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9" r:id="rId2"/>
    <p:sldId id="271" r:id="rId3"/>
    <p:sldId id="268" r:id="rId4"/>
    <p:sldId id="270" r:id="rId5"/>
    <p:sldId id="272" r:id="rId6"/>
    <p:sldId id="263" r:id="rId7"/>
    <p:sldId id="258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534" y="1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39FD7-17C9-4EA8-9E3B-811EA8EE03F7}" type="doc">
      <dgm:prSet loTypeId="urn:microsoft.com/office/officeart/2005/8/layout/gear1" loCatId="relationship" qsTypeId="urn:microsoft.com/office/officeart/2005/8/quickstyle/3d3" qsCatId="3D" csTypeId="urn:microsoft.com/office/officeart/2005/8/colors/accent6_5" csCatId="accent6" phldr="1"/>
      <dgm:spPr/>
    </dgm:pt>
    <dgm:pt modelId="{ABBC34F6-BC5E-4683-80C1-A51743E56F9B}">
      <dgm:prSet phldrT="[Текст]" custT="1"/>
      <dgm:spPr/>
      <dgm:t>
        <a:bodyPr/>
        <a:lstStyle/>
        <a:p>
          <a:r>
            <a: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НАДЗОРНЫЕ ОРГАНЫ</a:t>
          </a:r>
          <a:endParaRPr lang="ru-RU" sz="25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8778-7A14-462C-B645-0DC2E6092D49}" type="parTrans" cxnId="{EA442A68-79CB-428B-A725-CFCCE7E7CCF6}">
      <dgm:prSet/>
      <dgm:spPr/>
      <dgm:t>
        <a:bodyPr/>
        <a:lstStyle/>
        <a:p>
          <a:endParaRPr lang="ru-RU"/>
        </a:p>
      </dgm:t>
    </dgm:pt>
    <dgm:pt modelId="{54DC08FD-FFF5-46C7-B3C7-4524DAE06287}" type="sibTrans" cxnId="{EA442A68-79CB-428B-A725-CFCCE7E7CCF6}">
      <dgm:prSet/>
      <dgm:spPr/>
      <dgm:t>
        <a:bodyPr/>
        <a:lstStyle/>
        <a:p>
          <a:endParaRPr lang="ru-RU"/>
        </a:p>
      </dgm:t>
    </dgm:pt>
    <dgm:pt modelId="{42D83F21-64B5-4B91-A2A0-CD7E15743E9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БИЗНЕС</a:t>
          </a:r>
          <a:endParaRPr lang="ru-RU" sz="32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9B7BFE-AF01-4D57-BCAB-0C8AB9157EEA}" type="parTrans" cxnId="{3A3D232A-6FDD-4177-91D6-4600EE866C02}">
      <dgm:prSet/>
      <dgm:spPr/>
      <dgm:t>
        <a:bodyPr/>
        <a:lstStyle/>
        <a:p>
          <a:endParaRPr lang="ru-RU"/>
        </a:p>
      </dgm:t>
    </dgm:pt>
    <dgm:pt modelId="{F3B321B6-9E4B-412E-891C-3F4ECC50F072}" type="sibTrans" cxnId="{3A3D232A-6FDD-4177-91D6-4600EE866C02}">
      <dgm:prSet/>
      <dgm:spPr/>
      <dgm:t>
        <a:bodyPr/>
        <a:lstStyle/>
        <a:p>
          <a:endParaRPr lang="ru-RU"/>
        </a:p>
      </dgm:t>
    </dgm:pt>
    <dgm:pt modelId="{6C3D50E4-8A8E-42B6-9FA3-EDA553D11FB4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ОМБУДСМЕН</a:t>
          </a:r>
          <a:endParaRPr lang="ru-RU" dirty="0"/>
        </a:p>
      </dgm:t>
    </dgm:pt>
    <dgm:pt modelId="{233F0559-AC62-4619-B975-86508B867E31}" type="parTrans" cxnId="{735B4CE3-B710-4980-8724-7688858A539F}">
      <dgm:prSet/>
      <dgm:spPr/>
      <dgm:t>
        <a:bodyPr/>
        <a:lstStyle/>
        <a:p>
          <a:endParaRPr lang="ru-RU"/>
        </a:p>
      </dgm:t>
    </dgm:pt>
    <dgm:pt modelId="{E7E9337C-A535-46F6-B8E2-5AA52DF2B9E3}" type="sibTrans" cxnId="{735B4CE3-B710-4980-8724-7688858A539F}">
      <dgm:prSet/>
      <dgm:spPr/>
      <dgm:t>
        <a:bodyPr/>
        <a:lstStyle/>
        <a:p>
          <a:endParaRPr lang="ru-RU"/>
        </a:p>
      </dgm:t>
    </dgm:pt>
    <dgm:pt modelId="{B33FF2CF-9003-4949-9053-D18827147B36}" type="pres">
      <dgm:prSet presAssocID="{78539FD7-17C9-4EA8-9E3B-811EA8EE03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FCCB4D-A9C1-4FC0-991A-BE5247514C5E}" type="pres">
      <dgm:prSet presAssocID="{ABBC34F6-BC5E-4683-80C1-A51743E56F9B}" presName="gear1" presStyleLbl="node1" presStyleIdx="0" presStyleCnt="3" custScaleX="131682" custScaleY="126358" custLinFactNeighborX="28768" custLinFactNeighborY="-48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C0D4F-6E57-4E97-AC67-4312F5E6F669}" type="pres">
      <dgm:prSet presAssocID="{ABBC34F6-BC5E-4683-80C1-A51743E56F9B}" presName="gear1srcNode" presStyleLbl="node1" presStyleIdx="0" presStyleCnt="3"/>
      <dgm:spPr/>
      <dgm:t>
        <a:bodyPr/>
        <a:lstStyle/>
        <a:p>
          <a:endParaRPr lang="ru-RU"/>
        </a:p>
      </dgm:t>
    </dgm:pt>
    <dgm:pt modelId="{3B41F6AD-DBCE-4F1C-BE69-D85ADF12FEC0}" type="pres">
      <dgm:prSet presAssocID="{ABBC34F6-BC5E-4683-80C1-A51743E56F9B}" presName="gear1dstNode" presStyleLbl="node1" presStyleIdx="0" presStyleCnt="3"/>
      <dgm:spPr/>
      <dgm:t>
        <a:bodyPr/>
        <a:lstStyle/>
        <a:p>
          <a:endParaRPr lang="ru-RU"/>
        </a:p>
      </dgm:t>
    </dgm:pt>
    <dgm:pt modelId="{C25A9C4E-AFAC-490F-88FA-04A37DE2EDB6}" type="pres">
      <dgm:prSet presAssocID="{42D83F21-64B5-4B91-A2A0-CD7E15743E9D}" presName="gear2" presStyleLbl="node1" presStyleIdx="1" presStyleCnt="3" custScaleX="161559" custScaleY="151663" custLinFactNeighborX="-18306" custLinFactNeighborY="31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97B1-E6B5-41D1-85F2-0B640D689DC8}" type="pres">
      <dgm:prSet presAssocID="{42D83F21-64B5-4B91-A2A0-CD7E15743E9D}" presName="gear2srcNode" presStyleLbl="node1" presStyleIdx="1" presStyleCnt="3"/>
      <dgm:spPr/>
      <dgm:t>
        <a:bodyPr/>
        <a:lstStyle/>
        <a:p>
          <a:endParaRPr lang="ru-RU"/>
        </a:p>
      </dgm:t>
    </dgm:pt>
    <dgm:pt modelId="{8004F92D-1AB2-4567-9F9F-18853EF7BB8C}" type="pres">
      <dgm:prSet presAssocID="{42D83F21-64B5-4B91-A2A0-CD7E15743E9D}" presName="gear2dstNode" presStyleLbl="node1" presStyleIdx="1" presStyleCnt="3"/>
      <dgm:spPr/>
      <dgm:t>
        <a:bodyPr/>
        <a:lstStyle/>
        <a:p>
          <a:endParaRPr lang="ru-RU"/>
        </a:p>
      </dgm:t>
    </dgm:pt>
    <dgm:pt modelId="{B1E6125B-9A3A-46BC-A443-D00A99FA9D49}" type="pres">
      <dgm:prSet presAssocID="{6C3D50E4-8A8E-42B6-9FA3-EDA553D11FB4}" presName="gear3" presStyleLbl="node1" presStyleIdx="2" presStyleCnt="3" custScaleX="103926" custScaleY="101092" custLinFactNeighborX="-3973" custLinFactNeighborY="6405"/>
      <dgm:spPr/>
      <dgm:t>
        <a:bodyPr/>
        <a:lstStyle/>
        <a:p>
          <a:endParaRPr lang="ru-RU"/>
        </a:p>
      </dgm:t>
    </dgm:pt>
    <dgm:pt modelId="{BF39EAC2-6157-4AF8-AC3C-463BCBB21E22}" type="pres">
      <dgm:prSet presAssocID="{6C3D50E4-8A8E-42B6-9FA3-EDA553D11FB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AF261-451B-4396-B63C-B40F930B0BD8}" type="pres">
      <dgm:prSet presAssocID="{6C3D50E4-8A8E-42B6-9FA3-EDA553D11FB4}" presName="gear3srcNode" presStyleLbl="node1" presStyleIdx="2" presStyleCnt="3"/>
      <dgm:spPr/>
      <dgm:t>
        <a:bodyPr/>
        <a:lstStyle/>
        <a:p>
          <a:endParaRPr lang="ru-RU"/>
        </a:p>
      </dgm:t>
    </dgm:pt>
    <dgm:pt modelId="{A1C2C6C1-0A1D-46E1-9534-2C5D30144C8D}" type="pres">
      <dgm:prSet presAssocID="{6C3D50E4-8A8E-42B6-9FA3-EDA553D11FB4}" presName="gear3dstNode" presStyleLbl="node1" presStyleIdx="2" presStyleCnt="3"/>
      <dgm:spPr/>
      <dgm:t>
        <a:bodyPr/>
        <a:lstStyle/>
        <a:p>
          <a:endParaRPr lang="ru-RU"/>
        </a:p>
      </dgm:t>
    </dgm:pt>
    <dgm:pt modelId="{64151F1A-A21C-4567-A8EF-57F83E4BFE1C}" type="pres">
      <dgm:prSet presAssocID="{54DC08FD-FFF5-46C7-B3C7-4524DAE06287}" presName="connector1" presStyleLbl="sibTrans2D1" presStyleIdx="0" presStyleCnt="3" custLinFactNeighborX="46185" custLinFactNeighborY="-6342"/>
      <dgm:spPr/>
      <dgm:t>
        <a:bodyPr/>
        <a:lstStyle/>
        <a:p>
          <a:endParaRPr lang="ru-RU"/>
        </a:p>
      </dgm:t>
    </dgm:pt>
    <dgm:pt modelId="{5A52D47E-50A2-4FDC-B3FC-5C1B60DD96E8}" type="pres">
      <dgm:prSet presAssocID="{F3B321B6-9E4B-412E-891C-3F4ECC50F072}" presName="connector2" presStyleLbl="sibTrans2D1" presStyleIdx="1" presStyleCnt="3" custLinFactNeighborX="-34720" custLinFactNeighborY="17770"/>
      <dgm:spPr/>
      <dgm:t>
        <a:bodyPr/>
        <a:lstStyle/>
        <a:p>
          <a:endParaRPr lang="ru-RU"/>
        </a:p>
      </dgm:t>
    </dgm:pt>
    <dgm:pt modelId="{A4074E90-FE42-4DA5-9971-DBBBCA29CC6A}" type="pres">
      <dgm:prSet presAssocID="{E7E9337C-A535-46F6-B8E2-5AA52DF2B9E3}" presName="connector3" presStyleLbl="sibTrans2D1" presStyleIdx="2" presStyleCnt="3" custScaleX="139180" custLinFactNeighborX="17253" custLinFactNeighborY="-2366"/>
      <dgm:spPr/>
      <dgm:t>
        <a:bodyPr/>
        <a:lstStyle/>
        <a:p>
          <a:endParaRPr lang="ru-RU"/>
        </a:p>
      </dgm:t>
    </dgm:pt>
  </dgm:ptLst>
  <dgm:cxnLst>
    <dgm:cxn modelId="{1121FD13-0F98-40E9-AEEC-7AFE807C10E3}" type="presOf" srcId="{ABBC34F6-BC5E-4683-80C1-A51743E56F9B}" destId="{721C0D4F-6E57-4E97-AC67-4312F5E6F669}" srcOrd="1" destOrd="0" presId="urn:microsoft.com/office/officeart/2005/8/layout/gear1"/>
    <dgm:cxn modelId="{51168E91-A61B-430F-B7C5-15A92FCAC1CA}" type="presOf" srcId="{42D83F21-64B5-4B91-A2A0-CD7E15743E9D}" destId="{8004F92D-1AB2-4567-9F9F-18853EF7BB8C}" srcOrd="2" destOrd="0" presId="urn:microsoft.com/office/officeart/2005/8/layout/gear1"/>
    <dgm:cxn modelId="{B03E8105-BE8F-45F3-A952-F38A6C0E3E15}" type="presOf" srcId="{6C3D50E4-8A8E-42B6-9FA3-EDA553D11FB4}" destId="{BEBAF261-451B-4396-B63C-B40F930B0BD8}" srcOrd="2" destOrd="0" presId="urn:microsoft.com/office/officeart/2005/8/layout/gear1"/>
    <dgm:cxn modelId="{EA442A68-79CB-428B-A725-CFCCE7E7CCF6}" srcId="{78539FD7-17C9-4EA8-9E3B-811EA8EE03F7}" destId="{ABBC34F6-BC5E-4683-80C1-A51743E56F9B}" srcOrd="0" destOrd="0" parTransId="{B3A88778-7A14-462C-B645-0DC2E6092D49}" sibTransId="{54DC08FD-FFF5-46C7-B3C7-4524DAE06287}"/>
    <dgm:cxn modelId="{86AE8D46-4813-4EFA-AEC3-299E50019BDE}" type="presOf" srcId="{E7E9337C-A535-46F6-B8E2-5AA52DF2B9E3}" destId="{A4074E90-FE42-4DA5-9971-DBBBCA29CC6A}" srcOrd="0" destOrd="0" presId="urn:microsoft.com/office/officeart/2005/8/layout/gear1"/>
    <dgm:cxn modelId="{8CC3B83E-18E0-4204-84CF-9749FB7FBD7C}" type="presOf" srcId="{42D83F21-64B5-4B91-A2A0-CD7E15743E9D}" destId="{D56597B1-E6B5-41D1-85F2-0B640D689DC8}" srcOrd="1" destOrd="0" presId="urn:microsoft.com/office/officeart/2005/8/layout/gear1"/>
    <dgm:cxn modelId="{3A3D232A-6FDD-4177-91D6-4600EE866C02}" srcId="{78539FD7-17C9-4EA8-9E3B-811EA8EE03F7}" destId="{42D83F21-64B5-4B91-A2A0-CD7E15743E9D}" srcOrd="1" destOrd="0" parTransId="{289B7BFE-AF01-4D57-BCAB-0C8AB9157EEA}" sibTransId="{F3B321B6-9E4B-412E-891C-3F4ECC50F072}"/>
    <dgm:cxn modelId="{29E8EAB6-E198-4757-994F-F7B36B97CFA4}" type="presOf" srcId="{78539FD7-17C9-4EA8-9E3B-811EA8EE03F7}" destId="{B33FF2CF-9003-4949-9053-D18827147B36}" srcOrd="0" destOrd="0" presId="urn:microsoft.com/office/officeart/2005/8/layout/gear1"/>
    <dgm:cxn modelId="{B32265BF-B6CB-4732-9840-123F2513C94B}" type="presOf" srcId="{F3B321B6-9E4B-412E-891C-3F4ECC50F072}" destId="{5A52D47E-50A2-4FDC-B3FC-5C1B60DD96E8}" srcOrd="0" destOrd="0" presId="urn:microsoft.com/office/officeart/2005/8/layout/gear1"/>
    <dgm:cxn modelId="{E9CBCB4B-CFBE-423E-8140-6C42B09A5822}" type="presOf" srcId="{6C3D50E4-8A8E-42B6-9FA3-EDA553D11FB4}" destId="{B1E6125B-9A3A-46BC-A443-D00A99FA9D49}" srcOrd="0" destOrd="0" presId="urn:microsoft.com/office/officeart/2005/8/layout/gear1"/>
    <dgm:cxn modelId="{E34B97C3-CB95-4AF2-88BA-B8DAD340F583}" type="presOf" srcId="{6C3D50E4-8A8E-42B6-9FA3-EDA553D11FB4}" destId="{BF39EAC2-6157-4AF8-AC3C-463BCBB21E22}" srcOrd="1" destOrd="0" presId="urn:microsoft.com/office/officeart/2005/8/layout/gear1"/>
    <dgm:cxn modelId="{6389EF84-33C3-469E-9BC0-2B82B2B450A0}" type="presOf" srcId="{ABBC34F6-BC5E-4683-80C1-A51743E56F9B}" destId="{02FCCB4D-A9C1-4FC0-991A-BE5247514C5E}" srcOrd="0" destOrd="0" presId="urn:microsoft.com/office/officeart/2005/8/layout/gear1"/>
    <dgm:cxn modelId="{735B4CE3-B710-4980-8724-7688858A539F}" srcId="{78539FD7-17C9-4EA8-9E3B-811EA8EE03F7}" destId="{6C3D50E4-8A8E-42B6-9FA3-EDA553D11FB4}" srcOrd="2" destOrd="0" parTransId="{233F0559-AC62-4619-B975-86508B867E31}" sibTransId="{E7E9337C-A535-46F6-B8E2-5AA52DF2B9E3}"/>
    <dgm:cxn modelId="{5B2D030B-A405-4067-A4F4-D51161AB54D8}" type="presOf" srcId="{54DC08FD-FFF5-46C7-B3C7-4524DAE06287}" destId="{64151F1A-A21C-4567-A8EF-57F83E4BFE1C}" srcOrd="0" destOrd="0" presId="urn:microsoft.com/office/officeart/2005/8/layout/gear1"/>
    <dgm:cxn modelId="{37B8240C-E3BE-454B-92EE-CD52714C4901}" type="presOf" srcId="{ABBC34F6-BC5E-4683-80C1-A51743E56F9B}" destId="{3B41F6AD-DBCE-4F1C-BE69-D85ADF12FEC0}" srcOrd="2" destOrd="0" presId="urn:microsoft.com/office/officeart/2005/8/layout/gear1"/>
    <dgm:cxn modelId="{6D326CD5-A7B3-4A96-95BA-1EE5ED4FFEC9}" type="presOf" srcId="{6C3D50E4-8A8E-42B6-9FA3-EDA553D11FB4}" destId="{A1C2C6C1-0A1D-46E1-9534-2C5D30144C8D}" srcOrd="3" destOrd="0" presId="urn:microsoft.com/office/officeart/2005/8/layout/gear1"/>
    <dgm:cxn modelId="{E5971E02-0B94-4D77-B47E-A3BAF4403EB6}" type="presOf" srcId="{42D83F21-64B5-4B91-A2A0-CD7E15743E9D}" destId="{C25A9C4E-AFAC-490F-88FA-04A37DE2EDB6}" srcOrd="0" destOrd="0" presId="urn:microsoft.com/office/officeart/2005/8/layout/gear1"/>
    <dgm:cxn modelId="{43B08C95-10D1-4AB5-A83D-BBF9265D3741}" type="presParOf" srcId="{B33FF2CF-9003-4949-9053-D18827147B36}" destId="{02FCCB4D-A9C1-4FC0-991A-BE5247514C5E}" srcOrd="0" destOrd="0" presId="urn:microsoft.com/office/officeart/2005/8/layout/gear1"/>
    <dgm:cxn modelId="{4B4177AF-5135-4B4E-B675-6B281C4AF45F}" type="presParOf" srcId="{B33FF2CF-9003-4949-9053-D18827147B36}" destId="{721C0D4F-6E57-4E97-AC67-4312F5E6F669}" srcOrd="1" destOrd="0" presId="urn:microsoft.com/office/officeart/2005/8/layout/gear1"/>
    <dgm:cxn modelId="{3F6BD55D-2D87-4BB1-BCC9-85C87A7ACA74}" type="presParOf" srcId="{B33FF2CF-9003-4949-9053-D18827147B36}" destId="{3B41F6AD-DBCE-4F1C-BE69-D85ADF12FEC0}" srcOrd="2" destOrd="0" presId="urn:microsoft.com/office/officeart/2005/8/layout/gear1"/>
    <dgm:cxn modelId="{1095D883-4853-4EAD-9F1D-4E1AA4A3DA36}" type="presParOf" srcId="{B33FF2CF-9003-4949-9053-D18827147B36}" destId="{C25A9C4E-AFAC-490F-88FA-04A37DE2EDB6}" srcOrd="3" destOrd="0" presId="urn:microsoft.com/office/officeart/2005/8/layout/gear1"/>
    <dgm:cxn modelId="{DBD6AFB4-6744-4C39-B7E5-3A1D2DB3D5A0}" type="presParOf" srcId="{B33FF2CF-9003-4949-9053-D18827147B36}" destId="{D56597B1-E6B5-41D1-85F2-0B640D689DC8}" srcOrd="4" destOrd="0" presId="urn:microsoft.com/office/officeart/2005/8/layout/gear1"/>
    <dgm:cxn modelId="{2FDB8B93-624B-4354-9FED-4FC2EE74A0D8}" type="presParOf" srcId="{B33FF2CF-9003-4949-9053-D18827147B36}" destId="{8004F92D-1AB2-4567-9F9F-18853EF7BB8C}" srcOrd="5" destOrd="0" presId="urn:microsoft.com/office/officeart/2005/8/layout/gear1"/>
    <dgm:cxn modelId="{04B6F423-4914-4E82-A198-0820FF5973CC}" type="presParOf" srcId="{B33FF2CF-9003-4949-9053-D18827147B36}" destId="{B1E6125B-9A3A-46BC-A443-D00A99FA9D49}" srcOrd="6" destOrd="0" presId="urn:microsoft.com/office/officeart/2005/8/layout/gear1"/>
    <dgm:cxn modelId="{21890BBE-85C5-46F8-B761-296D02AD2539}" type="presParOf" srcId="{B33FF2CF-9003-4949-9053-D18827147B36}" destId="{BF39EAC2-6157-4AF8-AC3C-463BCBB21E22}" srcOrd="7" destOrd="0" presId="urn:microsoft.com/office/officeart/2005/8/layout/gear1"/>
    <dgm:cxn modelId="{669FDC21-2D90-46AF-8447-D3B9363A7BA5}" type="presParOf" srcId="{B33FF2CF-9003-4949-9053-D18827147B36}" destId="{BEBAF261-451B-4396-B63C-B40F930B0BD8}" srcOrd="8" destOrd="0" presId="urn:microsoft.com/office/officeart/2005/8/layout/gear1"/>
    <dgm:cxn modelId="{35D6F29E-EB5F-403F-821A-87D92A1C5E1B}" type="presParOf" srcId="{B33FF2CF-9003-4949-9053-D18827147B36}" destId="{A1C2C6C1-0A1D-46E1-9534-2C5D30144C8D}" srcOrd="9" destOrd="0" presId="urn:microsoft.com/office/officeart/2005/8/layout/gear1"/>
    <dgm:cxn modelId="{9FA35AA3-DD66-4FD0-9E5A-9AB16743DE9C}" type="presParOf" srcId="{B33FF2CF-9003-4949-9053-D18827147B36}" destId="{64151F1A-A21C-4567-A8EF-57F83E4BFE1C}" srcOrd="10" destOrd="0" presId="urn:microsoft.com/office/officeart/2005/8/layout/gear1"/>
    <dgm:cxn modelId="{1068A6EB-2CD6-4FB6-B8CF-A4EFC4C87341}" type="presParOf" srcId="{B33FF2CF-9003-4949-9053-D18827147B36}" destId="{5A52D47E-50A2-4FDC-B3FC-5C1B60DD96E8}" srcOrd="11" destOrd="0" presId="urn:microsoft.com/office/officeart/2005/8/layout/gear1"/>
    <dgm:cxn modelId="{94D1789F-125E-41A1-93BB-959F81A52B1C}" type="presParOf" srcId="{B33FF2CF-9003-4949-9053-D18827147B36}" destId="{A4074E90-FE42-4DA5-9971-DBBBCA29CC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CCB4D-A9C1-4FC0-991A-BE5247514C5E}">
      <dsp:nvSpPr>
        <dsp:cNvPr id="0" name=""/>
        <dsp:cNvSpPr/>
      </dsp:nvSpPr>
      <dsp:spPr>
        <a:xfrm>
          <a:off x="3250754" y="1372362"/>
          <a:ext cx="3147204" cy="3019960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НАДЗОРНЫЕ ОРГАНЫ</a:t>
          </a:r>
          <a:endParaRPr lang="ru-RU" sz="25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3972" y="2079773"/>
        <a:ext cx="1900768" cy="1552322"/>
      </dsp:txXfrm>
    </dsp:sp>
    <dsp:sp modelId="{C25A9C4E-AFAC-490F-88FA-04A37DE2EDB6}">
      <dsp:nvSpPr>
        <dsp:cNvPr id="0" name=""/>
        <dsp:cNvSpPr/>
      </dsp:nvSpPr>
      <dsp:spPr>
        <a:xfrm>
          <a:off x="698054" y="1341435"/>
          <a:ext cx="2808193" cy="263618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БИЗНЕС</a:t>
          </a:r>
          <a:endParaRPr lang="ru-RU" sz="32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6725" y="2009113"/>
        <a:ext cx="1430851" cy="1300826"/>
      </dsp:txXfrm>
    </dsp:sp>
    <dsp:sp modelId="{B1E6125B-9A3A-46BC-A443-D00A99FA9D49}">
      <dsp:nvSpPr>
        <dsp:cNvPr id="0" name=""/>
        <dsp:cNvSpPr/>
      </dsp:nvSpPr>
      <dsp:spPr>
        <a:xfrm rot="20700000">
          <a:off x="2399677" y="172713"/>
          <a:ext cx="1787594" cy="1703997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ОМБУДСМЕН</a:t>
          </a:r>
          <a:endParaRPr lang="ru-RU" sz="1300" kern="1200" dirty="0"/>
        </a:p>
      </dsp:txBody>
      <dsp:txXfrm rot="-20700000">
        <a:off x="2796708" y="541492"/>
        <a:ext cx="993534" cy="966440"/>
      </dsp:txXfrm>
    </dsp:sp>
    <dsp:sp modelId="{64151F1A-A21C-4567-A8EF-57F83E4BFE1C}">
      <dsp:nvSpPr>
        <dsp:cNvPr id="0" name=""/>
        <dsp:cNvSpPr/>
      </dsp:nvSpPr>
      <dsp:spPr>
        <a:xfrm>
          <a:off x="4172576" y="1248056"/>
          <a:ext cx="3059204" cy="3059204"/>
        </a:xfrm>
        <a:prstGeom prst="circularArrow">
          <a:avLst>
            <a:gd name="adj1" fmla="val 4688"/>
            <a:gd name="adj2" fmla="val 299029"/>
            <a:gd name="adj3" fmla="val 2519706"/>
            <a:gd name="adj4" fmla="val 15853670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2D47E-50A2-4FDC-B3FC-5C1B60DD96E8}">
      <dsp:nvSpPr>
        <dsp:cNvPr id="0" name=""/>
        <dsp:cNvSpPr/>
      </dsp:nvSpPr>
      <dsp:spPr>
        <a:xfrm>
          <a:off x="471699" y="1248483"/>
          <a:ext cx="2222703" cy="22227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74E90-FE42-4DA5-9971-DBBBCA29CC6A}">
      <dsp:nvSpPr>
        <dsp:cNvPr id="0" name=""/>
        <dsp:cNvSpPr/>
      </dsp:nvSpPr>
      <dsp:spPr>
        <a:xfrm>
          <a:off x="2074868" y="-390803"/>
          <a:ext cx="3335478" cy="23965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DB82E-C5B8-4337-939B-861D727D6A82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03547-02D9-4219-AC29-01768EFAF6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Государство и бизнес – развиваем регион через диалог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53B7008E-85A4-4C49-87FF-16D6417B90AE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876191B-D3D7-42CC-9316-61ABC7EBDAA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1BDE07A-CE58-403D-860A-FBEEACB831C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703E9C9-61C4-45BA-A63F-EBFDDBEA809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703E9C9-61C4-45BA-A63F-EBFDDBEA809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155664F-45A7-49EE-9BBD-3CDC894F065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703E9C9-61C4-45BA-A63F-EBFDDBEA809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0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tozam.ru/wp-content/uploads/2015/09/5603a66f71d04.jpg"/>
          <p:cNvPicPr>
            <a:picLocks noChangeAspect="1" noChangeArrowheads="1"/>
          </p:cNvPicPr>
          <p:nvPr/>
        </p:nvPicPr>
        <p:blipFill>
          <a:blip r:embed="rId3"/>
          <a:srcRect l="2579" r="8838" b="13592"/>
          <a:stretch/>
        </p:blipFill>
        <p:spPr bwMode="auto">
          <a:xfrm>
            <a:off x="6012160" y="4653136"/>
            <a:ext cx="3168352" cy="206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3568" y="1339028"/>
            <a:ext cx="7886728" cy="36021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Ежеквартальный </a:t>
            </a:r>
          </a:p>
          <a:p>
            <a:pPr algn="ctr"/>
            <a:r>
              <a:rPr lang="ru-RU" sz="4000" dirty="0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Единый день отчётности </a:t>
            </a:r>
          </a:p>
          <a:p>
            <a:pPr algn="ctr"/>
            <a:r>
              <a:rPr lang="ru-RU" sz="4000" dirty="0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контрольно-надзорных ведомств </a:t>
            </a:r>
            <a:br>
              <a:rPr lang="ru-RU" sz="4000" dirty="0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перед бизнес-сообществом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8"/>
          <p:cNvPicPr>
            <a:picLocks noChangeAspect="1" noChangeArrowheads="1"/>
          </p:cNvPicPr>
          <p:nvPr/>
        </p:nvPicPr>
        <p:blipFill>
          <a:blip r:embed="rId4"/>
          <a:srcRect l="36861" t="33974" r="33331" b="34401"/>
          <a:stretch/>
        </p:blipFill>
        <p:spPr bwMode="auto">
          <a:xfrm>
            <a:off x="7884368" y="260648"/>
            <a:ext cx="10747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07238" y="404665"/>
            <a:ext cx="6849138" cy="6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</a:t>
            </a:r>
            <a:endParaRPr lang="ru-RU" sz="19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25" y="158495"/>
            <a:ext cx="1080121" cy="1249484"/>
          </a:xfrm>
          <a:prstGeom prst="rect">
            <a:avLst/>
          </a:prstGeom>
          <a:noFill/>
        </p:spPr>
      </p:pic>
      <p:pic>
        <p:nvPicPr>
          <p:cNvPr id="1028" name="Picture 4" descr="https://i3.photo.2gis.com/images/geo/49/6896136942919583_5f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824" y="4581128"/>
            <a:ext cx="3096344" cy="217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aviav.ru/wp-content/uploads/2017/11/Fotolia_169257947_Subscription_Monthly_M-1024x674.jpg"/>
          <p:cNvPicPr>
            <a:picLocks noChangeAspect="1" noChangeArrowheads="1"/>
          </p:cNvPicPr>
          <p:nvPr/>
        </p:nvPicPr>
        <p:blipFill>
          <a:blip r:embed="rId7"/>
          <a:srcRect l="16217" t="16948" r="9065" b="13238"/>
          <a:stretch/>
        </p:blipFill>
        <p:spPr bwMode="auto">
          <a:xfrm>
            <a:off x="-108520" y="4725144"/>
            <a:ext cx="316126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168" y="4149080"/>
            <a:ext cx="2952328" cy="49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hubspot.net/hub/431538/file-2174771123-jpg/iStock_000042936934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836712"/>
            <a:ext cx="4464496" cy="4358024"/>
          </a:xfrm>
          <a:prstGeom prst="rect">
            <a:avLst/>
          </a:prstGeom>
          <a:noFill/>
        </p:spPr>
      </p:pic>
      <p:sp>
        <p:nvSpPr>
          <p:cNvPr id="11" name="Загнутый угол 10"/>
          <p:cNvSpPr/>
          <p:nvPr/>
        </p:nvSpPr>
        <p:spPr>
          <a:xfrm>
            <a:off x="0" y="16193"/>
            <a:ext cx="9144000" cy="1125538"/>
          </a:xfrm>
          <a:prstGeom prst="foldedCorner">
            <a:avLst/>
          </a:prstGeom>
          <a:solidFill>
            <a:srgbClr val="FFFFFF"/>
          </a:solidFill>
          <a:ln>
            <a:solidFill>
              <a:srgbClr val="015B6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22238"/>
            <a:ext cx="808038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4" name="Рисунок 38"/>
          <p:cNvPicPr>
            <a:picLocks noChangeAspect="1" noChangeArrowheads="1"/>
          </p:cNvPicPr>
          <p:nvPr/>
        </p:nvPicPr>
        <p:blipFill>
          <a:blip r:embed="rId5"/>
          <a:srcRect l="36861" t="33974" r="33331" b="34401"/>
          <a:stretch/>
        </p:blipFill>
        <p:spPr bwMode="auto">
          <a:xfrm>
            <a:off x="8185150" y="188913"/>
            <a:ext cx="798513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806301" y="231612"/>
            <a:ext cx="7654131" cy="6964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Публичные </a:t>
            </a:r>
            <a:r>
              <a:rPr lang="ru-RU" sz="2000" b="1" dirty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обсуждения результатов </a:t>
            </a:r>
            <a:br>
              <a:rPr lang="ru-RU" sz="2000" b="1" dirty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правоприменительной практики проходят хаотично</a:t>
            </a: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323850" y="1412875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79511" y="5445224"/>
            <a:ext cx="2232249" cy="432048"/>
            <a:chOff x="1146298" y="52408"/>
            <a:chExt cx="7083302" cy="1121337"/>
          </a:xfrm>
        </p:grpSpPr>
        <p:sp>
          <p:nvSpPr>
            <p:cNvPr id="39" name="Прямоугольник с двумя скругленными соседними углами 38"/>
            <p:cNvSpPr/>
            <p:nvPr/>
          </p:nvSpPr>
          <p:spPr>
            <a:xfrm rot="5400000">
              <a:off x="4155740" y="-2900115"/>
              <a:ext cx="1064418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46298" y="52408"/>
              <a:ext cx="7031341" cy="96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79512" y="5507940"/>
            <a:ext cx="2160239" cy="36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НИЗКАЯ ЯВКА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396831" y="1268760"/>
            <a:ext cx="4279626" cy="360040"/>
            <a:chOff x="1146297" y="448"/>
            <a:chExt cx="7083302" cy="1064418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4155739" y="-3008994"/>
              <a:ext cx="1064418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46298" y="52408"/>
              <a:ext cx="7031341" cy="96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355976" y="1268760"/>
            <a:ext cx="4680520" cy="36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РАЗРОЗНЕННОСТЬ ПРОВЕДЕНИЯ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9512" y="6047268"/>
            <a:ext cx="4392488" cy="478076"/>
            <a:chOff x="1146297" y="9737"/>
            <a:chExt cx="7083302" cy="1064416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4155740" y="-2999706"/>
              <a:ext cx="1064416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46298" y="52408"/>
              <a:ext cx="7031341" cy="1012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79513" y="6084004"/>
            <a:ext cx="4464496" cy="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НИЗКАЯ ИНФОРМИРОВАННОСТЬ</a:t>
            </a:r>
            <a:endParaRPr lang="ru-RU" dirty="0"/>
          </a:p>
        </p:txBody>
      </p:sp>
      <p:pic>
        <p:nvPicPr>
          <p:cNvPr id="1028" name="Picture 4" descr="https://static1.squarespace.com/static/56b128d1a3360cfb87026db6/t/56b50b5040261dab9007706a/1459745263693/"/>
          <p:cNvPicPr>
            <a:picLocks noChangeAspect="1" noChangeArrowheads="1"/>
          </p:cNvPicPr>
          <p:nvPr/>
        </p:nvPicPr>
        <p:blipFill>
          <a:blip r:embed="rId6"/>
          <a:srcRect t="4682" b="7870"/>
          <a:stretch/>
        </p:blipFill>
        <p:spPr bwMode="auto">
          <a:xfrm>
            <a:off x="4572000" y="4264104"/>
            <a:ext cx="4104457" cy="218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4396832" y="3789040"/>
            <a:ext cx="4279625" cy="864096"/>
            <a:chOff x="1094338" y="-133487"/>
            <a:chExt cx="7083302" cy="1296143"/>
          </a:xfrm>
        </p:grpSpPr>
        <p:sp>
          <p:nvSpPr>
            <p:cNvPr id="33" name="Прямоугольник с двумя скругленными соседними углами 32"/>
            <p:cNvSpPr/>
            <p:nvPr/>
          </p:nvSpPr>
          <p:spPr>
            <a:xfrm rot="5400000">
              <a:off x="4359630" y="-3379648"/>
              <a:ext cx="552717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46298" y="-133487"/>
              <a:ext cx="7031341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95362" y="3789040"/>
            <a:ext cx="4353102" cy="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ЗАПУТАННОСТЬ ОРГАНИЗАЦИИ</a:t>
            </a:r>
            <a:endParaRPr lang="ru-RU" dirty="0"/>
          </a:p>
        </p:txBody>
      </p:sp>
      <p:pic>
        <p:nvPicPr>
          <p:cNvPr id="3" name="Picture 2" descr="http://www.lunamir.ru/spec/img/voprosy_dlja_konsultaci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4710" y="1664170"/>
            <a:ext cx="4321746" cy="205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168" y="6323024"/>
            <a:ext cx="2952328" cy="49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ud.ua/uploads/old/news/1358175179.jpg"/>
          <p:cNvPicPr>
            <a:picLocks noChangeAspect="1" noChangeArrowheads="1"/>
          </p:cNvPicPr>
          <p:nvPr/>
        </p:nvPicPr>
        <p:blipFill>
          <a:blip r:embed="rId3"/>
          <a:srcRect l="8093" t="1" r="9244" b="4385"/>
          <a:stretch/>
        </p:blipFill>
        <p:spPr bwMode="auto">
          <a:xfrm>
            <a:off x="6084168" y="4324452"/>
            <a:ext cx="2952328" cy="1998572"/>
          </a:xfrm>
          <a:prstGeom prst="rect">
            <a:avLst/>
          </a:prstGeom>
          <a:noFill/>
        </p:spPr>
      </p:pic>
      <p:sp>
        <p:nvSpPr>
          <p:cNvPr id="11" name="Загнутый угол 10"/>
          <p:cNvSpPr/>
          <p:nvPr/>
        </p:nvSpPr>
        <p:spPr>
          <a:xfrm>
            <a:off x="0" y="16193"/>
            <a:ext cx="9144000" cy="1125538"/>
          </a:xfrm>
          <a:prstGeom prst="foldedCorner">
            <a:avLst/>
          </a:prstGeom>
          <a:solidFill>
            <a:srgbClr val="FFFFFF"/>
          </a:solidFill>
          <a:ln>
            <a:solidFill>
              <a:srgbClr val="015B6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22238"/>
            <a:ext cx="808038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4" name="Рисунок 38"/>
          <p:cNvPicPr>
            <a:picLocks noChangeAspect="1" noChangeArrowheads="1"/>
          </p:cNvPicPr>
          <p:nvPr/>
        </p:nvPicPr>
        <p:blipFill>
          <a:blip r:embed="rId5"/>
          <a:srcRect l="36861" t="33974" r="33331" b="34401"/>
          <a:stretch/>
        </p:blipFill>
        <p:spPr bwMode="auto">
          <a:xfrm>
            <a:off x="8185150" y="188913"/>
            <a:ext cx="798513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806301" y="16193"/>
            <a:ext cx="7510115" cy="1306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Сентябрь 2017 год: </a:t>
            </a:r>
            <a:b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дея организации «Единого дня отчётности» </a:t>
            </a:r>
            <a:b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контрольно-надзорных органов</a:t>
            </a: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323850" y="1412875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63688" y="2492896"/>
            <a:ext cx="5688633" cy="441339"/>
            <a:chOff x="1146297" y="448"/>
            <a:chExt cx="7083302" cy="1064418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4155739" y="-3008994"/>
              <a:ext cx="1064418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46298" y="52408"/>
              <a:ext cx="7031341" cy="96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285750" lvl="1" indent="-28575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с двумя скругленными соседними углами 38"/>
          <p:cNvSpPr/>
          <p:nvPr/>
        </p:nvSpPr>
        <p:spPr>
          <a:xfrm rot="5400000">
            <a:off x="4350904" y="-1290958"/>
            <a:ext cx="514203" cy="5688632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sp>
        <p:nvSpPr>
          <p:cNvPr id="46" name="Прямоугольник 45"/>
          <p:cNvSpPr/>
          <p:nvPr/>
        </p:nvSpPr>
        <p:spPr>
          <a:xfrm>
            <a:off x="1643169" y="1340768"/>
            <a:ext cx="6174775" cy="36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ОБЪЕДИНЕНИЕ НА ЕДИНОЙ ПЛОЩАДКЕ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63688" y="1916832"/>
            <a:ext cx="5688633" cy="792088"/>
            <a:chOff x="1094337" y="-351387"/>
            <a:chExt cx="7083302" cy="1514043"/>
          </a:xfrm>
        </p:grpSpPr>
        <p:sp>
          <p:nvSpPr>
            <p:cNvPr id="35" name="Прямоугольник с двумя скругленными соседними углами 34"/>
            <p:cNvSpPr/>
            <p:nvPr/>
          </p:nvSpPr>
          <p:spPr>
            <a:xfrm rot="5400000">
              <a:off x="4218555" y="-3475605"/>
              <a:ext cx="834865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46298" y="-133487"/>
              <a:ext cx="7031341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805418" y="3260816"/>
            <a:ext cx="5646905" cy="7128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85344" tIns="7620" rIns="7620" bIns="7620" anchor="ctr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ru-RU" sz="1600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1988840"/>
            <a:ext cx="6215257" cy="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ЛУЧШЕ ИНФОРМИРОВАНИЕ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19672" y="2492896"/>
            <a:ext cx="6215257" cy="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УДОБНО ДЛЯ БИЗНЕСА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729455" y="3127204"/>
            <a:ext cx="5688633" cy="792088"/>
            <a:chOff x="1094337" y="-351387"/>
            <a:chExt cx="7083302" cy="1514043"/>
          </a:xfrm>
        </p:grpSpPr>
        <p:sp>
          <p:nvSpPr>
            <p:cNvPr id="42" name="Прямоугольник с двумя скругленными соседними углами 41"/>
            <p:cNvSpPr/>
            <p:nvPr/>
          </p:nvSpPr>
          <p:spPr>
            <a:xfrm rot="5400000">
              <a:off x="4218555" y="-3475605"/>
              <a:ext cx="834865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146298" y="-133487"/>
              <a:ext cx="7031341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8" name="Picture 6" descr="https://xakep.ru/wp-content/uploads/2014/11/checkpoi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4" y="4158373"/>
            <a:ext cx="4644411" cy="2655004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1596850" y="3138614"/>
            <a:ext cx="5832649" cy="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РОСТ ЭФФЕКТИВНОСТИ ОБСУЖДЕНИЙ</a:t>
            </a:r>
            <a:endParaRPr lang="ru-RU" dirty="0"/>
          </a:p>
        </p:txBody>
      </p:sp>
      <p:pic>
        <p:nvPicPr>
          <p:cNvPr id="49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168" y="6323024"/>
            <a:ext cx="2952328" cy="49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ttps://slavasev.ru/wp-content/uploads/2017/03/Nalogov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2564904"/>
            <a:ext cx="3085081" cy="1800200"/>
          </a:xfrm>
          <a:prstGeom prst="rect">
            <a:avLst/>
          </a:prstGeom>
          <a:noFill/>
        </p:spPr>
      </p:pic>
      <p:pic>
        <p:nvPicPr>
          <p:cNvPr id="4109" name="Picture 13" descr="C:\Users\ilienkova\Desktop\img11_56af424256f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4437112"/>
            <a:ext cx="2247346" cy="1889942"/>
          </a:xfrm>
          <a:prstGeom prst="rect">
            <a:avLst/>
          </a:prstGeom>
          <a:noFill/>
        </p:spPr>
      </p:pic>
      <p:pic>
        <p:nvPicPr>
          <p:cNvPr id="34" name="Picture 4" descr="http://ako-goszakaz.ru/upload/images/FAS.jpg"/>
          <p:cNvPicPr>
            <a:picLocks noChangeAspect="1" noChangeArrowheads="1"/>
          </p:cNvPicPr>
          <p:nvPr/>
        </p:nvPicPr>
        <p:blipFill>
          <a:blip r:embed="rId5"/>
          <a:srcRect b="15130"/>
          <a:stretch/>
        </p:blipFill>
        <p:spPr bwMode="auto">
          <a:xfrm>
            <a:off x="35496" y="2420888"/>
            <a:ext cx="3609007" cy="1944216"/>
          </a:xfrm>
          <a:prstGeom prst="rect">
            <a:avLst/>
          </a:prstGeom>
          <a:noFill/>
        </p:spPr>
      </p:pic>
      <p:sp>
        <p:nvSpPr>
          <p:cNvPr id="11" name="Загнутый угол 10"/>
          <p:cNvSpPr/>
          <p:nvPr/>
        </p:nvSpPr>
        <p:spPr>
          <a:xfrm>
            <a:off x="-27816" y="1702"/>
            <a:ext cx="9144000" cy="908720"/>
          </a:xfrm>
          <a:prstGeom prst="foldedCorner">
            <a:avLst/>
          </a:prstGeom>
          <a:solidFill>
            <a:srgbClr val="FFFFFF"/>
          </a:solidFill>
          <a:ln>
            <a:solidFill>
              <a:srgbClr val="015B6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0" y="45245"/>
            <a:ext cx="700584" cy="81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Рисунок 38"/>
          <p:cNvPicPr>
            <a:picLocks noChangeAspect="1" noChangeArrowheads="1"/>
          </p:cNvPicPr>
          <p:nvPr/>
        </p:nvPicPr>
        <p:blipFill>
          <a:blip r:embed="rId7"/>
          <a:srcRect l="36861" t="33974" r="33331" b="34401"/>
          <a:stretch/>
        </p:blipFill>
        <p:spPr bwMode="auto">
          <a:xfrm>
            <a:off x="8171254" y="108734"/>
            <a:ext cx="798513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899593" y="323364"/>
            <a:ext cx="7272807" cy="3980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«Единый </a:t>
            </a:r>
            <a:r>
              <a:rPr lang="ru-RU" sz="2000" b="1" dirty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день отчётности» контрольно-надзорных ведомств</a:t>
            </a: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3946947" y="1547810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/>
          <p:nvPr/>
        </p:nvSpPr>
        <p:spPr>
          <a:xfrm>
            <a:off x="2249739" y="1052736"/>
            <a:ext cx="4914549" cy="130604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В работе приняли участие ВОСЕМЬ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контрольно-надзорных ведомств: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Шесть федеральных ведомств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Два региональных органа </a:t>
            </a: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/>
          <a:srcRect l="9912"/>
          <a:stretch/>
        </p:blipFill>
        <p:spPr bwMode="auto">
          <a:xfrm>
            <a:off x="899592" y="4274978"/>
            <a:ext cx="2399283" cy="20343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Picture 15" descr="http://www.rsn-chel.ru/wp-content/uploads/2015/05/90.jpg"/>
          <p:cNvPicPr>
            <a:picLocks noChangeAspect="1" noChangeArrowheads="1"/>
          </p:cNvPicPr>
          <p:nvPr/>
        </p:nvPicPr>
        <p:blipFill>
          <a:blip r:embed="rId9"/>
          <a:srcRect l="5645" r="10672"/>
          <a:stretch/>
        </p:blipFill>
        <p:spPr bwMode="auto">
          <a:xfrm>
            <a:off x="6263830" y="2492896"/>
            <a:ext cx="2196602" cy="1854090"/>
          </a:xfrm>
          <a:prstGeom prst="rect">
            <a:avLst/>
          </a:prstGeom>
          <a:noFill/>
        </p:spPr>
      </p:pic>
      <p:pic>
        <p:nvPicPr>
          <p:cNvPr id="4098" name="Picture 2" descr="https://static.nevnov.ru/uploads/2017/09/19/full-150583098231eb52bfae2c3247d423cffbe5e326b2.jpeg"/>
          <p:cNvPicPr>
            <a:picLocks noChangeAspect="1" noChangeArrowheads="1"/>
          </p:cNvPicPr>
          <p:nvPr/>
        </p:nvPicPr>
        <p:blipFill>
          <a:blip r:embed="rId10"/>
          <a:srcRect l="8501" t="8574" r="7672" b="13277"/>
          <a:stretch/>
        </p:blipFill>
        <p:spPr bwMode="auto">
          <a:xfrm>
            <a:off x="3293578" y="4365104"/>
            <a:ext cx="277622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4" descr="http://ds90.detkin-club.ru/images/parents/img11_56af424256f0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3" name="AutoShape 6" descr="http://ds90.detkin-club.ru/images/parents/img11_56af424256f0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4" name="AutoShape 8" descr="http://ds90.detkin-club.ru/images/parents/img11_56af424256f0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5" name="AutoShape 10" descr="http://ds90.detkin-club.ru/images/parents/img11_56af424256f0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6" name="AutoShape 12" descr="http://ds90.detkin-club.ru/images/parents/img11_56af424256f0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pic>
        <p:nvPicPr>
          <p:cNvPr id="23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4168" y="6323024"/>
            <a:ext cx="2952328" cy="49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https://img.getbg.net/upload/small/9/436699_tri_krasnyx_shesteryonki_lyudi_malenkie_shesterni_1680x1050_(www.GetBg.net).jpg"/>
          <p:cNvPicPr>
            <a:picLocks noChangeAspect="1" noChangeArrowheads="1"/>
          </p:cNvPicPr>
          <p:nvPr/>
        </p:nvPicPr>
        <p:blipFill>
          <a:blip r:embed="rId3"/>
          <a:srcRect l="9612"/>
          <a:stretch/>
        </p:blipFill>
        <p:spPr bwMode="auto">
          <a:xfrm>
            <a:off x="35496" y="4221088"/>
            <a:ext cx="2895873" cy="2160240"/>
          </a:xfrm>
          <a:prstGeom prst="rect">
            <a:avLst/>
          </a:prstGeom>
          <a:noFill/>
        </p:spPr>
      </p:pic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3946947" y="1547810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3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6323024"/>
            <a:ext cx="2952328" cy="490352"/>
          </a:xfrm>
          <a:prstGeom prst="rect">
            <a:avLst/>
          </a:prstGeom>
          <a:noFill/>
        </p:spPr>
      </p:pic>
      <p:sp>
        <p:nvSpPr>
          <p:cNvPr id="14" name="Загнутый угол 13"/>
          <p:cNvSpPr/>
          <p:nvPr/>
        </p:nvSpPr>
        <p:spPr>
          <a:xfrm>
            <a:off x="0" y="16193"/>
            <a:ext cx="9144000" cy="1125538"/>
          </a:xfrm>
          <a:prstGeom prst="foldedCorner">
            <a:avLst/>
          </a:prstGeom>
          <a:solidFill>
            <a:srgbClr val="FFFFFF"/>
          </a:solidFill>
          <a:ln>
            <a:solidFill>
              <a:srgbClr val="015B6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806301" y="16193"/>
            <a:ext cx="7510115" cy="1306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Реализация первого ежеквартального</a:t>
            </a:r>
            <a:b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«Единого дня отчётности» </a:t>
            </a:r>
            <a:b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контрольно-надзорных органов</a:t>
            </a: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122238"/>
            <a:ext cx="808038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38"/>
          <p:cNvPicPr>
            <a:picLocks noChangeAspect="1" noChangeArrowheads="1"/>
          </p:cNvPicPr>
          <p:nvPr/>
        </p:nvPicPr>
        <p:blipFill>
          <a:blip r:embed="rId6"/>
          <a:srcRect l="36861" t="33974" r="33331" b="34401"/>
          <a:stretch/>
        </p:blipFill>
        <p:spPr bwMode="auto">
          <a:xfrm>
            <a:off x="8185150" y="188913"/>
            <a:ext cx="798513" cy="64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/>
        </p:nvGraphicFramePr>
        <p:xfrm>
          <a:off x="1763688" y="1747835"/>
          <a:ext cx="6696744" cy="434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/>
          <p:nvPr/>
        </p:nvSpPr>
        <p:spPr>
          <a:xfrm>
            <a:off x="155575" y="1413922"/>
            <a:ext cx="3528392" cy="132343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в центре событий и в курсе острых вопросов взаимодействия </a:t>
            </a:r>
            <a:b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бизнеса 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0" descr="http://okbnv.ru/wp-content/uploads/2017/01/head_beratung-1024x6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pic>
        <p:nvPicPr>
          <p:cNvPr id="8208" name="Picture 16" descr="http://cdn.onlinewebfonts.com/svg/download_542897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0152" y="1324243"/>
            <a:ext cx="2088232" cy="181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²Ð¾Ð¿ÑÐ¾ÑÑ Ð±Ð¸Ð·Ð½ÐµÑÐ°"/>
          <p:cNvPicPr>
            <a:picLocks noChangeAspect="1" noChangeArrowheads="1"/>
          </p:cNvPicPr>
          <p:nvPr/>
        </p:nvPicPr>
        <p:blipFill>
          <a:blip r:embed="rId3"/>
          <a:srcRect l="31137" t="11383" r="33886" b="11383"/>
          <a:stretch/>
        </p:blipFill>
        <p:spPr bwMode="auto">
          <a:xfrm>
            <a:off x="6372200" y="1327687"/>
            <a:ext cx="2736303" cy="475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1475656" y="4149080"/>
            <a:ext cx="4824969" cy="1930838"/>
            <a:chOff x="1094337" y="-133487"/>
            <a:chExt cx="7083302" cy="1296143"/>
          </a:xfrm>
        </p:grpSpPr>
        <p:sp>
          <p:nvSpPr>
            <p:cNvPr id="33" name="Прямоугольник с двумя скругленными соседними углами 32"/>
            <p:cNvSpPr/>
            <p:nvPr/>
          </p:nvSpPr>
          <p:spPr>
            <a:xfrm rot="5400000">
              <a:off x="4218555" y="-3162351"/>
              <a:ext cx="834866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46298" y="-133487"/>
              <a:ext cx="7031341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Загнутый угол 10"/>
          <p:cNvSpPr/>
          <p:nvPr/>
        </p:nvSpPr>
        <p:spPr>
          <a:xfrm>
            <a:off x="0" y="0"/>
            <a:ext cx="9144000" cy="1125538"/>
          </a:xfrm>
          <a:prstGeom prst="foldedCorner">
            <a:avLst/>
          </a:prstGeom>
          <a:solidFill>
            <a:srgbClr val="FFFFFF"/>
          </a:solidFill>
          <a:ln>
            <a:solidFill>
              <a:srgbClr val="015B6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22238"/>
            <a:ext cx="808038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4" name="Рисунок 38"/>
          <p:cNvPicPr>
            <a:picLocks noChangeAspect="1" noChangeArrowheads="1"/>
          </p:cNvPicPr>
          <p:nvPr/>
        </p:nvPicPr>
        <p:blipFill>
          <a:blip r:embed="rId5"/>
          <a:srcRect l="36861" t="33974" r="33331" b="34401"/>
          <a:stretch/>
        </p:blipFill>
        <p:spPr bwMode="auto">
          <a:xfrm>
            <a:off x="8185150" y="188913"/>
            <a:ext cx="798513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1115615" y="188913"/>
            <a:ext cx="7069533" cy="11231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Обратная связь по итогам проведения </a:t>
            </a:r>
            <a:br>
              <a:rPr lang="ru-RU" sz="24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«Единого дня отчётности» </a:t>
            </a:r>
            <a:br>
              <a:rPr lang="ru-RU" sz="24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323850" y="1412875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484784"/>
            <a:ext cx="1008112" cy="1658190"/>
            <a:chOff x="0" y="447"/>
            <a:chExt cx="1146298" cy="1637567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245635" y="246082"/>
              <a:ext cx="1637567" cy="114629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Нашивка 4"/>
            <p:cNvSpPr/>
            <p:nvPr/>
          </p:nvSpPr>
          <p:spPr>
            <a:xfrm>
              <a:off x="1" y="573596"/>
              <a:ext cx="1146297" cy="491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5875" tIns="15875" rIns="15875" bIns="15875" anchor="ctr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9513" y="2898637"/>
            <a:ext cx="1008112" cy="1322451"/>
            <a:chOff x="0" y="181872"/>
            <a:chExt cx="1146298" cy="1637567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245635" y="427507"/>
              <a:ext cx="1637567" cy="114629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Нашивка 4"/>
            <p:cNvSpPr/>
            <p:nvPr/>
          </p:nvSpPr>
          <p:spPr>
            <a:xfrm>
              <a:off x="1" y="573596"/>
              <a:ext cx="1146297" cy="491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5875" tIns="15875" rIns="15875" bIns="15875" anchor="ctr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9512" y="3966155"/>
            <a:ext cx="1008113" cy="1479069"/>
            <a:chOff x="0" y="447"/>
            <a:chExt cx="1146298" cy="1637567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245635" y="246082"/>
              <a:ext cx="1637567" cy="114629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Нашивка 4"/>
            <p:cNvSpPr/>
            <p:nvPr/>
          </p:nvSpPr>
          <p:spPr>
            <a:xfrm>
              <a:off x="1" y="573596"/>
              <a:ext cx="1146297" cy="491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5875" tIns="15875" rIns="15875" bIns="15875" anchor="ctr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475656" y="1412875"/>
            <a:ext cx="4896545" cy="1267241"/>
            <a:chOff x="1146297" y="448"/>
            <a:chExt cx="7083302" cy="1064418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4155739" y="-3008994"/>
              <a:ext cx="1064418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46298" y="52408"/>
              <a:ext cx="7031341" cy="96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75656" y="2896140"/>
            <a:ext cx="4860623" cy="1205189"/>
            <a:chOff x="1146297" y="9737"/>
            <a:chExt cx="7083302" cy="1064416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4155740" y="-2999706"/>
              <a:ext cx="1064416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46298" y="52408"/>
              <a:ext cx="7031341" cy="1012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690533" y="5889590"/>
            <a:ext cx="4086352" cy="7077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85344" tIns="7620" rIns="7620" bIns="7620" anchor="ctr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79512" y="5163365"/>
            <a:ext cx="1008113" cy="1433987"/>
            <a:chOff x="0" y="447"/>
            <a:chExt cx="1146298" cy="1637567"/>
          </a:xfrm>
        </p:grpSpPr>
        <p:sp>
          <p:nvSpPr>
            <p:cNvPr id="41" name="Нашивка 40"/>
            <p:cNvSpPr/>
            <p:nvPr/>
          </p:nvSpPr>
          <p:spPr>
            <a:xfrm rot="5400000">
              <a:off x="-245635" y="246082"/>
              <a:ext cx="1637567" cy="114629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2" name="Нашивка 4"/>
            <p:cNvSpPr/>
            <p:nvPr/>
          </p:nvSpPr>
          <p:spPr>
            <a:xfrm>
              <a:off x="1" y="573596"/>
              <a:ext cx="1146297" cy="491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5875" tIns="15875" rIns="15875" bIns="15875" anchor="ctr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5656" y="2936059"/>
            <a:ext cx="4822010" cy="113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КОНТРОЛИРУЮЩИЕ ВЕДОМСТВА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заинтересованы в работе на единой площадке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 планируют ежеквартально участвовать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«Едином дне отчётности»;</a:t>
            </a:r>
            <a:endParaRPr lang="ru-RU" sz="17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75656" y="4270582"/>
            <a:ext cx="5305095" cy="112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ПРЕДПРИНИМАТЕЛИ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выражают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благодарность бизнес-уполномоченному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 создание удобной и открытой площадки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для общения с надзорными органами;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75656" y="1426131"/>
            <a:ext cx="5098346" cy="113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ГУБЕРНАТОР АРХАНГЕЛЬСКОЙ ОБЛАСТИ</a:t>
            </a:r>
            <a:br>
              <a:rPr lang="ru-RU" sz="1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ИГОРЬ ОРЛОВ И РЕГИОНАЛЬНЫЕ ПАРЛАМЕНТАРИИ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отметили эффективность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проведения  «Единого дня отчётности»;</a:t>
            </a:r>
            <a:endParaRPr lang="ru-RU" sz="17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75656" y="5702627"/>
            <a:ext cx="4846937" cy="966732"/>
            <a:chOff x="1146298" y="52408"/>
            <a:chExt cx="7083302" cy="1103975"/>
          </a:xfrm>
        </p:grpSpPr>
        <p:sp>
          <p:nvSpPr>
            <p:cNvPr id="39" name="Прямоугольник с двумя скругленными соседними углами 38"/>
            <p:cNvSpPr/>
            <p:nvPr/>
          </p:nvSpPr>
          <p:spPr>
            <a:xfrm rot="5400000">
              <a:off x="4155741" y="-2917476"/>
              <a:ext cx="1064416" cy="70833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46298" y="52408"/>
              <a:ext cx="7031342" cy="1012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85344" tIns="7620" rIns="7620" bIns="7620" anchor="ctr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475656" y="5733256"/>
            <a:ext cx="5616624" cy="86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КОЛЛЕГИ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используют опыт архангельского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бизнес-уполномоченного: Курганская область,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Мурманская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Ставропольский край.  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6323024"/>
            <a:ext cx="2952328" cy="49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3946947" y="1547810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074" name="Picture 2" descr="http://xn----8sbbqjcdfau0af1cs7h.xn--p1ai/wp-content/uploads/2018/05/IMG_4532.jpg"/>
          <p:cNvPicPr>
            <a:picLocks noChangeAspect="1" noChangeArrowheads="1"/>
          </p:cNvPicPr>
          <p:nvPr/>
        </p:nvPicPr>
        <p:blipFill>
          <a:blip r:embed="rId3"/>
          <a:srcRect l="10978" t="7396" b="10862"/>
          <a:stretch/>
        </p:blipFill>
        <p:spPr bwMode="auto">
          <a:xfrm>
            <a:off x="6084168" y="2204864"/>
            <a:ext cx="3024336" cy="202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xn----8sbbqjcdfau0af1cs7h.xn--p1ai/wp-content/uploads/2018/05/IMG_4497.jpg"/>
          <p:cNvPicPr>
            <a:picLocks noChangeAspect="1" noChangeArrowheads="1"/>
          </p:cNvPicPr>
          <p:nvPr/>
        </p:nvPicPr>
        <p:blipFill>
          <a:blip r:embed="rId4"/>
          <a:srcRect l="926" t="19684" r="2331" b="6171"/>
          <a:stretch/>
        </p:blipFill>
        <p:spPr bwMode="auto">
          <a:xfrm>
            <a:off x="179512" y="4293096"/>
            <a:ext cx="298884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/>
          <p:nvPr/>
        </p:nvSpPr>
        <p:spPr>
          <a:xfrm>
            <a:off x="462266" y="1340768"/>
            <a:ext cx="8214190" cy="69644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«Единого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дня отчетности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ещё один шаг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большей открытости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надзорных ведомств.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0" descr="http://xn----8sbbqjcdfau0af1cs7h.xn--p1ai/wp-content/uploads/2018/05/GZHI-2.jpg"/>
          <p:cNvPicPr>
            <a:picLocks noChangeAspect="1" noChangeArrowheads="1"/>
          </p:cNvPicPr>
          <p:nvPr/>
        </p:nvPicPr>
        <p:blipFill>
          <a:blip r:embed="rId5"/>
          <a:srcRect l="13690" t="15655"/>
          <a:stretch/>
        </p:blipFill>
        <p:spPr bwMode="auto">
          <a:xfrm>
            <a:off x="6012160" y="4365104"/>
            <a:ext cx="30507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Новая папка\рабстол\Материалы Кулявцев И.С\15.05.2018 единый день отчетности\20180515 единый день отчётности Кулявцев Иконников\И.С. Кулявцев.JPG"/>
          <p:cNvPicPr>
            <a:picLocks noChangeAspect="1" noChangeArrowheads="1"/>
          </p:cNvPicPr>
          <p:nvPr/>
        </p:nvPicPr>
        <p:blipFill>
          <a:blip r:embed="rId6"/>
          <a:srcRect l="-1331" r="15596"/>
          <a:stretch/>
        </p:blipFill>
        <p:spPr bwMode="auto">
          <a:xfrm>
            <a:off x="127000" y="2177083"/>
            <a:ext cx="2896320" cy="204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xn----8sbbqjcdfau0af1cs7h.xn--p1ai/wp-content/uploads/2018/06/Ediny-j-den-otchetnost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168" y="6323024"/>
            <a:ext cx="2952328" cy="490352"/>
          </a:xfrm>
          <a:prstGeom prst="rect">
            <a:avLst/>
          </a:prstGeom>
          <a:noFill/>
        </p:spPr>
      </p:pic>
      <p:sp>
        <p:nvSpPr>
          <p:cNvPr id="14" name="Загнутый угол 13"/>
          <p:cNvSpPr/>
          <p:nvPr/>
        </p:nvSpPr>
        <p:spPr>
          <a:xfrm>
            <a:off x="0" y="16193"/>
            <a:ext cx="9144000" cy="1125538"/>
          </a:xfrm>
          <a:prstGeom prst="foldedCorner">
            <a:avLst/>
          </a:prstGeom>
          <a:solidFill>
            <a:srgbClr val="FFFFFF"/>
          </a:solidFill>
          <a:ln>
            <a:solidFill>
              <a:srgbClr val="015B6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806301" y="16193"/>
            <a:ext cx="7510115" cy="1306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Май 2018 год: </a:t>
            </a:r>
            <a:b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Первый ежеквартальный </a:t>
            </a:r>
            <a: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«Единый день отчётности» </a:t>
            </a:r>
            <a:b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контрольно-надзорных органов</a:t>
            </a: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122238"/>
            <a:ext cx="808038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38"/>
          <p:cNvPicPr>
            <a:picLocks noChangeAspect="1" noChangeArrowheads="1"/>
          </p:cNvPicPr>
          <p:nvPr/>
        </p:nvPicPr>
        <p:blipFill>
          <a:blip r:embed="rId9"/>
          <a:srcRect l="36861" t="33974" r="33331" b="34401"/>
          <a:stretch/>
        </p:blipFill>
        <p:spPr bwMode="auto">
          <a:xfrm>
            <a:off x="8185150" y="188913"/>
            <a:ext cx="798513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Picture 1" descr="D:\Новая папка\рабстол\Материалы Кулявцев И.С\15.05.2018 единый день отчетности\20180515 единый день отчётности Кулявцев Иконников\IMG_454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1840" y="4293096"/>
            <a:ext cx="289632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Новая папка\рабстол\Материалы Кулявцев И.С\15.05.2018 единый день отчетности\Скинуть\IMG_9121.JPG"/>
          <p:cNvPicPr>
            <a:picLocks noChangeAspect="1" noChangeArrowheads="1"/>
          </p:cNvPicPr>
          <p:nvPr/>
        </p:nvPicPr>
        <p:blipFill>
          <a:blip r:embed="rId11"/>
          <a:srcRect l="11385" t="19331" r="4877" b="11698"/>
          <a:stretch/>
        </p:blipFill>
        <p:spPr bwMode="auto">
          <a:xfrm>
            <a:off x="3059832" y="2267328"/>
            <a:ext cx="3024336" cy="195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124</Words>
  <Application>Microsoft Office PowerPoint</Application>
  <PresentationFormat>Экран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Script</vt:lpstr>
      <vt:lpstr>Times New Roman</vt:lpstr>
      <vt:lpstr>Verdana</vt:lpstr>
      <vt:lpstr>Wingdings</vt:lpstr>
      <vt:lpstr>Тема Office</vt:lpstr>
      <vt:lpstr>Ежеквартальный  Единый день отчётности  контрольно-надзорных ведомств  перед бизнес-сообществом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соблюдения  прав и законных интересов субъектов предпринимательской  деятельности на территории  Архангельской области за 2017 год</dc:title>
  <dc:creator>Ильенкова Дарья Николаевна</dc:creator>
  <cp:lastModifiedBy>Кулявцев Иван Святославович</cp:lastModifiedBy>
  <cp:revision>66</cp:revision>
  <cp:lastPrinted>2018-06-04T15:07:00Z</cp:lastPrinted>
  <dcterms:created xsi:type="dcterms:W3CDTF">2018-06-01T12:30:23Z</dcterms:created>
  <dcterms:modified xsi:type="dcterms:W3CDTF">2018-07-02T10:55:11Z</dcterms:modified>
</cp:coreProperties>
</file>