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57" r:id="rId2"/>
    <p:sldId id="462" r:id="rId3"/>
    <p:sldId id="324" r:id="rId4"/>
    <p:sldId id="331" r:id="rId5"/>
    <p:sldId id="475" r:id="rId6"/>
    <p:sldId id="472" r:id="rId7"/>
    <p:sldId id="471" r:id="rId8"/>
    <p:sldId id="415" r:id="rId9"/>
    <p:sldId id="416" r:id="rId10"/>
    <p:sldId id="369" r:id="rId11"/>
    <p:sldId id="371" r:id="rId12"/>
    <p:sldId id="474" r:id="rId13"/>
    <p:sldId id="408" r:id="rId14"/>
    <p:sldId id="384" r:id="rId15"/>
    <p:sldId id="470" r:id="rId16"/>
    <p:sldId id="466" r:id="rId17"/>
    <p:sldId id="459" r:id="rId18"/>
  </p:sldIdLst>
  <p:sldSz cx="91455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147" autoAdjust="0"/>
  </p:normalViewPr>
  <p:slideViewPr>
    <p:cSldViewPr snapToGrid="0">
      <p:cViewPr>
        <p:scale>
          <a:sx n="76" d="100"/>
          <a:sy n="76" d="100"/>
        </p:scale>
        <p:origin x="-1812" y="-240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90268-3DC3-47B6-A42C-E8EA0929723A}" type="doc">
      <dgm:prSet loTypeId="urn:microsoft.com/office/officeart/2011/layout/TabList#1" loCatId="list" qsTypeId="urn:microsoft.com/office/officeart/2005/8/quickstyle/simple5#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502C8CD-3918-47BB-B65E-CE0BE69736F6}">
      <dgm:prSet phldrT="[Текст]"/>
      <dgm:spPr/>
      <dgm:t>
        <a:bodyPr/>
        <a:lstStyle/>
        <a:p>
          <a:r>
            <a:rPr lang="ru-RU" dirty="0" smtClean="0"/>
            <a:t>Ц Е Л Ь</a:t>
          </a:r>
          <a:endParaRPr lang="ru-RU" dirty="0"/>
        </a:p>
      </dgm:t>
    </dgm:pt>
    <dgm:pt modelId="{C57F0332-8B11-41D4-BD24-9990D27D6BB7}" type="parTrans" cxnId="{7475B516-9BE3-4BF5-99B5-03DF3F7BDD37}">
      <dgm:prSet/>
      <dgm:spPr/>
      <dgm:t>
        <a:bodyPr/>
        <a:lstStyle/>
        <a:p>
          <a:endParaRPr lang="ru-RU"/>
        </a:p>
      </dgm:t>
    </dgm:pt>
    <dgm:pt modelId="{D07DE8B8-3169-46F3-A3F1-B77D42521ABF}" type="sibTrans" cxnId="{7475B516-9BE3-4BF5-99B5-03DF3F7BDD37}">
      <dgm:prSet/>
      <dgm:spPr/>
      <dgm:t>
        <a:bodyPr/>
        <a:lstStyle/>
        <a:p>
          <a:endParaRPr lang="ru-RU"/>
        </a:p>
      </dgm:t>
    </dgm:pt>
    <dgm:pt modelId="{6956FB26-AB22-482C-B3A7-BDA27A237F71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C00000"/>
              </a:solidFill>
            </a:rPr>
            <a:t>Обеспечение населения качественными, эффективными, безопасными лекарственными препаратами</a:t>
          </a:r>
          <a:endParaRPr lang="ru-RU" sz="1800" b="1" dirty="0">
            <a:solidFill>
              <a:srgbClr val="C00000"/>
            </a:solidFill>
          </a:endParaRPr>
        </a:p>
      </dgm:t>
    </dgm:pt>
    <dgm:pt modelId="{1B42FF9F-DFB0-4C38-9685-17A10FE38F7E}" type="parTrans" cxnId="{3E9C2394-74A7-4716-BB84-025C9A60D9A6}">
      <dgm:prSet/>
      <dgm:spPr/>
      <dgm:t>
        <a:bodyPr/>
        <a:lstStyle/>
        <a:p>
          <a:endParaRPr lang="ru-RU"/>
        </a:p>
      </dgm:t>
    </dgm:pt>
    <dgm:pt modelId="{A7AB4760-4A80-45C0-952B-36DEABDB3538}" type="sibTrans" cxnId="{3E9C2394-74A7-4716-BB84-025C9A60D9A6}">
      <dgm:prSet/>
      <dgm:spPr/>
      <dgm:t>
        <a:bodyPr/>
        <a:lstStyle/>
        <a:p>
          <a:endParaRPr lang="ru-RU"/>
        </a:p>
      </dgm:t>
    </dgm:pt>
    <dgm:pt modelId="{C843FDE5-0C05-4873-BA3E-5A546C8D7DAE}">
      <dgm:prSet phldrT="[Текст]" custT="1"/>
      <dgm:spPr/>
      <dgm:t>
        <a:bodyPr/>
        <a:lstStyle/>
        <a:p>
          <a:r>
            <a:rPr lang="ru-RU" sz="1400" b="1" dirty="0" smtClean="0"/>
            <a:t>КОМПЛЕКС МЕР</a:t>
          </a:r>
          <a:endParaRPr lang="ru-RU" sz="1400" b="1" dirty="0"/>
        </a:p>
      </dgm:t>
    </dgm:pt>
    <dgm:pt modelId="{2AAB0B2C-33B2-4E58-8274-E866422CA02D}" type="parTrans" cxnId="{55CF5BAA-0A86-438F-82B6-73DAF2A15D7D}">
      <dgm:prSet/>
      <dgm:spPr/>
      <dgm:t>
        <a:bodyPr/>
        <a:lstStyle/>
        <a:p>
          <a:endParaRPr lang="ru-RU"/>
        </a:p>
      </dgm:t>
    </dgm:pt>
    <dgm:pt modelId="{D022B784-31B1-44A3-BB34-F0B90B39B27F}" type="sibTrans" cxnId="{55CF5BAA-0A86-438F-82B6-73DAF2A15D7D}">
      <dgm:prSet/>
      <dgm:spPr/>
      <dgm:t>
        <a:bodyPr/>
        <a:lstStyle/>
        <a:p>
          <a:endParaRPr lang="ru-RU"/>
        </a:p>
      </dgm:t>
    </dgm:pt>
    <dgm:pt modelId="{7045C865-6E9B-44CB-BA7B-5C945E395EBE}">
      <dgm:prSet phldrT="[Текст]"/>
      <dgm:spPr/>
      <dgm:t>
        <a:bodyPr/>
        <a:lstStyle/>
        <a:p>
          <a:r>
            <a:rPr lang="ru-RU" dirty="0" smtClean="0"/>
            <a:t>ФГИС МДЛП</a:t>
          </a:r>
          <a:endParaRPr lang="ru-RU" dirty="0"/>
        </a:p>
      </dgm:t>
    </dgm:pt>
    <dgm:pt modelId="{C15F26C3-5498-4149-9556-D855EB50626B}" type="parTrans" cxnId="{AE64F749-53A6-4296-8EF4-E27ADA8FC7C9}">
      <dgm:prSet/>
      <dgm:spPr/>
      <dgm:t>
        <a:bodyPr/>
        <a:lstStyle/>
        <a:p>
          <a:endParaRPr lang="ru-RU"/>
        </a:p>
      </dgm:t>
    </dgm:pt>
    <dgm:pt modelId="{3062CE92-6AF5-4AB6-9871-533844B426CC}" type="sibTrans" cxnId="{AE64F749-53A6-4296-8EF4-E27ADA8FC7C9}">
      <dgm:prSet/>
      <dgm:spPr/>
      <dgm:t>
        <a:bodyPr/>
        <a:lstStyle/>
        <a:p>
          <a:endParaRPr lang="ru-RU"/>
        </a:p>
      </dgm:t>
    </dgm:pt>
    <dgm:pt modelId="{EB1F7CC3-106E-46AF-AF60-1CBFEFECFA03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C00000"/>
              </a:solidFill>
            </a:rPr>
            <a:t>Приоритетный проект                                                                   «ЛЕКАРСТВО, КАЧЕСТВО И БЕЗОПАСНОСТЬ</a:t>
          </a:r>
          <a:r>
            <a:rPr lang="ru-RU" sz="1400" b="1" dirty="0" smtClean="0">
              <a:solidFill>
                <a:srgbClr val="C00000"/>
              </a:solidFill>
            </a:rPr>
            <a:t>»</a:t>
          </a:r>
          <a:endParaRPr lang="ru-RU" sz="1400" b="1" dirty="0">
            <a:solidFill>
              <a:srgbClr val="C00000"/>
            </a:solidFill>
          </a:endParaRPr>
        </a:p>
      </dgm:t>
    </dgm:pt>
    <dgm:pt modelId="{A8917950-04B5-4907-B3E7-BEFA7A118D33}" type="parTrans" cxnId="{19206649-C998-4518-BDB8-C7A46D6D39EE}">
      <dgm:prSet/>
      <dgm:spPr/>
      <dgm:t>
        <a:bodyPr/>
        <a:lstStyle/>
        <a:p>
          <a:endParaRPr lang="ru-RU"/>
        </a:p>
      </dgm:t>
    </dgm:pt>
    <dgm:pt modelId="{4B9B8073-227A-45DE-8323-BDCE93A8A092}" type="sibTrans" cxnId="{19206649-C998-4518-BDB8-C7A46D6D39EE}">
      <dgm:prSet/>
      <dgm:spPr/>
      <dgm:t>
        <a:bodyPr/>
        <a:lstStyle/>
        <a:p>
          <a:endParaRPr lang="ru-RU"/>
        </a:p>
      </dgm:t>
    </dgm:pt>
    <dgm:pt modelId="{D656B56A-14C0-4936-82B2-C35C228E9B93}">
      <dgm:prSet phldrT="[Текст]" custT="1"/>
      <dgm:spPr/>
      <dgm:t>
        <a:bodyPr/>
        <a:lstStyle/>
        <a:p>
          <a:r>
            <a:rPr lang="ru-RU" sz="1800" dirty="0" smtClean="0"/>
            <a:t>Утвержден Президиумом Совета при Президенте Российской Федерации по стратегическому развитию и приоритетным проектам </a:t>
          </a:r>
          <a:r>
            <a:rPr lang="ru-RU" sz="1400" dirty="0" smtClean="0"/>
            <a:t>(протокол от 25.10.2016 № 9)</a:t>
          </a:r>
          <a:endParaRPr lang="ru-RU" sz="1400" dirty="0"/>
        </a:p>
      </dgm:t>
    </dgm:pt>
    <dgm:pt modelId="{749218A9-CF13-4631-BFA3-7D596FE7B4F8}" type="parTrans" cxnId="{D5FDDA04-54D3-433A-B108-185DEB13C5F1}">
      <dgm:prSet/>
      <dgm:spPr/>
      <dgm:t>
        <a:bodyPr/>
        <a:lstStyle/>
        <a:p>
          <a:endParaRPr lang="ru-RU"/>
        </a:p>
      </dgm:t>
    </dgm:pt>
    <dgm:pt modelId="{504E467A-DA1E-49C6-8598-F80AAF8CDCFF}" type="sibTrans" cxnId="{D5FDDA04-54D3-433A-B108-185DEB13C5F1}">
      <dgm:prSet/>
      <dgm:spPr/>
      <dgm:t>
        <a:bodyPr/>
        <a:lstStyle/>
        <a:p>
          <a:endParaRPr lang="ru-RU"/>
        </a:p>
      </dgm:t>
    </dgm:pt>
    <dgm:pt modelId="{216784FA-4CC4-41EE-8672-80E4ABB5ABA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Федеральный закон от 27.12.2019 № 462-ФЗ </a:t>
          </a:r>
        </a:p>
        <a:p>
          <a:pPr>
            <a:lnSpc>
              <a:spcPct val="100000"/>
            </a:lnSpc>
          </a:pPr>
          <a:r>
            <a:rPr lang="ru-RU" sz="1400" b="1" dirty="0" smtClean="0"/>
            <a:t>«О внесении изменения в Федеральный закон «Об обращении лекарственных средств»</a:t>
          </a:r>
          <a:r>
            <a:rPr lang="ru-RU" sz="1800" b="1" dirty="0" smtClean="0"/>
            <a:t> </a:t>
          </a:r>
          <a:endParaRPr lang="ru-RU" sz="1800" b="1" dirty="0"/>
        </a:p>
      </dgm:t>
    </dgm:pt>
    <dgm:pt modelId="{EF7EF983-DA3D-424A-A2B1-098E48BEE7AD}" type="parTrans" cxnId="{04CE6359-FB57-49EE-B0E0-5B2994C335F5}">
      <dgm:prSet/>
      <dgm:spPr/>
      <dgm:t>
        <a:bodyPr/>
        <a:lstStyle/>
        <a:p>
          <a:endParaRPr lang="ru-RU"/>
        </a:p>
      </dgm:t>
    </dgm:pt>
    <dgm:pt modelId="{A9A302F6-3931-4ED0-8CB2-3453D75162D5}" type="sibTrans" cxnId="{04CE6359-FB57-49EE-B0E0-5B2994C335F5}">
      <dgm:prSet/>
      <dgm:spPr/>
      <dgm:t>
        <a:bodyPr/>
        <a:lstStyle/>
        <a:p>
          <a:endParaRPr lang="ru-RU"/>
        </a:p>
      </dgm:t>
    </dgm:pt>
    <dgm:pt modelId="{33F11AE7-3189-422C-B815-3465EBCC893C}">
      <dgm:prSet phldrT="[Текст]"/>
      <dgm:spPr/>
      <dgm:t>
        <a:bodyPr/>
        <a:lstStyle/>
        <a:p>
          <a:r>
            <a:rPr lang="ru-RU" dirty="0" smtClean="0"/>
            <a:t>Вводит обязательную маркировку</a:t>
          </a:r>
          <a:endParaRPr lang="ru-RU" dirty="0"/>
        </a:p>
      </dgm:t>
    </dgm:pt>
    <dgm:pt modelId="{A59A266B-6B37-4CD5-8861-4677B2B6B1F3}" type="parTrans" cxnId="{961520CC-5679-4875-928C-B99177CF290A}">
      <dgm:prSet/>
      <dgm:spPr/>
      <dgm:t>
        <a:bodyPr/>
        <a:lstStyle/>
        <a:p>
          <a:endParaRPr lang="ru-RU"/>
        </a:p>
      </dgm:t>
    </dgm:pt>
    <dgm:pt modelId="{667DCF39-FE24-412F-9053-13BD02D8DC38}" type="sibTrans" cxnId="{961520CC-5679-4875-928C-B99177CF290A}">
      <dgm:prSet/>
      <dgm:spPr/>
      <dgm:t>
        <a:bodyPr/>
        <a:lstStyle/>
        <a:p>
          <a:endParaRPr lang="ru-RU"/>
        </a:p>
      </dgm:t>
    </dgm:pt>
    <dgm:pt modelId="{68BD0F36-AD23-46CA-B4E9-51966DE6FC74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rgbClr val="C00000"/>
              </a:solidFill>
            </a:rPr>
            <a:t>ВСЕХ </a:t>
          </a:r>
          <a:r>
            <a:rPr lang="ru-RU" sz="1600" b="1" dirty="0" smtClean="0">
              <a:solidFill>
                <a:srgbClr val="C00000"/>
              </a:solidFill>
            </a:rPr>
            <a:t>ЛЕКАРСТВЕННЫХ ПРЕПАРАТОВ    -  С</a:t>
          </a:r>
          <a:r>
            <a:rPr lang="ru-RU" sz="2000" b="1" dirty="0" smtClean="0">
              <a:solidFill>
                <a:srgbClr val="C00000"/>
              </a:solidFill>
            </a:rPr>
            <a:t> 1 июля 2020 </a:t>
          </a:r>
          <a:r>
            <a:rPr lang="ru-RU" sz="1600" b="1" dirty="0" smtClean="0">
              <a:solidFill>
                <a:srgbClr val="C00000"/>
              </a:solidFill>
            </a:rPr>
            <a:t>ГОДА</a:t>
          </a:r>
          <a:endParaRPr lang="ru-RU" sz="1600" b="1" dirty="0">
            <a:solidFill>
              <a:srgbClr val="C00000"/>
            </a:solidFill>
          </a:endParaRPr>
        </a:p>
      </dgm:t>
    </dgm:pt>
    <dgm:pt modelId="{2A60924C-4DAC-48B3-871E-FEC5B71DCCCD}" type="parTrans" cxnId="{2569764F-F59D-450F-A01A-740E89B7493A}">
      <dgm:prSet/>
      <dgm:spPr/>
      <dgm:t>
        <a:bodyPr/>
        <a:lstStyle/>
        <a:p>
          <a:endParaRPr lang="ru-RU"/>
        </a:p>
      </dgm:t>
    </dgm:pt>
    <dgm:pt modelId="{5E5E5FCA-B425-419B-817A-A0BFA155896D}" type="sibTrans" cxnId="{2569764F-F59D-450F-A01A-740E89B7493A}">
      <dgm:prSet/>
      <dgm:spPr/>
      <dgm:t>
        <a:bodyPr/>
        <a:lstStyle/>
        <a:p>
          <a:endParaRPr lang="ru-RU"/>
        </a:p>
      </dgm:t>
    </dgm:pt>
    <dgm:pt modelId="{7D249DEB-52DA-41C5-A6C0-39176105C544}">
      <dgm:prSet phldrT="[Текст]" custT="1"/>
      <dgm:spPr/>
      <dgm:t>
        <a:bodyPr/>
        <a:lstStyle/>
        <a:p>
          <a:r>
            <a:rPr lang="ru-RU" sz="1400" dirty="0" smtClean="0"/>
            <a:t>Новый порядок выпуска лекарственных препаратов в оборот</a:t>
          </a:r>
          <a:endParaRPr lang="ru-RU" sz="1400" dirty="0"/>
        </a:p>
      </dgm:t>
    </dgm:pt>
    <dgm:pt modelId="{677FC0AF-E2E9-4AC5-A46D-CD1DBB9B9747}" type="parTrans" cxnId="{6EEEE505-1FB0-43AE-9A28-86990F921BF7}">
      <dgm:prSet/>
      <dgm:spPr/>
      <dgm:t>
        <a:bodyPr/>
        <a:lstStyle/>
        <a:p>
          <a:endParaRPr lang="ru-RU"/>
        </a:p>
      </dgm:t>
    </dgm:pt>
    <dgm:pt modelId="{330FD93D-0DB3-4424-93FB-8F0D6703C500}" type="sibTrans" cxnId="{6EEEE505-1FB0-43AE-9A28-86990F921BF7}">
      <dgm:prSet/>
      <dgm:spPr/>
      <dgm:t>
        <a:bodyPr/>
        <a:lstStyle/>
        <a:p>
          <a:endParaRPr lang="ru-RU"/>
        </a:p>
      </dgm:t>
    </dgm:pt>
    <dgm:pt modelId="{EA0D580A-D7DA-45F6-89AE-70D3B992FEDB}">
      <dgm:prSet phldrT="[Текст]" custT="1"/>
      <dgm:spPr/>
      <dgm:t>
        <a:bodyPr/>
        <a:lstStyle/>
        <a:p>
          <a:r>
            <a:rPr lang="ru-RU" sz="1400" dirty="0" smtClean="0"/>
            <a:t>Внедрение </a:t>
          </a:r>
          <a:r>
            <a:rPr lang="en-US" sz="1400" dirty="0" smtClean="0"/>
            <a:t>GMP</a:t>
          </a:r>
          <a:r>
            <a:rPr lang="ru-RU" sz="1400" dirty="0" smtClean="0"/>
            <a:t>; развитие лабораторной базы</a:t>
          </a:r>
          <a:endParaRPr lang="ru-RU" sz="1400" dirty="0"/>
        </a:p>
      </dgm:t>
    </dgm:pt>
    <dgm:pt modelId="{B259C978-8AF8-4ACD-87DD-167364F7E952}" type="parTrans" cxnId="{8C74664E-7D6A-4C2A-B28E-FC97C519DBA2}">
      <dgm:prSet/>
      <dgm:spPr/>
      <dgm:t>
        <a:bodyPr/>
        <a:lstStyle/>
        <a:p>
          <a:endParaRPr lang="ru-RU"/>
        </a:p>
      </dgm:t>
    </dgm:pt>
    <dgm:pt modelId="{224DCCE8-83C4-4CE2-B9FB-28824C005FBC}" type="sibTrans" cxnId="{8C74664E-7D6A-4C2A-B28E-FC97C519DBA2}">
      <dgm:prSet/>
      <dgm:spPr/>
      <dgm:t>
        <a:bodyPr/>
        <a:lstStyle/>
        <a:p>
          <a:endParaRPr lang="ru-RU"/>
        </a:p>
      </dgm:t>
    </dgm:pt>
    <dgm:pt modelId="{1CE7D581-0D7C-4A57-BA0B-165E5083938B}">
      <dgm:prSet phldrT="[Текст]"/>
      <dgm:spPr/>
      <dgm:t>
        <a:bodyPr/>
        <a:lstStyle/>
        <a:p>
          <a:endParaRPr lang="ru-RU" sz="1000" dirty="0"/>
        </a:p>
      </dgm:t>
    </dgm:pt>
    <dgm:pt modelId="{B662AF22-1516-4470-A111-D9764D24E6B0}" type="parTrans" cxnId="{B889D8BB-7C59-478B-8A32-D030538B4310}">
      <dgm:prSet/>
      <dgm:spPr/>
      <dgm:t>
        <a:bodyPr/>
        <a:lstStyle/>
        <a:p>
          <a:endParaRPr lang="ru-RU"/>
        </a:p>
      </dgm:t>
    </dgm:pt>
    <dgm:pt modelId="{8C9F406B-953B-472F-AFCF-50CF2E2B1240}" type="sibTrans" cxnId="{B889D8BB-7C59-478B-8A32-D030538B4310}">
      <dgm:prSet/>
      <dgm:spPr/>
      <dgm:t>
        <a:bodyPr/>
        <a:lstStyle/>
        <a:p>
          <a:endParaRPr lang="ru-RU"/>
        </a:p>
      </dgm:t>
    </dgm:pt>
    <dgm:pt modelId="{FC442AEA-33EB-47B4-B187-7B8AA8296145}">
      <dgm:prSet phldrT="[Текст]" custT="1"/>
      <dgm:spPr/>
      <dgm:t>
        <a:bodyPr/>
        <a:lstStyle/>
        <a:p>
          <a:endParaRPr lang="ru-RU" sz="1400" dirty="0"/>
        </a:p>
      </dgm:t>
    </dgm:pt>
    <dgm:pt modelId="{154894ED-408E-40EE-BA26-8CE8F0BF3741}" type="parTrans" cxnId="{ACC136C4-458A-470B-A4DC-1F0208EC377D}">
      <dgm:prSet/>
      <dgm:spPr/>
      <dgm:t>
        <a:bodyPr/>
        <a:lstStyle/>
        <a:p>
          <a:endParaRPr lang="ru-RU"/>
        </a:p>
      </dgm:t>
    </dgm:pt>
    <dgm:pt modelId="{B4EB2343-5B9C-4B74-B8C4-E720725A5238}" type="sibTrans" cxnId="{ACC136C4-458A-470B-A4DC-1F0208EC377D}">
      <dgm:prSet/>
      <dgm:spPr/>
      <dgm:t>
        <a:bodyPr/>
        <a:lstStyle/>
        <a:p>
          <a:endParaRPr lang="ru-RU"/>
        </a:p>
      </dgm:t>
    </dgm:pt>
    <dgm:pt modelId="{A74C11BA-988E-4D59-B7A6-DA77ABE18DE3}">
      <dgm:prSet phldrT="[Текст]" custT="1"/>
      <dgm:spPr/>
      <dgm:t>
        <a:bodyPr/>
        <a:lstStyle/>
        <a:p>
          <a:r>
            <a:rPr lang="ru-RU" sz="1400" dirty="0" smtClean="0"/>
            <a:t>Установление административной и уголовной ответственности за продажу фальсифицированных и контрафактных лекарственных препаратов</a:t>
          </a:r>
          <a:endParaRPr lang="ru-RU" sz="1400" dirty="0"/>
        </a:p>
      </dgm:t>
    </dgm:pt>
    <dgm:pt modelId="{277481C1-7644-4FD9-B6E7-527179836882}" type="parTrans" cxnId="{32DC4942-7AF5-4811-B4FE-C0F3EFDADC87}">
      <dgm:prSet/>
      <dgm:spPr/>
      <dgm:t>
        <a:bodyPr/>
        <a:lstStyle/>
        <a:p>
          <a:endParaRPr lang="ru-RU"/>
        </a:p>
      </dgm:t>
    </dgm:pt>
    <dgm:pt modelId="{364B9BA6-F691-4802-8BDA-1F68F2F8A7F2}" type="sibTrans" cxnId="{32DC4942-7AF5-4811-B4FE-C0F3EFDADC87}">
      <dgm:prSet/>
      <dgm:spPr/>
      <dgm:t>
        <a:bodyPr/>
        <a:lstStyle/>
        <a:p>
          <a:endParaRPr lang="ru-RU"/>
        </a:p>
      </dgm:t>
    </dgm:pt>
    <dgm:pt modelId="{9B39A68F-39DF-494D-B5A8-08343BFE24E6}">
      <dgm:prSet phldrT="[Текст]" custT="1"/>
      <dgm:spPr/>
      <dgm:t>
        <a:bodyPr/>
        <a:lstStyle/>
        <a:p>
          <a:r>
            <a:rPr lang="ru-RU" sz="1400" b="1" smtClean="0"/>
            <a:t>ПОСТАНОВЛЕНИЯ ПРАВИТЕЛЬСТВА РОССИЙСКОЙ ФЕДЕРАЦИИ</a:t>
          </a:r>
          <a:r>
            <a:rPr lang="ru-RU" sz="1400" smtClean="0"/>
            <a:t>:</a:t>
          </a:r>
          <a:endParaRPr lang="ru-RU" sz="1400" dirty="0"/>
        </a:p>
      </dgm:t>
    </dgm:pt>
    <dgm:pt modelId="{3298AA8F-970A-4A10-874B-AB8C7B92AE61}" type="parTrans" cxnId="{B601D77F-1BD0-4A1B-86E5-BDCD974B188B}">
      <dgm:prSet/>
      <dgm:spPr/>
      <dgm:t>
        <a:bodyPr/>
        <a:lstStyle/>
        <a:p>
          <a:endParaRPr lang="ru-RU"/>
        </a:p>
      </dgm:t>
    </dgm:pt>
    <dgm:pt modelId="{B4DAE256-FD09-49BD-BCF9-BF7DD518020C}" type="sibTrans" cxnId="{B601D77F-1BD0-4A1B-86E5-BDCD974B188B}">
      <dgm:prSet/>
      <dgm:spPr/>
      <dgm:t>
        <a:bodyPr/>
        <a:lstStyle/>
        <a:p>
          <a:endParaRPr lang="ru-RU"/>
        </a:p>
      </dgm:t>
    </dgm:pt>
    <dgm:pt modelId="{0557C040-8B7E-46DB-96C8-6C9596659564}">
      <dgm:prSet phldrT="[Текст]" custT="1"/>
      <dgm:spPr/>
      <dgm:t>
        <a:bodyPr/>
        <a:lstStyle/>
        <a:p>
          <a:r>
            <a:rPr lang="ru-RU" sz="1600" dirty="0" smtClean="0"/>
            <a:t>от 24.01.2017 №</a:t>
          </a:r>
          <a:r>
            <a:rPr lang="ru-RU" sz="1600" b="1" dirty="0" smtClean="0"/>
            <a:t> 62 </a:t>
          </a:r>
          <a:r>
            <a:rPr lang="ru-RU" sz="1400" dirty="0" smtClean="0"/>
            <a:t>«О проведении эксперимента по маркировке контрольными (идентификационными ) знаками и мониторингу за оборотом отдельных видов лекарственных препаратов для медицинского применения»</a:t>
          </a:r>
          <a:endParaRPr lang="ru-RU" sz="1400" dirty="0"/>
        </a:p>
      </dgm:t>
    </dgm:pt>
    <dgm:pt modelId="{88B68EF8-B14D-46FE-99A9-42F95B64251B}" type="parTrans" cxnId="{9C91E271-9947-439D-9200-7D8B44D62462}">
      <dgm:prSet/>
      <dgm:spPr/>
      <dgm:t>
        <a:bodyPr/>
        <a:lstStyle/>
        <a:p>
          <a:endParaRPr lang="ru-RU"/>
        </a:p>
      </dgm:t>
    </dgm:pt>
    <dgm:pt modelId="{B9332CA1-5416-454C-8876-2320BCC6ED3A}" type="sibTrans" cxnId="{9C91E271-9947-439D-9200-7D8B44D62462}">
      <dgm:prSet/>
      <dgm:spPr/>
      <dgm:t>
        <a:bodyPr/>
        <a:lstStyle/>
        <a:p>
          <a:endParaRPr lang="ru-RU"/>
        </a:p>
      </dgm:t>
    </dgm:pt>
    <dgm:pt modelId="{36365DD1-B761-4C08-B38D-736A6A358211}">
      <dgm:prSet phldrT="[Текст]" custT="1"/>
      <dgm:spPr/>
      <dgm:t>
        <a:bodyPr/>
        <a:lstStyle/>
        <a:p>
          <a:pPr algn="l"/>
          <a:endParaRPr lang="ru-RU" sz="2000" b="1" dirty="0">
            <a:solidFill>
              <a:srgbClr val="C00000"/>
            </a:solidFill>
          </a:endParaRPr>
        </a:p>
      </dgm:t>
    </dgm:pt>
    <dgm:pt modelId="{4B3259FB-4D56-4C86-B8F5-E0C78856F016}" type="parTrans" cxnId="{BD153AD5-85C9-449E-8056-BA87FF7B6474}">
      <dgm:prSet/>
      <dgm:spPr/>
      <dgm:t>
        <a:bodyPr/>
        <a:lstStyle/>
        <a:p>
          <a:endParaRPr lang="ru-RU"/>
        </a:p>
      </dgm:t>
    </dgm:pt>
    <dgm:pt modelId="{383E01F2-B835-417F-A9F3-25A197C6338C}" type="sibTrans" cxnId="{BD153AD5-85C9-449E-8056-BA87FF7B6474}">
      <dgm:prSet/>
      <dgm:spPr/>
      <dgm:t>
        <a:bodyPr/>
        <a:lstStyle/>
        <a:p>
          <a:endParaRPr lang="ru-RU"/>
        </a:p>
      </dgm:t>
    </dgm:pt>
    <dgm:pt modelId="{B6C0C2ED-E60D-4882-8101-FBAA26D14F27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ПЕРЕЧНЯ ВЗН </a:t>
          </a:r>
          <a:r>
            <a:rPr lang="ru-RU" sz="1600" b="1" dirty="0" smtClean="0"/>
            <a:t>–  С </a:t>
          </a:r>
          <a:r>
            <a:rPr lang="ru-RU" sz="2000" b="1" dirty="0" smtClean="0"/>
            <a:t>1</a:t>
          </a:r>
          <a:r>
            <a:rPr lang="ru-RU" sz="1600" b="1" dirty="0" smtClean="0"/>
            <a:t> ОКТЯБРЯ </a:t>
          </a:r>
          <a:r>
            <a:rPr lang="ru-RU" sz="2000" b="1" dirty="0" smtClean="0"/>
            <a:t>2019</a:t>
          </a:r>
          <a:r>
            <a:rPr lang="ru-RU" sz="1600" b="1" dirty="0" smtClean="0"/>
            <a:t> ГОДА</a:t>
          </a:r>
          <a:endParaRPr lang="ru-RU" sz="1600" b="1" dirty="0"/>
        </a:p>
      </dgm:t>
    </dgm:pt>
    <dgm:pt modelId="{791DA74E-8252-4566-9BE0-24AC9EEF27C8}" type="parTrans" cxnId="{F55A923C-4F2F-41EA-92B2-441EF44044F2}">
      <dgm:prSet/>
      <dgm:spPr/>
      <dgm:t>
        <a:bodyPr/>
        <a:lstStyle/>
        <a:p>
          <a:endParaRPr lang="ru-RU"/>
        </a:p>
      </dgm:t>
    </dgm:pt>
    <dgm:pt modelId="{5ADED79D-119C-4EE7-9E86-14B05B061BA2}" type="sibTrans" cxnId="{F55A923C-4F2F-41EA-92B2-441EF44044F2}">
      <dgm:prSet/>
      <dgm:spPr/>
      <dgm:t>
        <a:bodyPr/>
        <a:lstStyle/>
        <a:p>
          <a:endParaRPr lang="ru-RU"/>
        </a:p>
      </dgm:t>
    </dgm:pt>
    <dgm:pt modelId="{052B49D9-DA53-49F0-B9F7-D8591D61853E}">
      <dgm:prSet phldrT="[Текст]" custT="1"/>
      <dgm:spPr/>
      <dgm:t>
        <a:bodyPr/>
        <a:lstStyle/>
        <a:p>
          <a:pPr algn="l"/>
          <a:endParaRPr lang="ru-RU" sz="1600" b="1" dirty="0">
            <a:solidFill>
              <a:srgbClr val="C00000"/>
            </a:solidFill>
          </a:endParaRPr>
        </a:p>
      </dgm:t>
    </dgm:pt>
    <dgm:pt modelId="{D9B3A41F-5527-485F-96AD-A31696321E76}" type="parTrans" cxnId="{100025C3-629B-46BE-AE2B-96F506AABF81}">
      <dgm:prSet/>
      <dgm:spPr/>
      <dgm:t>
        <a:bodyPr/>
        <a:lstStyle/>
        <a:p>
          <a:endParaRPr lang="ru-RU"/>
        </a:p>
      </dgm:t>
    </dgm:pt>
    <dgm:pt modelId="{9DB89D27-7245-4678-92C1-5DF60FDC9CD1}" type="sibTrans" cxnId="{100025C3-629B-46BE-AE2B-96F506AABF81}">
      <dgm:prSet/>
      <dgm:spPr/>
      <dgm:t>
        <a:bodyPr/>
        <a:lstStyle/>
        <a:p>
          <a:endParaRPr lang="ru-RU"/>
        </a:p>
      </dgm:t>
    </dgm:pt>
    <dgm:pt modelId="{9D9DCD42-12E1-4E2F-883B-52E2E9840A2B}">
      <dgm:prSet phldrT="[Текст]" custT="1"/>
      <dgm:spPr/>
      <dgm:t>
        <a:bodyPr/>
        <a:lstStyle/>
        <a:p>
          <a:r>
            <a:rPr lang="ru-RU" sz="1400" b="1" dirty="0" smtClean="0"/>
            <a:t> от 14.12.2018 </a:t>
          </a:r>
          <a:r>
            <a:rPr lang="ru-RU" sz="1600" b="1" dirty="0" smtClean="0"/>
            <a:t>N 1556 </a:t>
          </a:r>
          <a:r>
            <a:rPr lang="ru-RU" sz="1400" b="0" dirty="0" smtClean="0"/>
            <a:t>(ред. от 31.12.2019) </a:t>
          </a:r>
          <a:r>
            <a:rPr lang="ru-RU" sz="1400" b="0" dirty="0" smtClean="0">
              <a:solidFill>
                <a:srgbClr val="C00000"/>
              </a:solidFill>
            </a:rPr>
            <a:t>«</a:t>
          </a:r>
          <a:r>
            <a:rPr lang="ru-RU" sz="1400" b="1" dirty="0" smtClean="0">
              <a:solidFill>
                <a:srgbClr val="C00000"/>
              </a:solidFill>
            </a:rPr>
            <a:t>Об утверждении Положения о системе мониторинга движения лекарственных препаратов для медицинского применения»</a:t>
          </a:r>
          <a:endParaRPr lang="ru-RU" sz="1400" b="1" dirty="0">
            <a:solidFill>
              <a:srgbClr val="C00000"/>
            </a:solidFill>
          </a:endParaRPr>
        </a:p>
      </dgm:t>
    </dgm:pt>
    <dgm:pt modelId="{9161C3C8-3AE7-4F9F-B9D2-5E5EE1394213}" type="parTrans" cxnId="{BA061EDE-90F6-406A-9286-A50651F70CBE}">
      <dgm:prSet/>
      <dgm:spPr/>
      <dgm:t>
        <a:bodyPr/>
        <a:lstStyle/>
        <a:p>
          <a:endParaRPr lang="ru-RU"/>
        </a:p>
      </dgm:t>
    </dgm:pt>
    <dgm:pt modelId="{E339D1BE-184F-47F8-935F-3070C17FF237}" type="sibTrans" cxnId="{BA061EDE-90F6-406A-9286-A50651F70CBE}">
      <dgm:prSet/>
      <dgm:spPr/>
      <dgm:t>
        <a:bodyPr/>
        <a:lstStyle/>
        <a:p>
          <a:endParaRPr lang="ru-RU"/>
        </a:p>
      </dgm:t>
    </dgm:pt>
    <dgm:pt modelId="{0C9DAC08-367C-40FF-88F7-0E4DFE80A1F9}" type="pres">
      <dgm:prSet presAssocID="{1BF90268-3DC3-47B6-A42C-E8EA0929723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37F78A7-D217-4A3C-823B-4A8D383D74A5}" type="pres">
      <dgm:prSet presAssocID="{0502C8CD-3918-47BB-B65E-CE0BE69736F6}" presName="composite" presStyleCnt="0"/>
      <dgm:spPr/>
      <dgm:t>
        <a:bodyPr/>
        <a:lstStyle/>
        <a:p>
          <a:endParaRPr lang="ru-RU"/>
        </a:p>
      </dgm:t>
    </dgm:pt>
    <dgm:pt modelId="{8CF0DD79-1E98-47A4-9988-C59CD559365D}" type="pres">
      <dgm:prSet presAssocID="{0502C8CD-3918-47BB-B65E-CE0BE69736F6}" presName="FirstChild" presStyleLbl="revTx" presStyleIdx="0" presStyleCnt="6" custScaleY="129192" custLinFactNeighborX="209" custLinFactNeighborY="-143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215C9-FC2F-4FE2-82AD-931BC4AB3AEA}" type="pres">
      <dgm:prSet presAssocID="{0502C8CD-3918-47BB-B65E-CE0BE69736F6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B98E1-1E5B-4AC0-8389-6A7C63722CEF}" type="pres">
      <dgm:prSet presAssocID="{0502C8CD-3918-47BB-B65E-CE0BE69736F6}" presName="Accent" presStyleLbl="parChTrans1D1" presStyleIdx="0" presStyleCnt="3"/>
      <dgm:spPr/>
      <dgm:t>
        <a:bodyPr/>
        <a:lstStyle/>
        <a:p>
          <a:endParaRPr lang="ru-RU"/>
        </a:p>
      </dgm:t>
    </dgm:pt>
    <dgm:pt modelId="{76D89138-EAFA-4B9A-8B95-DF6F61C00E4B}" type="pres">
      <dgm:prSet presAssocID="{0502C8CD-3918-47BB-B65E-CE0BE69736F6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F1666-7EC6-409D-83DF-31F7F69DD26A}" type="pres">
      <dgm:prSet presAssocID="{D07DE8B8-3169-46F3-A3F1-B77D42521ABF}" presName="sibTrans" presStyleCnt="0"/>
      <dgm:spPr/>
      <dgm:t>
        <a:bodyPr/>
        <a:lstStyle/>
        <a:p>
          <a:endParaRPr lang="ru-RU"/>
        </a:p>
      </dgm:t>
    </dgm:pt>
    <dgm:pt modelId="{DABA14F8-9E63-452B-BA6F-FA8648499E7F}" type="pres">
      <dgm:prSet presAssocID="{7045C865-6E9B-44CB-BA7B-5C945E395EBE}" presName="composite" presStyleCnt="0"/>
      <dgm:spPr/>
      <dgm:t>
        <a:bodyPr/>
        <a:lstStyle/>
        <a:p>
          <a:endParaRPr lang="ru-RU"/>
        </a:p>
      </dgm:t>
    </dgm:pt>
    <dgm:pt modelId="{DA0B74FD-7EA3-4823-9DCC-53326A9D5959}" type="pres">
      <dgm:prSet presAssocID="{7045C865-6E9B-44CB-BA7B-5C945E395EBE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C0B96-0403-4F16-A141-92A14ED70765}" type="pres">
      <dgm:prSet presAssocID="{7045C865-6E9B-44CB-BA7B-5C945E395EBE}" presName="Parent" presStyleLbl="alignNode1" presStyleIdx="1" presStyleCnt="3" custScaleY="7811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68BC3-93E6-4A31-9343-835543448B83}" type="pres">
      <dgm:prSet presAssocID="{7045C865-6E9B-44CB-BA7B-5C945E395EBE}" presName="Accent" presStyleLbl="parChTrans1D1" presStyleIdx="1" presStyleCnt="3"/>
      <dgm:spPr/>
      <dgm:t>
        <a:bodyPr/>
        <a:lstStyle/>
        <a:p>
          <a:endParaRPr lang="ru-RU"/>
        </a:p>
      </dgm:t>
    </dgm:pt>
    <dgm:pt modelId="{35508139-02C6-46FD-B3B2-98C12C273532}" type="pres">
      <dgm:prSet presAssocID="{7045C865-6E9B-44CB-BA7B-5C945E395EBE}" presName="Child" presStyleLbl="revTx" presStyleIdx="3" presStyleCnt="6" custScaleY="181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5AD13-F21D-4D10-A71D-7DF75A3FF28C}" type="pres">
      <dgm:prSet presAssocID="{3062CE92-6AF5-4AB6-9871-533844B426CC}" presName="sibTrans" presStyleCnt="0"/>
      <dgm:spPr/>
      <dgm:t>
        <a:bodyPr/>
        <a:lstStyle/>
        <a:p>
          <a:endParaRPr lang="ru-RU"/>
        </a:p>
      </dgm:t>
    </dgm:pt>
    <dgm:pt modelId="{EE3941ED-BC69-4CCA-9526-8A28DF7E38EA}" type="pres">
      <dgm:prSet presAssocID="{216784FA-4CC4-41EE-8672-80E4ABB5ABAA}" presName="composite" presStyleCnt="0"/>
      <dgm:spPr/>
      <dgm:t>
        <a:bodyPr/>
        <a:lstStyle/>
        <a:p>
          <a:endParaRPr lang="ru-RU"/>
        </a:p>
      </dgm:t>
    </dgm:pt>
    <dgm:pt modelId="{8D0A4E25-25C1-413C-B45F-A22C5B8344BC}" type="pres">
      <dgm:prSet presAssocID="{216784FA-4CC4-41EE-8672-80E4ABB5ABAA}" presName="FirstChild" presStyleLbl="revTx" presStyleIdx="4" presStyleCnt="6" custScaleX="46703" custScaleY="68532" custLinFactNeighborX="0" custLinFactNeighborY="61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1176E-68F4-4960-990D-2BBF0677EC82}" type="pres">
      <dgm:prSet presAssocID="{216784FA-4CC4-41EE-8672-80E4ABB5ABAA}" presName="Parent" presStyleLbl="alignNode1" presStyleIdx="2" presStyleCnt="3" custScaleX="377053" custScaleY="124197" custLinFactNeighborX="76826" custLinFactNeighborY="-59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38E5B-E169-44B3-B9C8-4B6A1FEF2D2E}" type="pres">
      <dgm:prSet presAssocID="{216784FA-4CC4-41EE-8672-80E4ABB5ABAA}" presName="Accent" presStyleLbl="parChTrans1D1" presStyleIdx="2" presStyleCnt="3"/>
      <dgm:spPr/>
      <dgm:t>
        <a:bodyPr/>
        <a:lstStyle/>
        <a:p>
          <a:endParaRPr lang="ru-RU"/>
        </a:p>
      </dgm:t>
    </dgm:pt>
    <dgm:pt modelId="{76329B91-89DB-4D8B-9839-D1F580BC19B1}" type="pres">
      <dgm:prSet presAssocID="{216784FA-4CC4-41EE-8672-80E4ABB5ABAA}" presName="Child" presStyleLbl="revTx" presStyleIdx="5" presStyleCnt="6" custScaleY="81123" custLinFactNeighborX="154" custLinFactNeighborY="68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91E271-9947-439D-9200-7D8B44D62462}" srcId="{7045C865-6E9B-44CB-BA7B-5C945E395EBE}" destId="{0557C040-8B7E-46DB-96C8-6C9596659564}" srcOrd="3" destOrd="0" parTransId="{88B68EF8-B14D-46FE-99A9-42F95B64251B}" sibTransId="{B9332CA1-5416-454C-8876-2320BCC6ED3A}"/>
    <dgm:cxn modelId="{C5DB1818-F710-4104-9C98-FE01DFEFC97C}" type="presOf" srcId="{36365DD1-B761-4C08-B38D-736A6A358211}" destId="{76329B91-89DB-4D8B-9839-D1F580BC19B1}" srcOrd="0" destOrd="3" presId="urn:microsoft.com/office/officeart/2011/layout/TabList#1"/>
    <dgm:cxn modelId="{544908B6-3DC3-4DE4-B7CE-162FD3588188}" type="presOf" srcId="{EB1F7CC3-106E-46AF-AF60-1CBFEFECFA03}" destId="{DA0B74FD-7EA3-4823-9DCC-53326A9D5959}" srcOrd="0" destOrd="0" presId="urn:microsoft.com/office/officeart/2011/layout/TabList#1"/>
    <dgm:cxn modelId="{ACC136C4-458A-470B-A4DC-1F0208EC377D}" srcId="{0502C8CD-3918-47BB-B65E-CE0BE69736F6}" destId="{FC442AEA-33EB-47B4-B187-7B8AA8296145}" srcOrd="5" destOrd="0" parTransId="{154894ED-408E-40EE-BA26-8CE8F0BF3741}" sibTransId="{B4EB2343-5B9C-4B74-B8C4-E720725A5238}"/>
    <dgm:cxn modelId="{44C2950B-7F75-412D-A319-A7A3E031A9DC}" type="presOf" srcId="{FC442AEA-33EB-47B4-B187-7B8AA8296145}" destId="{76D89138-EAFA-4B9A-8B95-DF6F61C00E4B}" srcOrd="0" destOrd="4" presId="urn:microsoft.com/office/officeart/2011/layout/TabList#1"/>
    <dgm:cxn modelId="{8C74664E-7D6A-4C2A-B28E-FC97C519DBA2}" srcId="{0502C8CD-3918-47BB-B65E-CE0BE69736F6}" destId="{EA0D580A-D7DA-45F6-89AE-70D3B992FEDB}" srcOrd="3" destOrd="0" parTransId="{B259C978-8AF8-4ACD-87DD-167364F7E952}" sibTransId="{224DCCE8-83C4-4CE2-B9FB-28824C005FBC}"/>
    <dgm:cxn modelId="{3937E148-A9DA-417B-B0AF-311EEBCE00F7}" type="presOf" srcId="{9B39A68F-39DF-494D-B5A8-08343BFE24E6}" destId="{35508139-02C6-46FD-B3B2-98C12C273532}" srcOrd="0" destOrd="1" presId="urn:microsoft.com/office/officeart/2011/layout/TabList#1"/>
    <dgm:cxn modelId="{04CE6359-FB57-49EE-B0E0-5B2994C335F5}" srcId="{1BF90268-3DC3-47B6-A42C-E8EA0929723A}" destId="{216784FA-4CC4-41EE-8672-80E4ABB5ABAA}" srcOrd="2" destOrd="0" parTransId="{EF7EF983-DA3D-424A-A2B1-098E48BEE7AD}" sibTransId="{A9A302F6-3931-4ED0-8CB2-3453D75162D5}"/>
    <dgm:cxn modelId="{D30E9853-F838-4BB8-89E3-CB704CDABFF8}" type="presOf" srcId="{C843FDE5-0C05-4873-BA3E-5A546C8D7DAE}" destId="{76D89138-EAFA-4B9A-8B95-DF6F61C00E4B}" srcOrd="0" destOrd="0" presId="urn:microsoft.com/office/officeart/2011/layout/TabList#1"/>
    <dgm:cxn modelId="{F55A923C-4F2F-41EA-92B2-441EF44044F2}" srcId="{216784FA-4CC4-41EE-8672-80E4ABB5ABAA}" destId="{B6C0C2ED-E60D-4882-8101-FBAA26D14F27}" srcOrd="3" destOrd="0" parTransId="{791DA74E-8252-4566-9BE0-24AC9EEF27C8}" sibTransId="{5ADED79D-119C-4EE7-9E86-14B05B061BA2}"/>
    <dgm:cxn modelId="{67C09FBD-9CCB-4566-AC40-BC954035D07E}" type="presOf" srcId="{33F11AE7-3189-422C-B815-3465EBCC893C}" destId="{8D0A4E25-25C1-413C-B45F-A22C5B8344BC}" srcOrd="0" destOrd="0" presId="urn:microsoft.com/office/officeart/2011/layout/TabList#1"/>
    <dgm:cxn modelId="{100025C3-629B-46BE-AE2B-96F506AABF81}" srcId="{216784FA-4CC4-41EE-8672-80E4ABB5ABAA}" destId="{052B49D9-DA53-49F0-B9F7-D8591D61853E}" srcOrd="1" destOrd="0" parTransId="{D9B3A41F-5527-485F-96AD-A31696321E76}" sibTransId="{9DB89D27-7245-4678-92C1-5DF60FDC9CD1}"/>
    <dgm:cxn modelId="{2569764F-F59D-450F-A01A-740E89B7493A}" srcId="{216784FA-4CC4-41EE-8672-80E4ABB5ABAA}" destId="{68BD0F36-AD23-46CA-B4E9-51966DE6FC74}" srcOrd="2" destOrd="0" parTransId="{2A60924C-4DAC-48B3-871E-FEC5B71DCCCD}" sibTransId="{5E5E5FCA-B425-419B-817A-A0BFA155896D}"/>
    <dgm:cxn modelId="{B4B49FA5-67F2-4797-9528-630AF8E4AEB7}" type="presOf" srcId="{052B49D9-DA53-49F0-B9F7-D8591D61853E}" destId="{76329B91-89DB-4D8B-9839-D1F580BC19B1}" srcOrd="0" destOrd="0" presId="urn:microsoft.com/office/officeart/2011/layout/TabList#1"/>
    <dgm:cxn modelId="{32DC4942-7AF5-4811-B4FE-C0F3EFDADC87}" srcId="{0502C8CD-3918-47BB-B65E-CE0BE69736F6}" destId="{A74C11BA-988E-4D59-B7A6-DA77ABE18DE3}" srcOrd="4" destOrd="0" parTransId="{277481C1-7644-4FD9-B6E7-527179836882}" sibTransId="{364B9BA6-F691-4802-8BDA-1F68F2F8A7F2}"/>
    <dgm:cxn modelId="{4C0BE284-7AA6-430A-9420-4AEC6A12D338}" type="presOf" srcId="{EA0D580A-D7DA-45F6-89AE-70D3B992FEDB}" destId="{76D89138-EAFA-4B9A-8B95-DF6F61C00E4B}" srcOrd="0" destOrd="2" presId="urn:microsoft.com/office/officeart/2011/layout/TabList#1"/>
    <dgm:cxn modelId="{A69B7AE9-98C4-4293-B1E2-750E07708257}" type="presOf" srcId="{D656B56A-14C0-4936-82B2-C35C228E9B93}" destId="{35508139-02C6-46FD-B3B2-98C12C273532}" srcOrd="0" destOrd="0" presId="urn:microsoft.com/office/officeart/2011/layout/TabList#1"/>
    <dgm:cxn modelId="{BD153AD5-85C9-449E-8056-BA87FF7B6474}" srcId="{216784FA-4CC4-41EE-8672-80E4ABB5ABAA}" destId="{36365DD1-B761-4C08-B38D-736A6A358211}" srcOrd="4" destOrd="0" parTransId="{4B3259FB-4D56-4C86-B8F5-E0C78856F016}" sibTransId="{383E01F2-B835-417F-A9F3-25A197C6338C}"/>
    <dgm:cxn modelId="{F7AD09CC-11E3-4326-B1E3-E8EC8EE2A493}" type="presOf" srcId="{68BD0F36-AD23-46CA-B4E9-51966DE6FC74}" destId="{76329B91-89DB-4D8B-9839-D1F580BC19B1}" srcOrd="0" destOrd="1" presId="urn:microsoft.com/office/officeart/2011/layout/TabList#1"/>
    <dgm:cxn modelId="{BA061EDE-90F6-406A-9286-A50651F70CBE}" srcId="{7045C865-6E9B-44CB-BA7B-5C945E395EBE}" destId="{9D9DCD42-12E1-4E2F-883B-52E2E9840A2B}" srcOrd="4" destOrd="0" parTransId="{9161C3C8-3AE7-4F9F-B9D2-5E5EE1394213}" sibTransId="{E339D1BE-184F-47F8-935F-3070C17FF237}"/>
    <dgm:cxn modelId="{3E9C2394-74A7-4716-BB84-025C9A60D9A6}" srcId="{0502C8CD-3918-47BB-B65E-CE0BE69736F6}" destId="{6956FB26-AB22-482C-B3A7-BDA27A237F71}" srcOrd="0" destOrd="0" parTransId="{1B42FF9F-DFB0-4C38-9685-17A10FE38F7E}" sibTransId="{A7AB4760-4A80-45C0-952B-36DEABDB3538}"/>
    <dgm:cxn modelId="{B889D8BB-7C59-478B-8A32-D030538B4310}" srcId="{0502C8CD-3918-47BB-B65E-CE0BE69736F6}" destId="{1CE7D581-0D7C-4A57-BA0B-165E5083938B}" srcOrd="6" destOrd="0" parTransId="{B662AF22-1516-4470-A111-D9764D24E6B0}" sibTransId="{8C9F406B-953B-472F-AFCF-50CF2E2B1240}"/>
    <dgm:cxn modelId="{19206649-C998-4518-BDB8-C7A46D6D39EE}" srcId="{7045C865-6E9B-44CB-BA7B-5C945E395EBE}" destId="{EB1F7CC3-106E-46AF-AF60-1CBFEFECFA03}" srcOrd="0" destOrd="0" parTransId="{A8917950-04B5-4907-B3E7-BEFA7A118D33}" sibTransId="{4B9B8073-227A-45DE-8323-BDCE93A8A092}"/>
    <dgm:cxn modelId="{EE2FD5E4-2FD7-4A33-9108-629F416432F7}" type="presOf" srcId="{0502C8CD-3918-47BB-B65E-CE0BE69736F6}" destId="{C38215C9-FC2F-4FE2-82AD-931BC4AB3AEA}" srcOrd="0" destOrd="0" presId="urn:microsoft.com/office/officeart/2011/layout/TabList#1"/>
    <dgm:cxn modelId="{7475B516-9BE3-4BF5-99B5-03DF3F7BDD37}" srcId="{1BF90268-3DC3-47B6-A42C-E8EA0929723A}" destId="{0502C8CD-3918-47BB-B65E-CE0BE69736F6}" srcOrd="0" destOrd="0" parTransId="{C57F0332-8B11-41D4-BD24-9990D27D6BB7}" sibTransId="{D07DE8B8-3169-46F3-A3F1-B77D42521ABF}"/>
    <dgm:cxn modelId="{5C3B976E-6C45-41EE-9346-AA71AB2033B2}" type="presOf" srcId="{6956FB26-AB22-482C-B3A7-BDA27A237F71}" destId="{8CF0DD79-1E98-47A4-9988-C59CD559365D}" srcOrd="0" destOrd="0" presId="urn:microsoft.com/office/officeart/2011/layout/TabList#1"/>
    <dgm:cxn modelId="{7636CC65-A689-4499-ABDE-EBA0720B88F6}" type="presOf" srcId="{A74C11BA-988E-4D59-B7A6-DA77ABE18DE3}" destId="{76D89138-EAFA-4B9A-8B95-DF6F61C00E4B}" srcOrd="0" destOrd="3" presId="urn:microsoft.com/office/officeart/2011/layout/TabList#1"/>
    <dgm:cxn modelId="{7DCC2A23-8732-4624-9EA8-CACC7418C751}" type="presOf" srcId="{1BF90268-3DC3-47B6-A42C-E8EA0929723A}" destId="{0C9DAC08-367C-40FF-88F7-0E4DFE80A1F9}" srcOrd="0" destOrd="0" presId="urn:microsoft.com/office/officeart/2011/layout/TabList#1"/>
    <dgm:cxn modelId="{6EEEE505-1FB0-43AE-9A28-86990F921BF7}" srcId="{0502C8CD-3918-47BB-B65E-CE0BE69736F6}" destId="{7D249DEB-52DA-41C5-A6C0-39176105C544}" srcOrd="2" destOrd="0" parTransId="{677FC0AF-E2E9-4AC5-A46D-CD1DBB9B9747}" sibTransId="{330FD93D-0DB3-4424-93FB-8F0D6703C500}"/>
    <dgm:cxn modelId="{961520CC-5679-4875-928C-B99177CF290A}" srcId="{216784FA-4CC4-41EE-8672-80E4ABB5ABAA}" destId="{33F11AE7-3189-422C-B815-3465EBCC893C}" srcOrd="0" destOrd="0" parTransId="{A59A266B-6B37-4CD5-8861-4677B2B6B1F3}" sibTransId="{667DCF39-FE24-412F-9053-13BD02D8DC38}"/>
    <dgm:cxn modelId="{55CF5BAA-0A86-438F-82B6-73DAF2A15D7D}" srcId="{0502C8CD-3918-47BB-B65E-CE0BE69736F6}" destId="{C843FDE5-0C05-4873-BA3E-5A546C8D7DAE}" srcOrd="1" destOrd="0" parTransId="{2AAB0B2C-33B2-4E58-8274-E866422CA02D}" sibTransId="{D022B784-31B1-44A3-BB34-F0B90B39B27F}"/>
    <dgm:cxn modelId="{B601D77F-1BD0-4A1B-86E5-BDCD974B188B}" srcId="{7045C865-6E9B-44CB-BA7B-5C945E395EBE}" destId="{9B39A68F-39DF-494D-B5A8-08343BFE24E6}" srcOrd="2" destOrd="0" parTransId="{3298AA8F-970A-4A10-874B-AB8C7B92AE61}" sibTransId="{B4DAE256-FD09-49BD-BCF9-BF7DD518020C}"/>
    <dgm:cxn modelId="{5BF7AD54-198C-48CF-BBD1-BA3977A60496}" type="presOf" srcId="{B6C0C2ED-E60D-4882-8101-FBAA26D14F27}" destId="{76329B91-89DB-4D8B-9839-D1F580BC19B1}" srcOrd="0" destOrd="2" presId="urn:microsoft.com/office/officeart/2011/layout/TabList#1"/>
    <dgm:cxn modelId="{9FE67EC9-1D76-4ACC-9B38-6441A863DEC1}" type="presOf" srcId="{7045C865-6E9B-44CB-BA7B-5C945E395EBE}" destId="{11FC0B96-0403-4F16-A141-92A14ED70765}" srcOrd="0" destOrd="0" presId="urn:microsoft.com/office/officeart/2011/layout/TabList#1"/>
    <dgm:cxn modelId="{FA16278D-44DE-4327-B4ED-3637EF625B6E}" type="presOf" srcId="{216784FA-4CC4-41EE-8672-80E4ABB5ABAA}" destId="{7FA1176E-68F4-4960-990D-2BBF0677EC82}" srcOrd="0" destOrd="0" presId="urn:microsoft.com/office/officeart/2011/layout/TabList#1"/>
    <dgm:cxn modelId="{D5FDDA04-54D3-433A-B108-185DEB13C5F1}" srcId="{7045C865-6E9B-44CB-BA7B-5C945E395EBE}" destId="{D656B56A-14C0-4936-82B2-C35C228E9B93}" srcOrd="1" destOrd="0" parTransId="{749218A9-CF13-4631-BFA3-7D596FE7B4F8}" sibTransId="{504E467A-DA1E-49C6-8598-F80AAF8CDCFF}"/>
    <dgm:cxn modelId="{1CD56655-A489-47B6-83F9-B57FBCF86D2D}" type="presOf" srcId="{7D249DEB-52DA-41C5-A6C0-39176105C544}" destId="{76D89138-EAFA-4B9A-8B95-DF6F61C00E4B}" srcOrd="0" destOrd="1" presId="urn:microsoft.com/office/officeart/2011/layout/TabList#1"/>
    <dgm:cxn modelId="{44128593-4D6F-47D0-8FB3-4CED0E1A1C08}" type="presOf" srcId="{9D9DCD42-12E1-4E2F-883B-52E2E9840A2B}" destId="{35508139-02C6-46FD-B3B2-98C12C273532}" srcOrd="0" destOrd="3" presId="urn:microsoft.com/office/officeart/2011/layout/TabList#1"/>
    <dgm:cxn modelId="{A59485EE-2ABD-41EB-BC3E-1DD8B7E248DD}" type="presOf" srcId="{1CE7D581-0D7C-4A57-BA0B-165E5083938B}" destId="{76D89138-EAFA-4B9A-8B95-DF6F61C00E4B}" srcOrd="0" destOrd="5" presId="urn:microsoft.com/office/officeart/2011/layout/TabList#1"/>
    <dgm:cxn modelId="{0111ACA1-5342-4743-90FE-8FA05F79D8C0}" type="presOf" srcId="{0557C040-8B7E-46DB-96C8-6C9596659564}" destId="{35508139-02C6-46FD-B3B2-98C12C273532}" srcOrd="0" destOrd="2" presId="urn:microsoft.com/office/officeart/2011/layout/TabList#1"/>
    <dgm:cxn modelId="{AE64F749-53A6-4296-8EF4-E27ADA8FC7C9}" srcId="{1BF90268-3DC3-47B6-A42C-E8EA0929723A}" destId="{7045C865-6E9B-44CB-BA7B-5C945E395EBE}" srcOrd="1" destOrd="0" parTransId="{C15F26C3-5498-4149-9556-D855EB50626B}" sibTransId="{3062CE92-6AF5-4AB6-9871-533844B426CC}"/>
    <dgm:cxn modelId="{E4A62DD4-C9C6-4ADC-AD32-6D2E4757152C}" type="presParOf" srcId="{0C9DAC08-367C-40FF-88F7-0E4DFE80A1F9}" destId="{437F78A7-D217-4A3C-823B-4A8D383D74A5}" srcOrd="0" destOrd="0" presId="urn:microsoft.com/office/officeart/2011/layout/TabList#1"/>
    <dgm:cxn modelId="{BDFB2758-811C-4A0D-89F4-9AB100D7360F}" type="presParOf" srcId="{437F78A7-D217-4A3C-823B-4A8D383D74A5}" destId="{8CF0DD79-1E98-47A4-9988-C59CD559365D}" srcOrd="0" destOrd="0" presId="urn:microsoft.com/office/officeart/2011/layout/TabList#1"/>
    <dgm:cxn modelId="{B86C70DC-8A64-4552-9F6F-38B6BB90D02A}" type="presParOf" srcId="{437F78A7-D217-4A3C-823B-4A8D383D74A5}" destId="{C38215C9-FC2F-4FE2-82AD-931BC4AB3AEA}" srcOrd="1" destOrd="0" presId="urn:microsoft.com/office/officeart/2011/layout/TabList#1"/>
    <dgm:cxn modelId="{A3728D68-42E4-4A3A-A1C6-0174BA496625}" type="presParOf" srcId="{437F78A7-D217-4A3C-823B-4A8D383D74A5}" destId="{BDEB98E1-1E5B-4AC0-8389-6A7C63722CEF}" srcOrd="2" destOrd="0" presId="urn:microsoft.com/office/officeart/2011/layout/TabList#1"/>
    <dgm:cxn modelId="{74ADB168-53AC-4845-A3D8-615C808B4DC3}" type="presParOf" srcId="{0C9DAC08-367C-40FF-88F7-0E4DFE80A1F9}" destId="{76D89138-EAFA-4B9A-8B95-DF6F61C00E4B}" srcOrd="1" destOrd="0" presId="urn:microsoft.com/office/officeart/2011/layout/TabList#1"/>
    <dgm:cxn modelId="{CB70C411-86D2-4565-A6A2-DA9EC34DBAFE}" type="presParOf" srcId="{0C9DAC08-367C-40FF-88F7-0E4DFE80A1F9}" destId="{819F1666-7EC6-409D-83DF-31F7F69DD26A}" srcOrd="2" destOrd="0" presId="urn:microsoft.com/office/officeart/2011/layout/TabList#1"/>
    <dgm:cxn modelId="{4194F409-2832-4289-B011-8F785B82C332}" type="presParOf" srcId="{0C9DAC08-367C-40FF-88F7-0E4DFE80A1F9}" destId="{DABA14F8-9E63-452B-BA6F-FA8648499E7F}" srcOrd="3" destOrd="0" presId="urn:microsoft.com/office/officeart/2011/layout/TabList#1"/>
    <dgm:cxn modelId="{0BF08713-30DB-4C30-9EEC-832BE2512090}" type="presParOf" srcId="{DABA14F8-9E63-452B-BA6F-FA8648499E7F}" destId="{DA0B74FD-7EA3-4823-9DCC-53326A9D5959}" srcOrd="0" destOrd="0" presId="urn:microsoft.com/office/officeart/2011/layout/TabList#1"/>
    <dgm:cxn modelId="{116C38AE-DBFD-4FBE-8E0E-F5503814EAA5}" type="presParOf" srcId="{DABA14F8-9E63-452B-BA6F-FA8648499E7F}" destId="{11FC0B96-0403-4F16-A141-92A14ED70765}" srcOrd="1" destOrd="0" presId="urn:microsoft.com/office/officeart/2011/layout/TabList#1"/>
    <dgm:cxn modelId="{4E39DEA5-F5E8-4445-8207-CA629C9BB94C}" type="presParOf" srcId="{DABA14F8-9E63-452B-BA6F-FA8648499E7F}" destId="{54668BC3-93E6-4A31-9343-835543448B83}" srcOrd="2" destOrd="0" presId="urn:microsoft.com/office/officeart/2011/layout/TabList#1"/>
    <dgm:cxn modelId="{5E06E773-34F6-4B5E-9DAA-571BF633DA20}" type="presParOf" srcId="{0C9DAC08-367C-40FF-88F7-0E4DFE80A1F9}" destId="{35508139-02C6-46FD-B3B2-98C12C273532}" srcOrd="4" destOrd="0" presId="urn:microsoft.com/office/officeart/2011/layout/TabList#1"/>
    <dgm:cxn modelId="{F0278C17-9074-4C80-8B63-6FFEA8700C0C}" type="presParOf" srcId="{0C9DAC08-367C-40FF-88F7-0E4DFE80A1F9}" destId="{3735AD13-F21D-4D10-A71D-7DF75A3FF28C}" srcOrd="5" destOrd="0" presId="urn:microsoft.com/office/officeart/2011/layout/TabList#1"/>
    <dgm:cxn modelId="{514C9889-7497-4920-A52A-7B8E7A9630AD}" type="presParOf" srcId="{0C9DAC08-367C-40FF-88F7-0E4DFE80A1F9}" destId="{EE3941ED-BC69-4CCA-9526-8A28DF7E38EA}" srcOrd="6" destOrd="0" presId="urn:microsoft.com/office/officeart/2011/layout/TabList#1"/>
    <dgm:cxn modelId="{8479E6CF-35C4-4356-AC1F-6E76FA442AA6}" type="presParOf" srcId="{EE3941ED-BC69-4CCA-9526-8A28DF7E38EA}" destId="{8D0A4E25-25C1-413C-B45F-A22C5B8344BC}" srcOrd="0" destOrd="0" presId="urn:microsoft.com/office/officeart/2011/layout/TabList#1"/>
    <dgm:cxn modelId="{D2E365BC-EC2F-43CC-AC90-32053BE6AFC9}" type="presParOf" srcId="{EE3941ED-BC69-4CCA-9526-8A28DF7E38EA}" destId="{7FA1176E-68F4-4960-990D-2BBF0677EC82}" srcOrd="1" destOrd="0" presId="urn:microsoft.com/office/officeart/2011/layout/TabList#1"/>
    <dgm:cxn modelId="{E2755457-3B12-400F-8E8A-C0C4C75672BF}" type="presParOf" srcId="{EE3941ED-BC69-4CCA-9526-8A28DF7E38EA}" destId="{AA138E5B-E169-44B3-B9C8-4B6A1FEF2D2E}" srcOrd="2" destOrd="0" presId="urn:microsoft.com/office/officeart/2011/layout/TabList#1"/>
    <dgm:cxn modelId="{A84B351F-3E69-4C7F-B301-5A21311195AF}" type="presParOf" srcId="{0C9DAC08-367C-40FF-88F7-0E4DFE80A1F9}" destId="{76329B91-89DB-4D8B-9839-D1F580BC19B1}" srcOrd="7" destOrd="0" presId="urn:microsoft.com/office/officeart/2011/layout/Tab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38E5B-E169-44B3-B9C8-4B6A1FEF2D2E}">
      <dsp:nvSpPr>
        <dsp:cNvPr id="0" name=""/>
        <dsp:cNvSpPr/>
      </dsp:nvSpPr>
      <dsp:spPr>
        <a:xfrm>
          <a:off x="1460953" y="4995951"/>
          <a:ext cx="8112603" cy="0"/>
        </a:xfrm>
        <a:prstGeom prst="line">
          <a:avLst/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68BC3-93E6-4A31-9343-835543448B83}">
      <dsp:nvSpPr>
        <dsp:cNvPr id="0" name=""/>
        <dsp:cNvSpPr/>
      </dsp:nvSpPr>
      <dsp:spPr>
        <a:xfrm>
          <a:off x="0" y="2373032"/>
          <a:ext cx="8112603" cy="0"/>
        </a:xfrm>
        <a:prstGeom prst="line">
          <a:avLst/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B98E1-1E5B-4AC0-8389-6A7C63722CEF}">
      <dsp:nvSpPr>
        <dsp:cNvPr id="0" name=""/>
        <dsp:cNvSpPr/>
      </dsp:nvSpPr>
      <dsp:spPr>
        <a:xfrm>
          <a:off x="0" y="627477"/>
          <a:ext cx="8112603" cy="0"/>
        </a:xfrm>
        <a:prstGeom prst="line">
          <a:avLst/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0DD79-1E98-47A4-9988-C59CD559365D}">
      <dsp:nvSpPr>
        <dsp:cNvPr id="0" name=""/>
        <dsp:cNvSpPr/>
      </dsp:nvSpPr>
      <dsp:spPr>
        <a:xfrm>
          <a:off x="2109276" y="0"/>
          <a:ext cx="6003326" cy="705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Обеспечение населения качественными, эффективными, безопасными лекарственными препаратами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2109276" y="0"/>
        <a:ext cx="6003326" cy="705548"/>
      </dsp:txXfrm>
    </dsp:sp>
    <dsp:sp modelId="{C38215C9-FC2F-4FE2-82AD-931BC4AB3AEA}">
      <dsp:nvSpPr>
        <dsp:cNvPr id="0" name=""/>
        <dsp:cNvSpPr/>
      </dsp:nvSpPr>
      <dsp:spPr>
        <a:xfrm>
          <a:off x="0" y="81352"/>
          <a:ext cx="2109276" cy="54612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Ц Е Л Ь</a:t>
          </a:r>
          <a:endParaRPr lang="ru-RU" sz="2200" kern="1200" dirty="0"/>
        </a:p>
      </dsp:txBody>
      <dsp:txXfrm>
        <a:off x="26664" y="108016"/>
        <a:ext cx="2055948" cy="519460"/>
      </dsp:txXfrm>
    </dsp:sp>
    <dsp:sp modelId="{76D89138-EAFA-4B9A-8B95-DF6F61C00E4B}">
      <dsp:nvSpPr>
        <dsp:cNvPr id="0" name=""/>
        <dsp:cNvSpPr/>
      </dsp:nvSpPr>
      <dsp:spPr>
        <a:xfrm>
          <a:off x="0" y="707189"/>
          <a:ext cx="8112603" cy="1092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КОМПЛЕКС МЕР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Новый порядок выпуска лекарственных препаратов в оборот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Внедрение </a:t>
          </a:r>
          <a:r>
            <a:rPr lang="en-US" sz="1400" kern="1200" dirty="0" smtClean="0"/>
            <a:t>GMP</a:t>
          </a:r>
          <a:r>
            <a:rPr lang="ru-RU" sz="1400" kern="1200" dirty="0" smtClean="0"/>
            <a:t>; развитие лабораторной базы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Установление административной и уголовной ответственности за продажу фальсифицированных и контрафактных лекарственных препаратов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0" y="707189"/>
        <a:ext cx="8112603" cy="1092412"/>
      </dsp:txXfrm>
    </dsp:sp>
    <dsp:sp modelId="{DA0B74FD-7EA3-4823-9DCC-53326A9D5959}">
      <dsp:nvSpPr>
        <dsp:cNvPr id="0" name=""/>
        <dsp:cNvSpPr/>
      </dsp:nvSpPr>
      <dsp:spPr>
        <a:xfrm>
          <a:off x="2109276" y="1826907"/>
          <a:ext cx="6003326" cy="54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Приоритетный проект                                                                   «ЛЕКАРСТВО, КАЧЕСТВО И БЕЗОПАСНОСТЬ</a:t>
          </a:r>
          <a:r>
            <a:rPr lang="ru-RU" sz="1400" b="1" kern="1200" dirty="0" smtClean="0">
              <a:solidFill>
                <a:srgbClr val="C00000"/>
              </a:solidFill>
            </a:rPr>
            <a:t>»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2109276" y="1826907"/>
        <a:ext cx="6003326" cy="546124"/>
      </dsp:txXfrm>
    </dsp:sp>
    <dsp:sp modelId="{11FC0B96-0403-4F16-A141-92A14ED70765}">
      <dsp:nvSpPr>
        <dsp:cNvPr id="0" name=""/>
        <dsp:cNvSpPr/>
      </dsp:nvSpPr>
      <dsp:spPr>
        <a:xfrm>
          <a:off x="0" y="1886673"/>
          <a:ext cx="2109276" cy="42659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ФГИС МДЛП</a:t>
          </a:r>
          <a:endParaRPr lang="ru-RU" sz="2200" kern="1200" dirty="0"/>
        </a:p>
      </dsp:txBody>
      <dsp:txXfrm>
        <a:off x="20828" y="1907501"/>
        <a:ext cx="2067620" cy="405766"/>
      </dsp:txXfrm>
    </dsp:sp>
    <dsp:sp modelId="{35508139-02C6-46FD-B3B2-98C12C273532}">
      <dsp:nvSpPr>
        <dsp:cNvPr id="0" name=""/>
        <dsp:cNvSpPr/>
      </dsp:nvSpPr>
      <dsp:spPr>
        <a:xfrm>
          <a:off x="0" y="2373032"/>
          <a:ext cx="8112603" cy="198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Утвержден Президиумом Совета при Президенте Российской Федерации по стратегическому развитию и приоритетным проектам </a:t>
          </a:r>
          <a:r>
            <a:rPr lang="ru-RU" sz="1400" kern="1200" dirty="0" smtClean="0"/>
            <a:t>(протокол от 25.10.2016 № 9)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ПОСТАНОВЛЕНИЯ ПРАВИТЕЛЬСТВА РОССИЙСКОЙ ФЕДЕРАЦИИ</a:t>
          </a:r>
          <a:r>
            <a:rPr lang="ru-RU" sz="1400" kern="1200" smtClean="0"/>
            <a:t>:</a:t>
          </a:r>
          <a:endParaRPr lang="ru-RU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 24.01.2017 №</a:t>
          </a:r>
          <a:r>
            <a:rPr lang="ru-RU" sz="1600" b="1" kern="1200" dirty="0" smtClean="0"/>
            <a:t> 62 </a:t>
          </a:r>
          <a:r>
            <a:rPr lang="ru-RU" sz="1400" kern="1200" dirty="0" smtClean="0"/>
            <a:t>«О проведении эксперимента по маркировке контрольными (идентификационными ) знаками и мониторингу за оборотом отдельных видов лекарственных препаратов для медицинского применения»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 от 14.12.2018 </a:t>
          </a:r>
          <a:r>
            <a:rPr lang="ru-RU" sz="1600" b="1" kern="1200" dirty="0" smtClean="0"/>
            <a:t>N 1556 </a:t>
          </a:r>
          <a:r>
            <a:rPr lang="ru-RU" sz="1400" b="0" kern="1200" dirty="0" smtClean="0"/>
            <a:t>(ред. от 31.12.2019) </a:t>
          </a:r>
          <a:r>
            <a:rPr lang="ru-RU" sz="1400" b="0" kern="1200" dirty="0" smtClean="0">
              <a:solidFill>
                <a:srgbClr val="C00000"/>
              </a:solidFill>
            </a:rPr>
            <a:t>«</a:t>
          </a:r>
          <a:r>
            <a:rPr lang="ru-RU" sz="1400" b="1" kern="1200" dirty="0" smtClean="0">
              <a:solidFill>
                <a:srgbClr val="C00000"/>
              </a:solidFill>
            </a:rPr>
            <a:t>Об утверждении Положения о системе мониторинга движения лекарственных препаратов для медицинского применения»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0" y="2373032"/>
        <a:ext cx="8112603" cy="1983416"/>
      </dsp:txXfrm>
    </dsp:sp>
    <dsp:sp modelId="{8D0A4E25-25C1-413C-B45F-A22C5B8344BC}">
      <dsp:nvSpPr>
        <dsp:cNvPr id="0" name=""/>
        <dsp:cNvSpPr/>
      </dsp:nvSpPr>
      <dsp:spPr>
        <a:xfrm>
          <a:off x="5170026" y="4869715"/>
          <a:ext cx="2803733" cy="37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Вводит обязательную маркировку</a:t>
          </a:r>
          <a:endParaRPr lang="ru-RU" sz="1400" kern="1200" dirty="0"/>
        </a:p>
      </dsp:txBody>
      <dsp:txXfrm>
        <a:off x="5170026" y="4869715"/>
        <a:ext cx="2803733" cy="374269"/>
      </dsp:txXfrm>
    </dsp:sp>
    <dsp:sp modelId="{7FA1176E-68F4-4960-990D-2BBF0677EC82}">
      <dsp:nvSpPr>
        <dsp:cNvPr id="0" name=""/>
        <dsp:cNvSpPr/>
      </dsp:nvSpPr>
      <dsp:spPr>
        <a:xfrm>
          <a:off x="159511" y="4380516"/>
          <a:ext cx="7953091" cy="67826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Федеральный закон от 27.12.2019 № 462-ФЗ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«О внесении изменения в Федеральный закон «Об обращении лекарственных средств»</a:t>
          </a:r>
          <a:r>
            <a:rPr lang="ru-RU" sz="1800" b="1" kern="1200" dirty="0" smtClean="0"/>
            <a:t> </a:t>
          </a:r>
          <a:endParaRPr lang="ru-RU" sz="1800" b="1" kern="1200" dirty="0"/>
        </a:p>
      </dsp:txBody>
      <dsp:txXfrm>
        <a:off x="192627" y="4413632"/>
        <a:ext cx="7886859" cy="645153"/>
      </dsp:txXfrm>
    </dsp:sp>
    <dsp:sp modelId="{76329B91-89DB-4D8B-9839-D1F580BC19B1}">
      <dsp:nvSpPr>
        <dsp:cNvPr id="0" name=""/>
        <dsp:cNvSpPr/>
      </dsp:nvSpPr>
      <dsp:spPr>
        <a:xfrm>
          <a:off x="0" y="5063665"/>
          <a:ext cx="8112603" cy="88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</a:rPr>
            <a:t>ВСЕХ </a:t>
          </a:r>
          <a:r>
            <a:rPr lang="ru-RU" sz="1600" b="1" kern="1200" dirty="0" smtClean="0">
              <a:solidFill>
                <a:srgbClr val="C00000"/>
              </a:solidFill>
            </a:rPr>
            <a:t>ЛЕКАРСТВЕННЫХ ПРЕПАРАТОВ    -  С</a:t>
          </a:r>
          <a:r>
            <a:rPr lang="ru-RU" sz="2000" b="1" kern="1200" dirty="0" smtClean="0">
              <a:solidFill>
                <a:srgbClr val="C00000"/>
              </a:solidFill>
            </a:rPr>
            <a:t> 1 июля 2020 </a:t>
          </a:r>
          <a:r>
            <a:rPr lang="ru-RU" sz="1600" b="1" kern="1200" dirty="0" smtClean="0">
              <a:solidFill>
                <a:srgbClr val="C00000"/>
              </a:solidFill>
            </a:rPr>
            <a:t>ГОДА</a:t>
          </a:r>
          <a:endParaRPr lang="ru-RU" sz="1600" b="1" kern="1200" dirty="0">
            <a:solidFill>
              <a:srgbClr val="C00000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ПЕРЕЧНЯ ВЗН </a:t>
          </a:r>
          <a:r>
            <a:rPr lang="ru-RU" sz="1600" b="1" kern="1200" dirty="0" smtClean="0"/>
            <a:t>–  С </a:t>
          </a:r>
          <a:r>
            <a:rPr lang="ru-RU" sz="2000" b="1" kern="1200" dirty="0" smtClean="0"/>
            <a:t>1</a:t>
          </a:r>
          <a:r>
            <a:rPr lang="ru-RU" sz="1600" b="1" kern="1200" dirty="0" smtClean="0"/>
            <a:t> ОКТЯБРЯ </a:t>
          </a:r>
          <a:r>
            <a:rPr lang="ru-RU" sz="2000" b="1" kern="1200" dirty="0" smtClean="0"/>
            <a:t>2019</a:t>
          </a:r>
          <a:r>
            <a:rPr lang="ru-RU" sz="1600" b="1" kern="1200" dirty="0" smtClean="0"/>
            <a:t> ГОДА</a:t>
          </a:r>
          <a:endParaRPr lang="ru-RU" sz="16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rgbClr val="C00000"/>
            </a:solidFill>
          </a:endParaRPr>
        </a:p>
      </dsp:txBody>
      <dsp:txXfrm>
        <a:off x="0" y="5063665"/>
        <a:ext cx="8112603" cy="886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#1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FFB7-F6DC-4548-9898-BBF1101DC6DF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F03E8-B2F6-461E-AD6B-07F026879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4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F2A01-948A-486E-A32C-82C6424954A9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B0655-253B-49D6-99C6-58D350DE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5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36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реализации маркировки и </a:t>
            </a:r>
            <a:r>
              <a:rPr lang="ru-RU" dirty="0" err="1" smtClean="0"/>
              <a:t>прослеживаемости</a:t>
            </a:r>
            <a:r>
              <a:rPr lang="ru-RU" dirty="0" smtClean="0"/>
              <a:t> лекарств разработана информационная система мониторинга движения лекарственных препаратов (ИС МДЛП) для медицинского применения, оператором которой с 1 ноября 2018 года является Центр развития перспективных технологий (ЦРПТ).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59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09.04.2019  ФЗ внес изменения в КоАП</a:t>
            </a:r>
            <a:r>
              <a:rPr lang="ru-RU" baseline="0" dirty="0" smtClean="0"/>
              <a:t> : глава 6 дополнена статьей 6.34</a:t>
            </a:r>
          </a:p>
          <a:p>
            <a:r>
              <a:rPr lang="ru-RU" baseline="0" dirty="0" smtClean="0"/>
              <a:t>МЗ РФ  требования по работе в системе МДЛП внесут в лицензионные требования по медицинской и фармацевтической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99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87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Пилотный проект по маркировке лекарств стартовал 1 февраля 2017 г. Согласно закону об обращении лекарственных средств, маркировка препаратов семи высокозатратных нозологий стала обязательной с 1 октября 2019 г., а маркировка всех лекарств – с 1 июля 2020 г.  Согласно Постановлению Правительства от 14 декабря 2018 г. № 1557, на каждую упаковку препаратов для 7ВЗН наносится код маркировки, а участники оборота вносят в государственную информационную систему мониторинга движения лекарственных препаратов (ГИС МДЛП) сведения о прохождении препаратов на каждом этапе цепочки поставок.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8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Целью внедрения системы</a:t>
            </a:r>
            <a:r>
              <a:rPr lang="ru-RU" baseline="0" dirty="0" smtClean="0"/>
              <a:t> МДЛП является обеспечение поставок потребителям качественных. Эффективных и безопасных ЛП путем защиты лекального оборота от фальсифицированных и контрафактных ЛС, а также ЛС, не отвечающих установленных требований к качеству, эффективности и безопасности.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1 февраля 2017 года на территории Российской Федерации начался эксперимент по маркировке лекарственных препаратов в соответствии с постановлением Правительства Российской Федерации от 24 января 2017 г. № 62. </a:t>
            </a:r>
          </a:p>
          <a:p>
            <a:r>
              <a:rPr lang="ru-RU" dirty="0" smtClean="0"/>
              <a:t>Цель внедрения маркировки – противодействие производству и обороту контрафактной и фальсифицированной продукции. </a:t>
            </a:r>
          </a:p>
          <a:p>
            <a:r>
              <a:rPr lang="ru-RU" dirty="0" smtClean="0"/>
              <a:t>Для реализации эксперимента разработана ИС МДЛП для медицинского применения, оператором которой стала ФНС,</a:t>
            </a:r>
            <a:r>
              <a:rPr lang="ru-RU" baseline="0" dirty="0" smtClean="0"/>
              <a:t> в данное время ЦРПТ Честный знак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Правовые основы внедрения на территории РФ ФГИС МДЛП для медицинского применения были заложены ФЗ от 28.12.2017 № 425-ФЗ.</a:t>
            </a:r>
          </a:p>
          <a:p>
            <a:r>
              <a:rPr lang="ru-RU" dirty="0" smtClean="0"/>
              <a:t>С 01.07.2020 производители ЛС обязаны наносить на упаковки выпускаемых в оборот ЛП средства идентификации, обеспечивающие </a:t>
            </a:r>
            <a:r>
              <a:rPr lang="ru-RU" dirty="0" err="1" smtClean="0"/>
              <a:t>прослеживаемость</a:t>
            </a:r>
            <a:r>
              <a:rPr lang="ru-RU" dirty="0" smtClean="0"/>
              <a:t> их движения в системе МДЛП.</a:t>
            </a:r>
          </a:p>
          <a:p>
            <a:r>
              <a:rPr lang="ru-RU" dirty="0" smtClean="0"/>
              <a:t>Все субъекты обращения ЛС с 01.07.2020 обязаны своевременно вносить достоверную информацию о ЛП в систему МДЛП. </a:t>
            </a:r>
          </a:p>
          <a:p>
            <a:r>
              <a:rPr lang="ru-RU" dirty="0" smtClean="0"/>
              <a:t>За производство</a:t>
            </a:r>
            <a:r>
              <a:rPr lang="ru-RU" baseline="0" dirty="0" smtClean="0"/>
              <a:t> или продажу ЛП без нанесения средств идентификации, с нарушением установленного порядка их нанесения, а также за несвоевременное внесение данных в систему МДЛП или внесение в нее недостоверных данных с указанной даты наступает ответственность в соответствии с законодательством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Пилотный проект по маркировке лекарственных средств стартовал </a:t>
            </a:r>
            <a:r>
              <a:rPr lang="ru-RU" b="1" dirty="0" smtClean="0"/>
              <a:t>1 февраля 2017 года</a:t>
            </a:r>
            <a:r>
              <a:rPr lang="ru-RU" dirty="0" smtClean="0"/>
              <a:t>. Согласно закону об обращении лекарственных средств, маркировка препаратов 7 ВЗН (высокозатратных нозологий — прим. ТАСС) стала обязательной </a:t>
            </a:r>
            <a:r>
              <a:rPr lang="ru-RU" b="1" dirty="0" smtClean="0"/>
              <a:t>с 1 октября 2019 года</a:t>
            </a:r>
            <a:r>
              <a:rPr lang="ru-RU" dirty="0" smtClean="0"/>
              <a:t>, а маркировка остальных лекарств начнется с 1 июля 2020 года. Оператором маркировки в формате государственно-частного партнерства выступает ЦРПТ</a:t>
            </a:r>
            <a:r>
              <a:rPr lang="ru-RU" baseline="0" dirty="0" smtClean="0"/>
              <a:t> Честный знак</a:t>
            </a:r>
          </a:p>
          <a:p>
            <a:r>
              <a:rPr lang="ru-RU" baseline="0" dirty="0" smtClean="0"/>
              <a:t>В рамках проекта с 01.02.2017 по 31.12.2019 на территории РФ проводился эксперимент по маркировке ЛП в соответствие с ПП РФ от 24.01.2017 №62 и от 28.08.2017 № 1018. Участие в эксперименте носит добровольный характер.</a:t>
            </a:r>
            <a:endParaRPr lang="ru-RU" dirty="0" smtClean="0"/>
          </a:p>
          <a:p>
            <a:r>
              <a:rPr lang="ru-RU" dirty="0" smtClean="0"/>
              <a:t>Этапы введения маркировки лекарств</a:t>
            </a:r>
          </a:p>
          <a:p>
            <a:r>
              <a:rPr lang="ru-RU" b="1" dirty="0" smtClean="0"/>
              <a:t>1 февраля 2017 </a:t>
            </a:r>
            <a:r>
              <a:rPr lang="ru-RU" dirty="0" smtClean="0"/>
              <a:t>года на территории Российской Федерации идет эксперимент по маркировке лекарственных препаратов в соответствии с постановлением Правительства Российской Федерации от 24 января 2017 г. № 62.</a:t>
            </a:r>
          </a:p>
          <a:p>
            <a:r>
              <a:rPr lang="ru-RU" b="1" dirty="0" smtClean="0"/>
              <a:t>1 ноября 2018 </a:t>
            </a:r>
            <a:r>
              <a:rPr lang="ru-RU" dirty="0" smtClean="0"/>
              <a:t>года в соответствии с постановлением Правительства Российской Федерации от 28 августа 2018 г. № 1018 информационная система МДЛП перешла от ФНС к Оператору ЦРПТ в единую национальную систему маркировки и </a:t>
            </a:r>
            <a:r>
              <a:rPr lang="ru-RU" dirty="0" err="1" smtClean="0"/>
              <a:t>прослеживаемости</a:t>
            </a:r>
            <a:r>
              <a:rPr lang="ru-RU" dirty="0" smtClean="0"/>
              <a:t> товаров Честный ЗНАК.</a:t>
            </a:r>
          </a:p>
          <a:p>
            <a:r>
              <a:rPr lang="ru-RU" b="1" dirty="0" smtClean="0"/>
              <a:t>1 июля 2019 года </a:t>
            </a:r>
            <a:r>
              <a:rPr lang="ru-RU" dirty="0" smtClean="0"/>
              <a:t>началась регистрация аптек и медицинских организаций в системе Честный ЗНАК для работы с препаратами из перечня высокозатратных нозологий.</a:t>
            </a:r>
          </a:p>
          <a:p>
            <a:r>
              <a:rPr lang="ru-RU" b="1" dirty="0" smtClean="0"/>
              <a:t>1 октября 2019 </a:t>
            </a:r>
            <a:r>
              <a:rPr lang="ru-RU" dirty="0" smtClean="0"/>
              <a:t>года маркировка стала обязательной для препаратов из перечня высокозатратных нозологий.</a:t>
            </a:r>
          </a:p>
          <a:p>
            <a:r>
              <a:rPr lang="ru-RU" b="1" dirty="0" smtClean="0"/>
              <a:t>1 июля 2020 </a:t>
            </a:r>
            <a:r>
              <a:rPr lang="ru-RU" dirty="0" smtClean="0"/>
              <a:t>года маркировка станет обязательной для всех лекарств.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74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18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18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55-253B-49D6-99C6-58D350DEC6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1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5588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5588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60" y="4960137"/>
            <a:ext cx="5830312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9071" y="4960137"/>
            <a:ext cx="240071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EC5DE7C-3381-4FA2-BBC6-0B77B81F16EB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9604-F881-4759-8828-1F410284283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1225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DE7C-3381-4FA2-BBC6-0B77B81F16EB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9604-F881-4759-8828-1F41028428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762000"/>
            <a:ext cx="1972017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3080" y="762000"/>
            <a:ext cx="5687413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DE7C-3381-4FA2-BBC6-0B77B81F16EB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9604-F881-4759-8828-1F410284283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5110" y="173504"/>
            <a:ext cx="0" cy="68591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DE7C-3381-4FA2-BBC6-0B77B81F16EB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9604-F881-4759-8828-1F41028428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5588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5588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60" y="4960137"/>
            <a:ext cx="5830312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9071" y="4960137"/>
            <a:ext cx="240071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DE7C-3381-4FA2-BBC6-0B77B81F16EB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9604-F881-4759-8828-1F410284283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1225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29" y="585216"/>
            <a:ext cx="7291320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229" y="2286000"/>
            <a:ext cx="3566779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2770" y="2286000"/>
            <a:ext cx="3566779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DE7C-3381-4FA2-BBC6-0B77B81F16EB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9604-F881-4759-8828-1F41028428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230" y="2179636"/>
            <a:ext cx="3566779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230" y="2967788"/>
            <a:ext cx="3566779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946" y="2179636"/>
            <a:ext cx="3566779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946" y="2967788"/>
            <a:ext cx="3566779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DE7C-3381-4FA2-BBC6-0B77B81F16EB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9604-F881-4759-8828-1F41028428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DE7C-3381-4FA2-BBC6-0B77B81F16EB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9604-F881-4759-8828-1F41028428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DE7C-3381-4FA2-BBC6-0B77B81F16EB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9604-F881-4759-8828-1F41028428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229" y="471509"/>
            <a:ext cx="3292412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994" y="822960"/>
            <a:ext cx="425955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229" y="2257506"/>
            <a:ext cx="3292412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DE7C-3381-4FA2-BBC6-0B77B81F16EB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9604-F881-4759-8828-1F41028428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60" y="4960138"/>
            <a:ext cx="5830312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330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9071" y="4960138"/>
            <a:ext cx="240071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DE7C-3381-4FA2-BBC6-0B77B81F16EB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9604-F881-4759-8828-1F410284283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1225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229" y="585216"/>
            <a:ext cx="729132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230" y="2286000"/>
            <a:ext cx="729132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230" y="6470704"/>
            <a:ext cx="161588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EC5DE7C-3381-4FA2-BBC6-0B77B81F16EB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830" y="6470704"/>
            <a:ext cx="442686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9412" y="6470704"/>
            <a:ext cx="73037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19D9604-F881-4759-8828-1F410284283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99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5588" cy="6858000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ko-KR" sz="3200" b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endParaRPr lang="ru-RU" altLang="ko-KR" sz="3200" b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endParaRPr lang="ru-RU" altLang="ko-KR" sz="3200" b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endParaRPr lang="ru-RU" altLang="ko-KR" sz="3200" b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endParaRPr lang="ru-RU" altLang="ko-KR" sz="3200" b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endParaRPr lang="ru-RU" altLang="ko-KR" sz="2800" b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r>
              <a:rPr lang="ru-RU" altLang="ko-KR" sz="2800" b="1" spc="-100" dirty="0" smtClean="0">
                <a:solidFill>
                  <a:prstClr val="white"/>
                </a:solidFill>
                <a:ea typeface="굴림" pitchFamily="34" charset="-127"/>
                <a:cs typeface="+mj-cs"/>
              </a:rPr>
              <a:t>О ходе внедрения</a:t>
            </a:r>
            <a:r>
              <a:rPr lang="ru-RU" altLang="ko-KR" sz="2800" b="1" spc="-100" dirty="0">
                <a:solidFill>
                  <a:prstClr val="white"/>
                </a:solidFill>
                <a:ea typeface="굴림" pitchFamily="34" charset="-127"/>
                <a:cs typeface="+mj-cs"/>
              </a:rPr>
              <a:t> ФГИС МДЛП</a:t>
            </a:r>
          </a:p>
          <a:p>
            <a:pPr algn="ctr">
              <a:defRPr/>
            </a:pPr>
            <a:r>
              <a:rPr lang="ru-RU" altLang="ko-KR" sz="2800" b="1" spc="-100" dirty="0" smtClean="0">
                <a:solidFill>
                  <a:prstClr val="white"/>
                </a:solidFill>
                <a:ea typeface="굴림" pitchFamily="34" charset="-127"/>
                <a:cs typeface="+mj-cs"/>
              </a:rPr>
              <a:t>   в Архангельской области                             </a:t>
            </a:r>
            <a:endParaRPr lang="ru-RU" altLang="ko-KR" sz="1400" b="1" spc="-100" dirty="0" smtClean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r>
              <a:rPr lang="ru-RU" altLang="ko-KR" sz="1400" b="1" spc="-100" dirty="0" smtClean="0">
                <a:solidFill>
                  <a:prstClr val="white"/>
                </a:solidFill>
                <a:ea typeface="굴림" pitchFamily="34" charset="-127"/>
                <a:cs typeface="+mj-cs"/>
              </a:rPr>
              <a:t>                                                                                                                    </a:t>
            </a:r>
          </a:p>
          <a:p>
            <a:pPr algn="ctr">
              <a:defRPr/>
            </a:pPr>
            <a:r>
              <a:rPr lang="ru-RU" altLang="ko-KR" b="1" spc="-100" dirty="0" smtClean="0">
                <a:solidFill>
                  <a:prstClr val="white"/>
                </a:solidFill>
                <a:ea typeface="굴림" pitchFamily="34" charset="-127"/>
                <a:cs typeface="+mj-cs"/>
              </a:rPr>
              <a:t>                        </a:t>
            </a:r>
          </a:p>
          <a:p>
            <a:pPr algn="ctr">
              <a:defRPr/>
            </a:pPr>
            <a:endParaRPr lang="ru-RU" altLang="ko-KR" b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r>
              <a:rPr lang="ru-RU" altLang="ko-KR" b="1" spc="-100" dirty="0" smtClean="0">
                <a:solidFill>
                  <a:prstClr val="white"/>
                </a:solidFill>
                <a:ea typeface="굴림" pitchFamily="34" charset="-127"/>
                <a:cs typeface="+mj-cs"/>
              </a:rPr>
              <a:t>                                                                                                </a:t>
            </a:r>
            <a:endParaRPr lang="ru-RU" sz="2800" b="1" i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r>
              <a:rPr lang="ru-RU" sz="2000" spc="-100" dirty="0" smtClean="0">
                <a:solidFill>
                  <a:prstClr val="white"/>
                </a:solidFill>
                <a:ea typeface="굴림" pitchFamily="34" charset="-127"/>
                <a:cs typeface="+mj-cs"/>
              </a:rPr>
              <a:t>г. Архангельск, март  2020 г</a:t>
            </a:r>
            <a:r>
              <a:rPr lang="ru-RU" sz="2000" spc="-100" dirty="0">
                <a:solidFill>
                  <a:prstClr val="white"/>
                </a:solidFill>
                <a:ea typeface="굴림" pitchFamily="34" charset="-127"/>
                <a:cs typeface="+mj-cs"/>
              </a:rPr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0919" y="1844676"/>
            <a:ext cx="787537" cy="817563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2" name="Picture 2" descr="Эмблема Росжелдортран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96" y="476250"/>
            <a:ext cx="2300686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1" descr="Российские Российский флаг расправлен ветром фон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420" y="692150"/>
            <a:ext cx="182594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" y="954088"/>
            <a:ext cx="9145588" cy="4904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0011" y="210156"/>
            <a:ext cx="2726533" cy="42939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ФГИС МДЛП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74" y="0"/>
            <a:ext cx="8270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41959" y="5303640"/>
            <a:ext cx="914400" cy="51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8" y="57802"/>
            <a:ext cx="2139015" cy="7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61" y="6039928"/>
            <a:ext cx="3829593" cy="5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" y="6106587"/>
            <a:ext cx="4462855" cy="4476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29263" y="235929"/>
            <a:ext cx="1397630" cy="36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01.03.2020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39" y="5303640"/>
            <a:ext cx="13144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5298877"/>
            <a:ext cx="1990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198" y="980194"/>
            <a:ext cx="2455102" cy="494027"/>
          </a:xfr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ФГИС МДЛП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3601"/>
              </p:ext>
            </p:extLst>
          </p:nvPr>
        </p:nvGraphicFramePr>
        <p:xfrm>
          <a:off x="212942" y="3288082"/>
          <a:ext cx="8617906" cy="2900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1951"/>
                <a:gridCol w="2547014"/>
                <a:gridCol w="2267192"/>
                <a:gridCol w="16617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Регион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Общее кол-во субъектов обращения ЛС/в </a:t>
                      </a:r>
                      <a:r>
                        <a:rPr lang="ru-RU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т.ч</a:t>
                      </a: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 программе 7ВЗН</a:t>
                      </a:r>
                    </a:p>
                    <a:p>
                      <a:pPr algn="ctr"/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ru-RU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</a:t>
                      </a: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Подключено к системе МДЛП/в </a:t>
                      </a:r>
                      <a:r>
                        <a:rPr lang="ru-RU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т.ч</a:t>
                      </a: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по программе 7ВЗН </a:t>
                      </a:r>
                    </a:p>
                    <a:p>
                      <a:pPr algn="ctr"/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</a:t>
                      </a: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</a:t>
                      </a:r>
                      <a:r>
                        <a:rPr lang="ru-RU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зарегистр</a:t>
                      </a: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pPr algn="ctr"/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                   ФГИС МДЛП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Архангельская область</a:t>
                      </a:r>
                    </a:p>
                    <a:p>
                      <a:pPr algn="ctr"/>
                      <a:r>
                        <a:rPr lang="ru-RU" sz="1600" dirty="0" smtClean="0"/>
                        <a:t>в </a:t>
                      </a:r>
                      <a:r>
                        <a:rPr lang="ru-RU" sz="1600" dirty="0" err="1" smtClean="0"/>
                        <a:t>т.ч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pPr algn="l"/>
                      <a:r>
                        <a:rPr lang="ru-RU" sz="1600" dirty="0" smtClean="0"/>
                        <a:t> - мед. деятельность</a:t>
                      </a:r>
                    </a:p>
                    <a:p>
                      <a:pPr algn="l"/>
                      <a:r>
                        <a:rPr lang="ru-RU" sz="1600" dirty="0" smtClean="0"/>
                        <a:t>- фарм. деятельность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764 (77)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647</a:t>
                      </a:r>
                    </a:p>
                    <a:p>
                      <a:pPr algn="ctr"/>
                      <a:r>
                        <a:rPr lang="ru-RU" dirty="0" smtClean="0"/>
                        <a:t>117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313(77)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227</a:t>
                      </a:r>
                    </a:p>
                    <a:p>
                      <a:pPr algn="ctr"/>
                      <a:r>
                        <a:rPr lang="ru-RU" dirty="0" smtClean="0"/>
                        <a:t>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40,9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% (100%)</a:t>
                      </a:r>
                    </a:p>
                    <a:p>
                      <a:pPr algn="ctr"/>
                      <a:endParaRPr lang="ru-RU" b="0" dirty="0" smtClean="0"/>
                    </a:p>
                    <a:p>
                      <a:pPr algn="ctr"/>
                      <a:endParaRPr lang="ru-RU" b="0" dirty="0" smtClean="0"/>
                    </a:p>
                    <a:p>
                      <a:pPr algn="ctr"/>
                      <a:r>
                        <a:rPr lang="ru-RU" b="0" dirty="0" smtClean="0"/>
                        <a:t>35%</a:t>
                      </a:r>
                    </a:p>
                    <a:p>
                      <a:pPr algn="ctr"/>
                      <a:r>
                        <a:rPr lang="ru-RU" b="0" dirty="0" smtClean="0"/>
                        <a:t>73,5%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46(1)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38(1)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82,6 %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866" y="26106"/>
            <a:ext cx="8270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8" y="146332"/>
            <a:ext cx="2455102" cy="66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45" y="146333"/>
            <a:ext cx="4598639" cy="207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9984" y="2304789"/>
            <a:ext cx="7189200" cy="8392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Информация о количестве подключенных (зарегистрированных) в системе МДЛП субъектов обращения лекарственных </a:t>
            </a:r>
            <a:r>
              <a:rPr lang="ru-RU" dirty="0" smtClean="0"/>
              <a:t>препаратов                                                        </a:t>
            </a:r>
            <a:r>
              <a:rPr lang="ru-RU" dirty="0"/>
              <a:t>по состоянию </a:t>
            </a:r>
            <a:r>
              <a:rPr lang="ru-RU" dirty="0" smtClean="0"/>
              <a:t> на </a:t>
            </a:r>
            <a:r>
              <a:rPr lang="ru-RU" b="1" dirty="0" smtClean="0"/>
              <a:t>0</a:t>
            </a:r>
            <a:r>
              <a:rPr lang="ru-RU" b="1" dirty="0"/>
              <a:t>1</a:t>
            </a:r>
            <a:r>
              <a:rPr lang="ru-RU" b="1" dirty="0" smtClean="0"/>
              <a:t> марта 2020 года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0651" y="171857"/>
            <a:ext cx="7291320" cy="10556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риски вхождения в  ФГИС МДЛП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со </a:t>
            </a:r>
            <a:r>
              <a:rPr lang="ru-RU" sz="1800" dirty="0"/>
              <a:t>стороны фармацевтических, медицинских и иных  организаций Архангельской области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68229" y="1265129"/>
            <a:ext cx="7974937" cy="5423770"/>
          </a:xfrm>
        </p:spPr>
        <p:txBody>
          <a:bodyPr>
            <a:normAutofit lnSpcReduction="10000"/>
          </a:bodyPr>
          <a:lstStyle/>
          <a:p>
            <a:r>
              <a:rPr lang="ru-RU" sz="1400" dirty="0"/>
              <a:t>- недостаток компетентных ИТ-специалистов и опыта реализации подобных проектов, в т. ч. фармацевтическими и медицинскими специалистами;</a:t>
            </a:r>
          </a:p>
          <a:p>
            <a:r>
              <a:rPr lang="ru-RU" sz="1400" dirty="0"/>
              <a:t>- отсутствие разработанных в организациях стандартных операционных процедур, алгоритмов действий, систематизированных детальных инструкций по работе в ФГИС МДЛП, в </a:t>
            </a:r>
            <a:r>
              <a:rPr lang="ru-RU" sz="1400" dirty="0" err="1"/>
              <a:t>т.ч</a:t>
            </a:r>
            <a:r>
              <a:rPr lang="ru-RU" sz="1400" dirty="0"/>
              <a:t>. для исключительных ситуаций, которые могут возникнуть на этапе приемки и обращения лекарственных средств в организации;</a:t>
            </a:r>
          </a:p>
          <a:p>
            <a:r>
              <a:rPr lang="ru-RU" sz="1400" dirty="0"/>
              <a:t>- наличие большое числа поставщиков;</a:t>
            </a:r>
          </a:p>
          <a:p>
            <a:r>
              <a:rPr lang="ru-RU" sz="1400" dirty="0"/>
              <a:t>- ассортиментная матрица с наличием не только маркированных товаров в составе поставки;</a:t>
            </a:r>
          </a:p>
          <a:p>
            <a:r>
              <a:rPr lang="ru-RU" sz="1400" dirty="0"/>
              <a:t>- наличие разнородных справочных данные о товарах;</a:t>
            </a:r>
          </a:p>
          <a:p>
            <a:r>
              <a:rPr lang="ru-RU" sz="1400" dirty="0"/>
              <a:t>- увеличение внешних систем и сервисов, с которыми необходимо осуществлять взаимодействие, что повышает сложность работы персонала организаций;</a:t>
            </a:r>
          </a:p>
          <a:p>
            <a:r>
              <a:rPr lang="ru-RU" sz="1400" dirty="0"/>
              <a:t>- необходимость дополнительных материальных затрат на приобретение  оборудования и программного продукта в ряде медицинских организаций;</a:t>
            </a:r>
          </a:p>
          <a:p>
            <a:r>
              <a:rPr lang="ru-RU" sz="1400" dirty="0"/>
              <a:t>-   отсутствие у ряда организаций кодов ФИАС по месту осуществления деятельности, что не позволяет зарегистрироваться в ФГИС МДЛП;</a:t>
            </a:r>
          </a:p>
          <a:p>
            <a:r>
              <a:rPr lang="ru-RU" sz="1400" dirty="0"/>
              <a:t>- не достаточный уровень компетенции персонала субъектов обращения лекарственных средств  по работе в ФГИС МДЛП;</a:t>
            </a:r>
          </a:p>
          <a:p>
            <a:r>
              <a:rPr lang="ru-RU" sz="1400" dirty="0"/>
              <a:t>-    отсутствие в отдаленных населенных пунктах интернет-связи;</a:t>
            </a:r>
          </a:p>
          <a:p>
            <a:r>
              <a:rPr lang="ru-RU" sz="1400" dirty="0"/>
              <a:t>-  отсутствие правовых рычагов воздействия на частную систему здравоохранения по необходимости вхождения в систему маркировки со стороны контролирующих органов.</a:t>
            </a:r>
          </a:p>
          <a:p>
            <a:endParaRPr lang="ru-RU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93" y="24301"/>
            <a:ext cx="8350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5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60" y="4672209"/>
            <a:ext cx="5830312" cy="20417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Ответственность субъектов обращения лекарственных средств при работе в ФГИС МДЛП</a:t>
            </a:r>
            <a:endParaRPr lang="ru-RU" sz="2000" b="1" dirty="0">
              <a:solidFill>
                <a:srgbClr val="C0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2" b="553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45" y="4829266"/>
            <a:ext cx="2651462" cy="17524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853852" y="269310"/>
            <a:ext cx="6576163" cy="9206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соответствии со ст.1 ФЗ от 15.04.2019 № 58-ФЗ                                          «О внесении изменений в КоАП РФ»                                                  </a:t>
            </a:r>
            <a:r>
              <a:rPr lang="ru-RU" sz="1800" dirty="0" smtClean="0"/>
              <a:t>(начало действия документа </a:t>
            </a:r>
            <a:r>
              <a:rPr lang="ru-RU" sz="1800" b="1" dirty="0" smtClean="0">
                <a:solidFill>
                  <a:srgbClr val="0070C0"/>
                </a:solidFill>
              </a:rPr>
              <a:t>с 01.07.2020 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02586" y="3039420"/>
            <a:ext cx="7667625" cy="3115223"/>
          </a:xfrm>
          <a:solidFill>
            <a:srgbClr val="FFFF99"/>
          </a:solidFill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/>
              <a:t>- влечет наложение административного штрафа</a:t>
            </a:r>
          </a:p>
          <a:p>
            <a:r>
              <a:rPr lang="ru-RU" dirty="0" smtClean="0"/>
              <a:t> на </a:t>
            </a:r>
            <a:r>
              <a:rPr lang="ru-RU" b="1" dirty="0" smtClean="0">
                <a:solidFill>
                  <a:srgbClr val="C00000"/>
                </a:solidFill>
              </a:rPr>
              <a:t>должностных лиц </a:t>
            </a:r>
            <a:r>
              <a:rPr lang="ru-RU" dirty="0" smtClean="0"/>
              <a:t>в размере от </a:t>
            </a:r>
            <a:r>
              <a:rPr lang="ru-RU" b="1" dirty="0" smtClean="0"/>
              <a:t>5 000 до 10 000  </a:t>
            </a:r>
            <a:r>
              <a:rPr lang="ru-RU" dirty="0" smtClean="0"/>
              <a:t>руб.</a:t>
            </a:r>
          </a:p>
          <a:p>
            <a:r>
              <a:rPr lang="ru-RU" dirty="0" smtClean="0"/>
              <a:t> на </a:t>
            </a:r>
            <a:r>
              <a:rPr lang="ru-RU" b="1" dirty="0" smtClean="0">
                <a:solidFill>
                  <a:srgbClr val="C00000"/>
                </a:solidFill>
              </a:rPr>
              <a:t>юридических лиц  </a:t>
            </a:r>
            <a:r>
              <a:rPr lang="ru-RU" dirty="0" smtClean="0"/>
              <a:t>– от </a:t>
            </a:r>
            <a:r>
              <a:rPr lang="ru-RU" b="1" dirty="0" smtClean="0"/>
              <a:t>50 000 до 100 000 </a:t>
            </a:r>
            <a:r>
              <a:rPr lang="ru-RU" dirty="0" smtClean="0"/>
              <a:t>руб.</a:t>
            </a:r>
          </a:p>
          <a:p>
            <a:endParaRPr lang="ru-RU" dirty="0"/>
          </a:p>
          <a:p>
            <a:r>
              <a:rPr lang="ru-RU" dirty="0" smtClean="0"/>
              <a:t>За административные правонарушения, лица, осуществляющие предпринимательскую деятельность без образования ЮЛ, несут административную ответственность как юридические лица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59" y="1173401"/>
            <a:ext cx="7667625" cy="150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80" y="140265"/>
            <a:ext cx="851049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25" descr="http://www.mohito.ru/dbimages/908__admi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3" t="49315" r="1044" b="26318"/>
          <a:stretch>
            <a:fillRect/>
          </a:stretch>
        </p:blipFill>
        <p:spPr bwMode="auto">
          <a:xfrm>
            <a:off x="1102290" y="251425"/>
            <a:ext cx="801666" cy="75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Внесение информации о лекарствах в систему МДЛП станет </a:t>
            </a:r>
            <a:r>
              <a:rPr lang="ru-RU" sz="2000" b="1" dirty="0" smtClean="0">
                <a:solidFill>
                  <a:srgbClr val="C00000"/>
                </a:solidFill>
              </a:rPr>
              <a:t>лицензионным </a:t>
            </a:r>
            <a:r>
              <a:rPr lang="ru-RU" sz="2000" b="1" dirty="0" smtClean="0">
                <a:solidFill>
                  <a:srgbClr val="0070C0"/>
                </a:solidFill>
              </a:rPr>
              <a:t>требованием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8229" y="1841326"/>
            <a:ext cx="3566779" cy="2956142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Минздрав России подготовил изменение в п.5 Положение о лицензировании </a:t>
            </a:r>
            <a:r>
              <a:rPr lang="ru-RU" sz="1900" dirty="0" smtClean="0">
                <a:solidFill>
                  <a:srgbClr val="C00000"/>
                </a:solidFill>
              </a:rPr>
              <a:t>медицинской деятельности</a:t>
            </a:r>
            <a:r>
              <a:rPr lang="ru-RU" sz="1900" dirty="0">
                <a:solidFill>
                  <a:srgbClr val="C00000"/>
                </a:solidFill>
              </a:rPr>
              <a:t>, </a:t>
            </a:r>
            <a:r>
              <a:rPr lang="ru-RU" sz="1900" dirty="0"/>
              <a:t>утвержденного постановлением Правительства РФ </a:t>
            </a:r>
            <a:r>
              <a:rPr lang="ru-RU" sz="1900" dirty="0" smtClean="0"/>
              <a:t> от 16.04.2012 № 291</a:t>
            </a:r>
          </a:p>
          <a:p>
            <a:r>
              <a:rPr lang="ru-RU" sz="1900" dirty="0" smtClean="0"/>
              <a:t>Документ дополняется нормами о том, что лицензиаты обязаны обеспечить внесение информации о лекарственных препаратах для медицинского применения в систему МДЛП.</a:t>
            </a:r>
            <a:endParaRPr lang="en-US" sz="19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927" y="1803748"/>
            <a:ext cx="3724304" cy="2680571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Минздрав России разработал поправки в п.5. Положения о лицензировании </a:t>
            </a:r>
            <a:r>
              <a:rPr lang="ru-RU" sz="1800" dirty="0" smtClean="0">
                <a:solidFill>
                  <a:srgbClr val="C00000"/>
                </a:solidFill>
              </a:rPr>
              <a:t>фармацевтической деятельности</a:t>
            </a:r>
            <a:r>
              <a:rPr lang="ru-RU" sz="1800" dirty="0" smtClean="0"/>
              <a:t>, утвержденного постановлением Правительства РФ от 22.12.2011               № 1081, согласно которым все, кто подпадает под действие положения, обязаны передавать необходимую информацию в систему МДЛП.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4192" y="4997885"/>
            <a:ext cx="787887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1900" dirty="0">
                <a:solidFill>
                  <a:prstClr val="black"/>
                </a:solidFill>
              </a:rPr>
              <a:t>Соответствующий проект постановления </a:t>
            </a:r>
            <a:r>
              <a:rPr lang="ru-RU" sz="1900" dirty="0" smtClean="0">
                <a:solidFill>
                  <a:prstClr val="black"/>
                </a:solidFill>
              </a:rPr>
              <a:t>Правительства Российской Федерации </a:t>
            </a:r>
            <a:r>
              <a:rPr lang="ru-RU" sz="1900" dirty="0">
                <a:solidFill>
                  <a:prstClr val="black"/>
                </a:solidFill>
              </a:rPr>
              <a:t>размещен на сайте </a:t>
            </a:r>
            <a:r>
              <a:rPr lang="en-US" sz="1900" dirty="0">
                <a:solidFill>
                  <a:srgbClr val="0070C0"/>
                </a:solidFill>
              </a:rPr>
              <a:t>regulation</a:t>
            </a:r>
            <a:r>
              <a:rPr lang="ru-RU" sz="1900" dirty="0">
                <a:solidFill>
                  <a:srgbClr val="0070C0"/>
                </a:solidFill>
              </a:rPr>
              <a:t>.</a:t>
            </a:r>
            <a:r>
              <a:rPr lang="en-US" sz="1900" dirty="0" err="1">
                <a:solidFill>
                  <a:srgbClr val="0070C0"/>
                </a:solidFill>
              </a:rPr>
              <a:t>gov</a:t>
            </a:r>
            <a:r>
              <a:rPr lang="ru-RU" sz="1900" dirty="0">
                <a:solidFill>
                  <a:srgbClr val="0070C0"/>
                </a:solidFill>
              </a:rPr>
              <a:t>.</a:t>
            </a:r>
            <a:r>
              <a:rPr lang="en-US" sz="1900" dirty="0" err="1">
                <a:solidFill>
                  <a:srgbClr val="0070C0"/>
                </a:solidFill>
              </a:rPr>
              <a:t>ru</a:t>
            </a:r>
            <a:endParaRPr lang="en-US" sz="1900" dirty="0">
              <a:solidFill>
                <a:srgbClr val="0070C0"/>
              </a:solidFill>
            </a:endParaRPr>
          </a:p>
        </p:txBody>
      </p:sp>
      <p:pic>
        <p:nvPicPr>
          <p:cNvPr id="6" name="Рисунок 25" descr="http://www.mohito.ru/dbimages/908__adm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3" t="49315" r="1044" b="26318"/>
          <a:stretch>
            <a:fillRect/>
          </a:stretch>
        </p:blipFill>
        <p:spPr bwMode="auto">
          <a:xfrm>
            <a:off x="0" y="26106"/>
            <a:ext cx="681417" cy="64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240" y="26149"/>
            <a:ext cx="8540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7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125" y="490537"/>
            <a:ext cx="7291321" cy="4023360"/>
          </a:xfrm>
        </p:spPr>
        <p:txBody>
          <a:bodyPr>
            <a:normAutofit/>
          </a:bodyPr>
          <a:lstStyle/>
          <a:p>
            <a:r>
              <a:rPr lang="ru-RU" dirty="0"/>
              <a:t>Работа в информационной системе маркировки требует соответствующей готовности всех участников, субъектов обращения лекарственных препаратов и компетенций персонала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 smtClean="0"/>
              <a:t>Масштабность </a:t>
            </a:r>
            <a:r>
              <a:rPr lang="ru-RU" dirty="0"/>
              <a:t>проекта и установленные сроки его реализации требуют активного внимания  </a:t>
            </a:r>
            <a:r>
              <a:rPr lang="ru-RU" dirty="0" smtClean="0"/>
              <a:t>                    Правительства </a:t>
            </a:r>
            <a:r>
              <a:rPr lang="ru-RU" dirty="0"/>
              <a:t>Архангельской области</a:t>
            </a:r>
            <a:r>
              <a:rPr lang="ru-RU" dirty="0" smtClean="0"/>
              <a:t>,                                             прежде </a:t>
            </a:r>
            <a:r>
              <a:rPr lang="ru-RU" dirty="0"/>
              <a:t>всего органа управления здравоохранением</a:t>
            </a:r>
            <a:r>
              <a:rPr lang="ru-RU" dirty="0" smtClean="0"/>
              <a:t>,                          </a:t>
            </a:r>
            <a:r>
              <a:rPr lang="ru-RU" dirty="0"/>
              <a:t>в том </a:t>
            </a:r>
            <a:r>
              <a:rPr lang="ru-RU" dirty="0" smtClean="0"/>
              <a:t>числе, в части </a:t>
            </a:r>
            <a:r>
              <a:rPr lang="ru-RU" dirty="0"/>
              <a:t>эффективного взаимодействия с министерствами, имеющими подведомственные субъекты обращения лекарственных препаратов.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94" y="0"/>
            <a:ext cx="851049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pharmvestnik.ru/apps/fv/assets/cache/files/content/interviews/627/62753/front-jpg/front-z-700.jpg?time=158048116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0927"/>
            <a:ext cx="2957731" cy="197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harmvestnik.ru/apps/fv/assets/cache/files/content/news/675/67577/front-jpg/front-z-700.jpg?time=157209345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923313"/>
            <a:ext cx="283845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harmvestnik.ru/apps/fv/assets/cache/files/content/news/677/67725/front-jpg/front-z-700.jpg?time=157348856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31" y="4880927"/>
            <a:ext cx="3543276" cy="1977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4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5588" cy="6858000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ko-KR" sz="3200" b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endParaRPr lang="ru-RU" altLang="ko-KR" sz="3200" b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endParaRPr lang="ru-RU" altLang="ko-KR" sz="3200" b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endParaRPr lang="ru-RU" altLang="ko-KR" sz="3200" b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endParaRPr lang="ru-RU" altLang="ko-KR" sz="3200" b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endParaRPr lang="ru-RU" altLang="ko-KR" sz="2800" b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r>
              <a:rPr lang="ru-RU" altLang="ko-KR" sz="4800" b="1" spc="-100" dirty="0" smtClean="0">
                <a:solidFill>
                  <a:prstClr val="white"/>
                </a:solidFill>
                <a:ea typeface="굴림" pitchFamily="34" charset="-127"/>
                <a:cs typeface="+mj-cs"/>
              </a:rPr>
              <a:t>Благодарю за внимание!                                  </a:t>
            </a:r>
          </a:p>
          <a:p>
            <a:pPr algn="ctr">
              <a:defRPr/>
            </a:pPr>
            <a:r>
              <a:rPr lang="ru-RU" altLang="ko-KR" sz="1400" b="1" spc="-100" dirty="0" smtClean="0">
                <a:solidFill>
                  <a:prstClr val="white"/>
                </a:solidFill>
                <a:ea typeface="굴림" pitchFamily="34" charset="-127"/>
                <a:cs typeface="+mj-cs"/>
              </a:rPr>
              <a:t>                                                                                                                    </a:t>
            </a:r>
          </a:p>
          <a:p>
            <a:pPr algn="ctr">
              <a:defRPr/>
            </a:pPr>
            <a:r>
              <a:rPr lang="ru-RU" altLang="ko-KR" b="1" spc="-100" dirty="0" smtClean="0">
                <a:solidFill>
                  <a:prstClr val="white"/>
                </a:solidFill>
                <a:ea typeface="굴림" pitchFamily="34" charset="-127"/>
                <a:cs typeface="+mj-cs"/>
              </a:rPr>
              <a:t>                                                                                                                       </a:t>
            </a:r>
          </a:p>
          <a:p>
            <a:pPr algn="ctr">
              <a:defRPr/>
            </a:pPr>
            <a:r>
              <a:rPr lang="ru-RU" altLang="ko-KR" b="1" spc="-100" dirty="0">
                <a:solidFill>
                  <a:prstClr val="white"/>
                </a:solidFill>
                <a:ea typeface="굴림" pitchFamily="34" charset="-127"/>
                <a:cs typeface="+mj-cs"/>
              </a:rPr>
              <a:t> </a:t>
            </a:r>
            <a:r>
              <a:rPr lang="ru-RU" altLang="ko-KR" b="1" spc="-100" dirty="0" smtClean="0">
                <a:solidFill>
                  <a:prstClr val="white"/>
                </a:solidFill>
                <a:ea typeface="굴림" pitchFamily="34" charset="-127"/>
                <a:cs typeface="+mj-cs"/>
              </a:rPr>
              <a:t>                                                                                                         Варламова Елена Ивановна,</a:t>
            </a:r>
            <a:endParaRPr lang="ru-RU" altLang="ko-KR" b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r">
              <a:defRPr/>
            </a:pPr>
            <a:r>
              <a:rPr lang="ru-RU" altLang="ko-KR" sz="1400" b="1" i="1" spc="-100" dirty="0" smtClean="0">
                <a:solidFill>
                  <a:prstClr val="white"/>
                </a:solidFill>
                <a:ea typeface="굴림" pitchFamily="34" charset="-127"/>
                <a:cs typeface="+mj-cs"/>
              </a:rPr>
              <a:t>                                                                                                                                                                    Начальник отдела организации контроля в сфере здравоохранения Территориального органа  Росздравнадзора</a:t>
            </a:r>
          </a:p>
          <a:p>
            <a:pPr algn="ctr">
              <a:defRPr/>
            </a:pPr>
            <a:r>
              <a:rPr lang="ru-RU" altLang="ko-KR" sz="1400" b="1" i="1" spc="-100" dirty="0" smtClean="0">
                <a:solidFill>
                  <a:prstClr val="white"/>
                </a:solidFill>
                <a:ea typeface="굴림" pitchFamily="34" charset="-127"/>
                <a:cs typeface="+mj-cs"/>
              </a:rPr>
              <a:t>                                                                                                                                                                      по Архангельской области и Ненецкому автономному округу</a:t>
            </a:r>
          </a:p>
          <a:p>
            <a:pPr algn="ctr">
              <a:defRPr/>
            </a:pPr>
            <a:endParaRPr lang="ru-RU" sz="2800" b="1" i="1" spc="-100" dirty="0" smtClean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endParaRPr lang="ru-RU" sz="2800" b="1" i="1" spc="-100" dirty="0">
              <a:solidFill>
                <a:prstClr val="white"/>
              </a:solidFill>
              <a:ea typeface="굴림" pitchFamily="34" charset="-127"/>
              <a:cs typeface="+mj-cs"/>
            </a:endParaRPr>
          </a:p>
          <a:p>
            <a:pPr algn="ctr">
              <a:defRPr/>
            </a:pPr>
            <a:r>
              <a:rPr lang="ru-RU" sz="2000" spc="-100" dirty="0" smtClean="0">
                <a:solidFill>
                  <a:prstClr val="white"/>
                </a:solidFill>
                <a:ea typeface="굴림" pitchFamily="34" charset="-127"/>
                <a:cs typeface="+mj-cs"/>
              </a:rPr>
              <a:t>г. Архангельск, март 2020 </a:t>
            </a:r>
            <a:r>
              <a:rPr lang="ru-RU" sz="2000" spc="-100" dirty="0">
                <a:solidFill>
                  <a:prstClr val="white"/>
                </a:solidFill>
                <a:ea typeface="굴림" pitchFamily="34" charset="-127"/>
                <a:cs typeface="+mj-cs"/>
              </a:rPr>
              <a:t>г.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0919" y="1844676"/>
            <a:ext cx="787537" cy="817563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2" name="Picture 2" descr="Эмблема Росжелдортран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96" y="476250"/>
            <a:ext cx="2300686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1" descr="Российские Российский флаг расправлен ветром фон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420" y="692150"/>
            <a:ext cx="182594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0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25" y="4809994"/>
            <a:ext cx="5924811" cy="1613183"/>
          </a:xfrm>
        </p:spPr>
        <p:txBody>
          <a:bodyPr>
            <a:normAutofit/>
          </a:bodyPr>
          <a:lstStyle/>
          <a:p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//29reg.roszdravnadzor.ru</a:t>
            </a:r>
            <a:r>
              <a:rPr lang="ru-RU" altLang="ru-RU" sz="2400" b="1" dirty="0"/>
              <a:t/>
            </a:r>
            <a:br>
              <a:rPr lang="ru-RU" altLang="ru-RU" sz="2400" b="1" dirty="0"/>
            </a:b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r>
              <a:rPr lang="ru-RU" sz="2200" b="1" dirty="0" smtClean="0">
                <a:solidFill>
                  <a:srgbClr val="C00000"/>
                </a:solidFill>
              </a:rPr>
              <a:t>О </a:t>
            </a:r>
            <a:r>
              <a:rPr lang="ru-RU" sz="2200" b="1" dirty="0" smtClean="0">
                <a:solidFill>
                  <a:srgbClr val="C00000"/>
                </a:solidFill>
              </a:rPr>
              <a:t>ходе внедрения</a:t>
            </a:r>
            <a:r>
              <a:rPr lang="ru-RU" sz="2200" b="1" dirty="0">
                <a:solidFill>
                  <a:srgbClr val="C00000"/>
                </a:solidFill>
              </a:rPr>
              <a:t/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ФГИС </a:t>
            </a:r>
            <a:r>
              <a:rPr lang="ru-RU" sz="2200" b="1" dirty="0" smtClean="0">
                <a:solidFill>
                  <a:srgbClr val="C00000"/>
                </a:solidFill>
              </a:rPr>
              <a:t>МДЛП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>
                <a:solidFill>
                  <a:srgbClr val="C00000"/>
                </a:solidFill>
              </a:rPr>
              <a:t>в Архангельской </a:t>
            </a:r>
            <a:r>
              <a:rPr lang="ru-RU" sz="2200" b="1" dirty="0" smtClean="0">
                <a:solidFill>
                  <a:srgbClr val="C00000"/>
                </a:solidFill>
              </a:rPr>
              <a:t>области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59071" y="4960306"/>
            <a:ext cx="2686517" cy="1462871"/>
          </a:xfrm>
        </p:spPr>
        <p:txBody>
          <a:bodyPr>
            <a:normAutofit fontScale="85000" lnSpcReduction="20000"/>
          </a:bodyPr>
          <a:lstStyle/>
          <a:p>
            <a:r>
              <a:rPr lang="ru-RU" sz="1900" b="1" dirty="0" smtClean="0">
                <a:solidFill>
                  <a:srgbClr val="0070C0"/>
                </a:solidFill>
              </a:rPr>
              <a:t>Варламова Елена Ивановна</a:t>
            </a:r>
            <a:endParaRPr lang="ru-RU" sz="1900" b="1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                          </a:t>
            </a:r>
            <a:r>
              <a:rPr lang="ru-RU" sz="1400" i="1" dirty="0" smtClean="0">
                <a:solidFill>
                  <a:srgbClr val="0070C0"/>
                </a:solidFill>
              </a:rPr>
              <a:t>Начальник отдела организации контроля в сфере здравоохранения  </a:t>
            </a:r>
            <a:r>
              <a:rPr lang="ru-RU" sz="1400" i="1" dirty="0">
                <a:solidFill>
                  <a:srgbClr val="0070C0"/>
                </a:solidFill>
              </a:rPr>
              <a:t>Территориального органа  </a:t>
            </a:r>
            <a:r>
              <a:rPr lang="ru-RU" sz="1400" i="1" dirty="0" smtClean="0">
                <a:solidFill>
                  <a:srgbClr val="0070C0"/>
                </a:solidFill>
              </a:rPr>
              <a:t>Росздравнадзора                                                                                                                                                                    </a:t>
            </a:r>
            <a:r>
              <a:rPr lang="ru-RU" sz="1400" i="1" dirty="0">
                <a:solidFill>
                  <a:srgbClr val="0070C0"/>
                </a:solidFill>
              </a:rPr>
              <a:t>по Архангельской области и Ненецкому автономному округу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60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8229" y="248015"/>
            <a:ext cx="7291320" cy="62980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Основные цели внедрения ФГИС МДЛП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756" y="1020805"/>
            <a:ext cx="6705600" cy="20669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21290" y="1246340"/>
            <a:ext cx="1878904" cy="80792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Для государства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756" y="3872447"/>
            <a:ext cx="6705600" cy="43594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21290" y="3701519"/>
            <a:ext cx="1878904" cy="77779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Для населения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1290" y="4816180"/>
            <a:ext cx="1878904" cy="79032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Для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бизнеса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404" y="5007787"/>
            <a:ext cx="6705599" cy="5987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93" y="49353"/>
            <a:ext cx="8350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177" y="121753"/>
            <a:ext cx="7291320" cy="479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ФГИС МДЛП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174438"/>
              </p:ext>
            </p:extLst>
          </p:nvPr>
        </p:nvGraphicFramePr>
        <p:xfrm>
          <a:off x="642619" y="662200"/>
          <a:ext cx="8112603" cy="594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93" y="24301"/>
            <a:ext cx="8350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" y="630802"/>
            <a:ext cx="9086850" cy="54578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884" y="140265"/>
            <a:ext cx="7291320" cy="60475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Дорожная карта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внедрения </a:t>
            </a:r>
            <a:r>
              <a:rPr lang="ru-RU" sz="2800" b="1" dirty="0" smtClean="0">
                <a:solidFill>
                  <a:srgbClr val="C00000"/>
                </a:solidFill>
              </a:rPr>
              <a:t>ФГИС </a:t>
            </a:r>
            <a:r>
              <a:rPr lang="ru-RU" sz="2800" b="1" dirty="0">
                <a:solidFill>
                  <a:srgbClr val="C00000"/>
                </a:solidFill>
              </a:rPr>
              <a:t>МДЛП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80" y="140265"/>
            <a:ext cx="851049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16033" y="4465527"/>
            <a:ext cx="1293679" cy="288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01.07.2020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1204" y="3695178"/>
            <a:ext cx="156576" cy="70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505173" y="3695178"/>
            <a:ext cx="0" cy="770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9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24186"/>
            <a:ext cx="3188517" cy="514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39" y="-56889"/>
            <a:ext cx="851049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/>
          <p:nvPr/>
        </p:nvSpPr>
        <p:spPr>
          <a:xfrm>
            <a:off x="964504" y="26107"/>
            <a:ext cx="7059379" cy="897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Постановление правительства РФ </a:t>
            </a:r>
            <a:r>
              <a:rPr lang="ru-RU" sz="1400" b="1" dirty="0" smtClean="0">
                <a:solidFill>
                  <a:srgbClr val="C00000"/>
                </a:solidFill>
              </a:rPr>
              <a:t>от</a:t>
            </a:r>
            <a:r>
              <a:rPr lang="ru-RU" sz="1800" b="1" dirty="0" smtClean="0">
                <a:solidFill>
                  <a:srgbClr val="C00000"/>
                </a:solidFill>
              </a:rPr>
              <a:t> 14.12.2018 № 1556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«Об утверждении Положения о системе мониторинга движения лекарственных препаратов для медицинского применения»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05" y="923925"/>
            <a:ext cx="5805170" cy="570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5" descr="http://www.mohito.ru/dbimages/908__admi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3" t="49315" r="1044" b="26318"/>
          <a:stretch>
            <a:fillRect/>
          </a:stretch>
        </p:blipFill>
        <p:spPr bwMode="auto">
          <a:xfrm>
            <a:off x="0" y="26106"/>
            <a:ext cx="681417" cy="64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6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97474" y="1922746"/>
            <a:ext cx="7987464" cy="1133606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sz="1600" dirty="0"/>
              <a:t>В целях реализации Федерального закона № </a:t>
            </a:r>
            <a:r>
              <a:rPr lang="ru-RU" sz="1600" b="1" dirty="0"/>
              <a:t>462-ФЗ</a:t>
            </a:r>
            <a:r>
              <a:rPr lang="ru-RU" sz="1600" dirty="0"/>
              <a:t> внесены изменения в постановление Правительства Российской Федерации от 14.12.2018 № 1556 «Об утверждении Положения о системе мониторинга движения лекарственных препаратов для медицинского применения», в соответствии с которыми предусмотрено поэтапное внедрение системы МДЛП до 01 июля 2020 года, в том числе: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45" y="225468"/>
            <a:ext cx="7002048" cy="160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02" y="3339895"/>
            <a:ext cx="6396846" cy="319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93" y="24301"/>
            <a:ext cx="8350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87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9039" y="312738"/>
            <a:ext cx="7487932" cy="1403328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В ноябре 2017 года в рамках проводимых мероприятий  для организации работы по внедрению системы МДЛП в регионах,   Росздравнадзор выступил с инициативой  </a:t>
            </a:r>
            <a:r>
              <a:rPr lang="ru-RU" sz="1800" b="1" dirty="0">
                <a:solidFill>
                  <a:srgbClr val="C00000"/>
                </a:solidFill>
              </a:rPr>
              <a:t>определения куратора от региона </a:t>
            </a:r>
            <a:r>
              <a:rPr lang="ru-RU" sz="1800" dirty="0"/>
              <a:t>на уровне не ниже заместителя главы субъекта Российской Федерации,  в также </a:t>
            </a:r>
            <a:r>
              <a:rPr lang="ru-RU" sz="1800" b="1" dirty="0">
                <a:solidFill>
                  <a:srgbClr val="C00000"/>
                </a:solidFill>
              </a:rPr>
              <a:t>ответственного</a:t>
            </a:r>
            <a:r>
              <a:rPr lang="ru-RU" sz="1800" dirty="0"/>
              <a:t> за непосредственную организацию работы на уровне не ниже заместителя руководителя органа управления здравоохранением субъекта Российской Федерации</a:t>
            </a:r>
            <a:r>
              <a:rPr lang="ru-RU" sz="1400" dirty="0"/>
              <a:t>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Архангельская область</a:t>
            </a:r>
            <a:endParaRPr lang="ru-RU" sz="2000" b="1" dirty="0">
              <a:solidFill>
                <a:srgbClr val="0070C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68230" y="2967788"/>
            <a:ext cx="7649260" cy="309480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Губернатором </a:t>
            </a:r>
            <a:r>
              <a:rPr lang="ru-RU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Архангельской области </a:t>
            </a:r>
            <a:r>
              <a:rPr lang="ru-R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25.12.2018 куратором </a:t>
            </a:r>
            <a:r>
              <a:rPr lang="ru-RU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от региона </a:t>
            </a:r>
            <a:r>
              <a:rPr lang="ru-R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по внедрению системы МДЛП определен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 заместитель </a:t>
            </a:r>
            <a:r>
              <a:rPr lang="ru-RU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председателя Правительства Архангельской области </a:t>
            </a:r>
            <a:r>
              <a:rPr lang="ru-RU" b="1" dirty="0" smtClean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Вахрушев Артём Владимирович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ответственным  по внедрению системы </a:t>
            </a:r>
            <a:r>
              <a:rPr lang="ru-R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МДЛП на территории АО - зам. министра здравоохранения АО, начальник управления развития медицинской помощи - </a:t>
            </a:r>
            <a:r>
              <a:rPr lang="ru-RU" b="1" dirty="0" smtClean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Пылаева Жанна Александровна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39" y="17027"/>
            <a:ext cx="851049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Картинки по запросу герб ненецкого автономного окру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AutoShape 6" descr="Картинки по запросу герб ненецкого автономного округ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34" name="Picture 10" descr="https://www.bankgorodov.ru/system/img.php?f=/public//photos/coa/23_bi.gif&amp;w=254&amp;h=5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858195"/>
            <a:ext cx="1046924" cy="10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90" y="221961"/>
            <a:ext cx="8079290" cy="642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Центры компетенций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по обучению работе в ФГИС МДЛП </a:t>
            </a:r>
            <a:r>
              <a:rPr lang="ru-RU" sz="1600" b="1" dirty="0" smtClean="0">
                <a:solidFill>
                  <a:srgbClr val="C00000"/>
                </a:solidFill>
              </a:rPr>
              <a:t>в Архангельской области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7811" y="1615965"/>
            <a:ext cx="3288091" cy="588616"/>
          </a:xfrm>
          <a:ln>
            <a:noFill/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mdlp@aptekaf.ru</a:t>
            </a:r>
            <a:endParaRPr lang="ru-RU" sz="2400" b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43699" y="1665961"/>
            <a:ext cx="4349781" cy="538620"/>
          </a:xfrm>
          <a:ln>
            <a:noFill/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mdlp@aokb.ru</a:t>
            </a:r>
            <a:endParaRPr lang="ru-RU" sz="2400" b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96626" y="2217107"/>
            <a:ext cx="4321480" cy="1237989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ru-RU" sz="1500" dirty="0"/>
              <a:t>Ответственные специалисты:</a:t>
            </a:r>
          </a:p>
          <a:p>
            <a:pPr>
              <a:lnSpc>
                <a:spcPct val="100000"/>
              </a:lnSpc>
            </a:pPr>
            <a:r>
              <a:rPr lang="ru-RU" sz="1500" dirty="0"/>
              <a:t>заведующая аптекой </a:t>
            </a:r>
            <a:r>
              <a:rPr lang="ru-RU" sz="1500" dirty="0" smtClean="0"/>
              <a:t> </a:t>
            </a:r>
            <a:r>
              <a:rPr lang="ru-RU" sz="1500" b="1" dirty="0" smtClean="0"/>
              <a:t>Головастая </a:t>
            </a:r>
            <a:r>
              <a:rPr lang="ru-RU" sz="1500" b="1" dirty="0"/>
              <a:t>Виктория </a:t>
            </a:r>
            <a:r>
              <a:rPr lang="ru-RU" sz="1500" b="1" dirty="0" err="1" smtClean="0"/>
              <a:t>Александровна</a:t>
            </a:r>
            <a:r>
              <a:rPr lang="ru-RU" sz="1500" dirty="0" err="1" smtClean="0"/>
              <a:t>тел</a:t>
            </a:r>
            <a:r>
              <a:rPr lang="ru-RU" sz="1500" dirty="0" smtClean="0"/>
              <a:t>.( </a:t>
            </a:r>
            <a:r>
              <a:rPr lang="ru-RU" sz="1500" dirty="0"/>
              <a:t>+7 8182) </a:t>
            </a:r>
            <a:r>
              <a:rPr lang="ru-RU" sz="1500" b="1" dirty="0"/>
              <a:t>63-63-09</a:t>
            </a:r>
            <a:r>
              <a:rPr lang="ru-RU" sz="1500" dirty="0"/>
              <a:t> </a:t>
            </a:r>
          </a:p>
          <a:p>
            <a:pPr>
              <a:lnSpc>
                <a:spcPct val="100000"/>
              </a:lnSpc>
            </a:pPr>
            <a:r>
              <a:rPr lang="ru-RU" sz="1500" dirty="0"/>
              <a:t>начальник отдела информационных технологий </a:t>
            </a:r>
            <a:r>
              <a:rPr lang="ru-RU" sz="1500" dirty="0" smtClean="0"/>
              <a:t>   </a:t>
            </a:r>
            <a:r>
              <a:rPr lang="ru-RU" sz="1500" b="1" dirty="0" smtClean="0"/>
              <a:t>Пономарев </a:t>
            </a:r>
            <a:r>
              <a:rPr lang="ru-RU" sz="1500" b="1" dirty="0"/>
              <a:t>Александр </a:t>
            </a:r>
            <a:r>
              <a:rPr lang="ru-RU" sz="1500" b="1" dirty="0" smtClean="0"/>
              <a:t>Сергеевич </a:t>
            </a:r>
            <a:r>
              <a:rPr lang="ru-RU" sz="1500" dirty="0"/>
              <a:t>тел</a:t>
            </a:r>
            <a:r>
              <a:rPr lang="ru-RU" sz="1500" dirty="0" smtClean="0"/>
              <a:t>.( </a:t>
            </a:r>
            <a:r>
              <a:rPr lang="ru-RU" sz="1500" dirty="0"/>
              <a:t>+7 8182) </a:t>
            </a:r>
            <a:r>
              <a:rPr lang="ru-RU" sz="1500" b="1" dirty="0"/>
              <a:t>63-63-33 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4" y="983956"/>
            <a:ext cx="3181616" cy="598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861" y="983956"/>
            <a:ext cx="4553020" cy="621840"/>
          </a:xfrm>
          <a:prstGeom prst="rect">
            <a:avLst/>
          </a:prstGeom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Объект 5"/>
          <p:cNvSpPr txBox="1"/>
          <p:nvPr/>
        </p:nvSpPr>
        <p:spPr>
          <a:xfrm>
            <a:off x="807924" y="2204581"/>
            <a:ext cx="3288087" cy="12505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45720" tIns="45720" rIns="4572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Ответственные специалисты:</a:t>
            </a:r>
          </a:p>
          <a:p>
            <a:r>
              <a:rPr lang="ru-RU" sz="1600" b="1" dirty="0"/>
              <a:t>Шелюк Людмила Владимировна </a:t>
            </a:r>
            <a:r>
              <a:rPr lang="ru-RU" sz="1600" dirty="0"/>
              <a:t>-главный инспектор  </a:t>
            </a:r>
            <a:r>
              <a:rPr lang="ru-RU" sz="1600" dirty="0" smtClean="0"/>
              <a:t>    тел</a:t>
            </a:r>
            <a:r>
              <a:rPr lang="ru-RU" sz="1600" dirty="0"/>
              <a:t>. </a:t>
            </a:r>
            <a:r>
              <a:rPr lang="ru-RU" sz="1600" dirty="0" smtClean="0"/>
              <a:t>( +7 8182) </a:t>
            </a:r>
            <a:r>
              <a:rPr lang="ru-RU" sz="1600" b="1" dirty="0" smtClean="0"/>
              <a:t>61-79-10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/>
              <a:t>Путинцев </a:t>
            </a:r>
            <a:r>
              <a:rPr lang="ru-RU" sz="1600" b="1" dirty="0"/>
              <a:t>Сергей Евгеньевич  </a:t>
            </a:r>
            <a:r>
              <a:rPr lang="ru-RU" sz="1600" dirty="0"/>
              <a:t>- директор отдела ИT и </a:t>
            </a:r>
            <a:r>
              <a:rPr lang="ru-RU" sz="1600" dirty="0" smtClean="0"/>
              <a:t>инноваций тел.( +7 8182) </a:t>
            </a:r>
            <a:r>
              <a:rPr lang="ru-RU" sz="1600" b="1" dirty="0" smtClean="0"/>
              <a:t>63-60-40 </a:t>
            </a:r>
          </a:p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22" y="4653455"/>
            <a:ext cx="6712711" cy="71208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36" y="5676565"/>
            <a:ext cx="7265097" cy="69191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58" y="0"/>
            <a:ext cx="8540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6685" y="3782861"/>
            <a:ext cx="4516356" cy="73866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96633"/>
                </a:solidFill>
              </a:rPr>
              <a:t>ООО «ФАРМА СЕВЕР» </a:t>
            </a:r>
            <a:r>
              <a:rPr lang="ru-RU" sz="1400" dirty="0" smtClean="0"/>
              <a:t>г</a:t>
            </a:r>
            <a:r>
              <a:rPr lang="ru-RU" sz="1400" dirty="0"/>
              <a:t>. Северодвинск</a:t>
            </a:r>
          </a:p>
          <a:p>
            <a:r>
              <a:rPr lang="ru-RU" sz="1400" dirty="0"/>
              <a:t>ул. Георгия Седова, дом </a:t>
            </a:r>
            <a:r>
              <a:rPr lang="ru-RU" sz="1400" dirty="0" smtClean="0"/>
              <a:t>4, тел</a:t>
            </a:r>
            <a:r>
              <a:rPr lang="ru-RU" sz="1400" dirty="0"/>
              <a:t>.: (8184) 52-98-32</a:t>
            </a:r>
          </a:p>
          <a:p>
            <a:r>
              <a:rPr lang="ru-RU" sz="1400" dirty="0"/>
              <a:t>e-</a:t>
            </a:r>
            <a:r>
              <a:rPr lang="ru-RU" sz="1400" dirty="0" err="1"/>
              <a:t>mail</a:t>
            </a:r>
            <a:r>
              <a:rPr lang="ru-RU" sz="1400" dirty="0"/>
              <a:t>: office@farma-sever.ru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324</TotalTime>
  <Words>1671</Words>
  <Application>Microsoft Office PowerPoint</Application>
  <PresentationFormat>Произвольный</PresentationFormat>
  <Paragraphs>173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Интеграл</vt:lpstr>
      <vt:lpstr>Презентация PowerPoint</vt:lpstr>
      <vt:lpstr>http://29reg.roszdravnadzor.ru  О ходе внедрения ФГИС МДЛП  в Архангельской области</vt:lpstr>
      <vt:lpstr>Основные цели внедрения ФГИС МДЛП</vt:lpstr>
      <vt:lpstr>ФГИС МДЛП</vt:lpstr>
      <vt:lpstr>Дорожная карта  внедрения ФГИС МДЛП</vt:lpstr>
      <vt:lpstr>Презентация PowerPoint</vt:lpstr>
      <vt:lpstr>Презентация PowerPoint</vt:lpstr>
      <vt:lpstr>В ноябре 2017 года в рамках проводимых мероприятий  для организации работы по внедрению системы МДЛП в регионах,   Росздравнадзор выступил с инициативой  определения куратора от региона на уровне не ниже заместителя главы субъекта Российской Федерации,  в также ответственного за непосредственную организацию работы на уровне не ниже заместителя руководителя органа управления здравоохранением субъекта Российской Федерации. </vt:lpstr>
      <vt:lpstr>Центры компетенций по обучению работе в ФГИС МДЛП в Архангельской области </vt:lpstr>
      <vt:lpstr>ФГИС МДЛП</vt:lpstr>
      <vt:lpstr>ФГИС МДЛП</vt:lpstr>
      <vt:lpstr>риски вхождения в  ФГИС МДЛП  со стороны фармацевтических, медицинских и иных  организаций Архангельской области </vt:lpstr>
      <vt:lpstr>Ответственность субъектов обращения лекарственных средств при работе в ФГИС МДЛП</vt:lpstr>
      <vt:lpstr>Презентация PowerPoint</vt:lpstr>
      <vt:lpstr>Внесение информации о лекарствах в систему МДЛП станет лицензионным требованием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равенства треугольников</dc:title>
  <dc:creator>Татьяна</dc:creator>
  <cp:lastModifiedBy>User</cp:lastModifiedBy>
  <cp:revision>221</cp:revision>
  <cp:lastPrinted>2020-03-10T09:33:08Z</cp:lastPrinted>
  <dcterms:created xsi:type="dcterms:W3CDTF">2015-03-07T10:00:00Z</dcterms:created>
  <dcterms:modified xsi:type="dcterms:W3CDTF">2020-03-10T10:32:14Z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1049-11.2.0.8934</vt:lpwstr>
  </property>
</Properties>
</file>