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305" r:id="rId4"/>
    <p:sldId id="306" r:id="rId5"/>
    <p:sldId id="307" r:id="rId6"/>
    <p:sldId id="406" r:id="rId7"/>
    <p:sldId id="271" r:id="rId8"/>
    <p:sldId id="408" r:id="rId9"/>
    <p:sldId id="407" r:id="rId10"/>
    <p:sldId id="35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AB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18317-825F-4B9F-B89B-70D27652365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70DA6-564F-4F87-871F-DF71A7C23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4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E761-66E6-40AE-93AD-56257C9F9FE4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7CBF-9A98-4CF5-B80D-3D0C44598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1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5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2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4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5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7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7CBF-9A98-4CF5-B80D-3D0C44598D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1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C43714-D6C4-4837-B038-68C4BF776F37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AF66-1042-4240-8FAF-0B2352F0AA21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3963-51FE-43B4-A574-9F8E66489F7F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310-36D4-4585-8C8C-8D815CD76236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3956-B602-4FB6-A911-0BF982A04E72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53A4-B4F3-407A-9E65-57EDA665A51F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293FAC-8B7A-46FF-8472-CA6B4CD4BA86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07B0B22-FFC8-4BBB-8251-E959E3A919B8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CC92-491E-4EF0-94BA-D2286606D0EC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794A-5E98-4490-A0B2-488A74B9CF76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135F-FDE1-444E-9D90-F5E121385449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391FB9-B3E6-4A68-A8CE-941EDD6D16B7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470025"/>
          </a:xfrm>
        </p:spPr>
        <p:txBody>
          <a:bodyPr>
            <a:noAutofit/>
          </a:bodyPr>
          <a:lstStyle/>
          <a:p>
            <a:r>
              <a:rPr lang="ru-RU" sz="3800" dirty="0"/>
              <a:t>Государственная кадастровая оценка на территории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6699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Архангельской области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кадастровой оценки и технической инвентаризации»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492896"/>
            <a:ext cx="3909120" cy="41764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Худошубина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Евгеньевна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кадастровой оценке  </a:t>
            </a: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285205</a:t>
            </a:r>
          </a:p>
          <a:p>
            <a:pPr marL="109728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oko29@yandex.ru</a:t>
            </a:r>
          </a:p>
          <a:p>
            <a:pPr marL="109728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Кричигина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Никитична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кадастровой оценки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285205</a:t>
            </a:r>
          </a:p>
          <a:p>
            <a:pPr marL="109728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oko29@yandex.ru</a:t>
            </a:r>
          </a:p>
          <a:p>
            <a:pPr marL="109728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Ожегова Ирина Николаевна</a:t>
            </a: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подготовки аналитики и мониторинга рынка</a:t>
            </a:r>
          </a:p>
          <a:p>
            <a:pPr marL="109728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285205</a:t>
            </a:r>
          </a:p>
          <a:p>
            <a:pPr marL="109728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oko29@yandex.ru</a:t>
            </a:r>
          </a:p>
          <a:p>
            <a:pPr marL="109728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221088"/>
            <a:ext cx="3456384" cy="129614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163000, г. Архангельск,          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пл. В.И. Ленина, д. 4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65-73-12, 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www.29bti.ru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info@29bti.ru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057951"/>
            <a:ext cx="3744416" cy="59808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Максимов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Юрий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Александрович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2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Нормативно-методическое регулирование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32511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 июля 2016 года                № 237-ФЗ «О государственной кадастровой оценке»</a:t>
            </a:r>
          </a:p>
          <a:p>
            <a:pPr marL="109728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указания о государственной кадастровой оценке», утвержденные приказом Минэкономразвития России от 12 мая 2017 года 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226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68052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29401"/>
              </p:ext>
            </p:extLst>
          </p:nvPr>
        </p:nvGraphicFramePr>
        <p:xfrm>
          <a:off x="683568" y="1397000"/>
          <a:ext cx="813690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135-ФЗ 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оценочной деятельности»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237-ФЗ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государственной кадастровой оценке»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Исполнитель работ по оценке определялся на конкурсной основе в соответствии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44-ФЗ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 по определению кадастровой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постоянно (в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том числе и вновь учтенных объектов недвижимости) у бюджетных учреждений (в Архангельской области – ГБУ АО «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АрхОблКадастр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информации, необходимой для определения кадастровой стоимости, проводился Исполнителем работ после заключения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контракта на выполнение оценочных работ и в год проведения оценки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проведению государственной кадастровой оценки осуществляется бюджетным учреждением на постоянной основе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6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3568" y="1397000"/>
          <a:ext cx="813690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135-ФЗ 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оценочной деятельности»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237-ФЗ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государственной кадастровой оценке»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Отсутствовало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Предусмотрена возможность ознакомления с результатами обработки Перечня объектов оценки на сайте министерства имущественных отношений Архангельской области до утверждении результатов ГКО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Отсутствовало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Предусмотрена возможность ознакомления с промежуточными отчетными документами (проектом отчета) до утверждения результатов ГКО, а также возможность подачи любыми заинтересованными лицами замечаний на промежуточный отчет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Отсутствовало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целях сбора и обработки информации, необходимой для определения кадастровой стоимости, правообладатели объектов недвижимости вправе предоставить в Учреждение декларации о характеристиках соответствующих объектов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3568" y="1397000"/>
          <a:ext cx="777686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135-ФЗ 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оценочной деятельности»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237-ФЗ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государственной кадастровой оценке»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разъяснений относительно определения КС делает МИО или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Росреестр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разъяснений относительно определения КС делает Учреждение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о пересчете КС в случае кадастровой ошибки принимает комиссия или суд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о пересчете КС в случае кадастровой ошибки принимает Учреждение. В случае обнаружения ошибки пересчет КС в Учреждение может осуществляться по группе объектов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Пересчет КС в случае кадастровой ошибки производится оценщиком, выполнившим ГКО в рамках гарантийных обязательств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Пересчет КС в случае кадастровой ошибки производит ГБУ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7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60" y="201960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17121" y="1022248"/>
          <a:ext cx="777686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указания прошлого тура оценки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указания от 12 мая 2017 года № 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1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Земли населенных пунктов – 17 видов разрешенного использования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Сельскохозяйственное использование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Жилая застройка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Общественное использование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Предпринимательство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Отдых (рекреация)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Производственная деятельность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Транспорт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Обеспечение обороны и безопасности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Охраняемые природные территории и благоустройство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Использование лесов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Водные объекты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Специальное, ритуальное использование, запас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Садоводство и огородничество, малоэтажная жилая застройка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Иное использование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250 видов разрешенного использования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Земли сельскохозяйственного назначения – 6 групп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Земли промышленности … и иного специального назначения – 6 групп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99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85647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241481"/>
            <a:ext cx="8784976" cy="432048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Группы видов использования земель методик 2007 и 2020 годов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229" y="6093296"/>
            <a:ext cx="8352928" cy="7200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400" i="1" spc="70" dirty="0">
                <a:latin typeface="Arial Narrow" panose="020B0606020202030204" pitchFamily="34" charset="0"/>
                <a:cs typeface="Times New Roman" panose="02020603050405020304" pitchFamily="18" charset="0"/>
              </a:rPr>
              <a:t>2007 год – сразу рыночно ориентированные группы</a:t>
            </a:r>
          </a:p>
          <a:p>
            <a:pPr algn="ctr"/>
            <a:r>
              <a:rPr lang="ru-RU" sz="1400" i="1" spc="70" dirty="0">
                <a:latin typeface="Arial Narrow" panose="020B0606020202030204" pitchFamily="34" charset="0"/>
                <a:cs typeface="Times New Roman" panose="02020603050405020304" pitchFamily="18" charset="0"/>
              </a:rPr>
              <a:t>2019 год – основан на классификаторе земель (Приказ МЭР РФ от 01.09.2014 № 540), но дается свобода в формировании подгрупп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895160"/>
            <a:ext cx="37444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Сельскохозяйственное использование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Жилая застройка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Общественное использование 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Предпринимательство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Отдых (рекреация)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Производственная деятельность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Обеспечение обороны и безопасности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Охраняемые природные территории и благоустройство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Использование лесов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Водные объекты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Специальное, ритуальное использование, запас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Садоводство и огородничество, малоэтажная жилая застройка </a:t>
            </a:r>
          </a:p>
          <a:p>
            <a:pPr marL="342900" indent="-342900">
              <a:buAutoNum type="arabicPeriod"/>
            </a:pPr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Иное использование </a:t>
            </a:r>
          </a:p>
          <a:p>
            <a:pPr marL="342900" indent="-342900">
              <a:buAutoNum type="arabicPeriod"/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250 видов разрешенного использования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04252"/>
            <a:ext cx="2240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 lvl="2" indent="-258763">
              <a:spcAft>
                <a:spcPts val="1800"/>
              </a:spcAft>
            </a:pPr>
            <a:r>
              <a:rPr lang="ru-RU" sz="1600" b="1" i="1" spc="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Методика 2007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95160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Многоэтажная жилая застройка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Индивидуальная жилая застройка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Гаражи и автостоянки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Дачные, садоводческие и огороднические объединения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Торговля, общ. питание и быт. обслуживание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Гостиницы 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Офисные здания делового назначения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Рекреационное и лечебно-оздоровительное назначение</a:t>
            </a:r>
          </a:p>
          <a:p>
            <a:pPr marL="342900" indent="-342900">
              <a:buAutoNum type="arabicPeriod"/>
            </a:pP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Пром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и </a:t>
            </a: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админ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здания и сооружения промышленности, коммун. хозяйства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Электростанции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Порты, водные, ж/</a:t>
            </a: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авто вокзалы, аэропорты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Водные объекты в обороте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Полезные ископаемые, ж/</a:t>
            </a: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пути, автодороги, ЛЭП, спутниковая связь, космическая деятельность, оборона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Особо охраняемые территории и объекты, в том числе городские леса парки, сады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Сельскохозяйственное использование</a:t>
            </a:r>
          </a:p>
          <a:p>
            <a:pPr marL="342900" indent="-342900">
              <a:buAutoNum type="arabicPeriod"/>
            </a:pP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Геонимы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земли резерва; водные объекты вне оборота</a:t>
            </a:r>
          </a:p>
          <a:p>
            <a:pPr marL="342900" indent="-342900">
              <a:buAutoNum type="arabicPeriod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Социальные объекты, культура и религия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0622" y="1556606"/>
            <a:ext cx="2240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 lvl="2" indent="-258763">
              <a:spcAft>
                <a:spcPts val="1800"/>
              </a:spcAft>
            </a:pPr>
            <a:r>
              <a:rPr lang="ru-RU" sz="1600" b="1" i="1" spc="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Методика 2020 года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65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проведение ГКО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325112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xmlns="" id="{191466C1-50B0-4AA5-8C6D-B65AE157B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3" t="28449" r="10526" b="3627"/>
          <a:stretch/>
        </p:blipFill>
        <p:spPr bwMode="auto">
          <a:xfrm>
            <a:off x="731083" y="842432"/>
            <a:ext cx="42484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643DF4-6F3C-47A2-8AD4-744F07E10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75" t="17425" r="9483" b="15877"/>
          <a:stretch/>
        </p:blipFill>
        <p:spPr>
          <a:xfrm>
            <a:off x="731083" y="2595231"/>
            <a:ext cx="4248472" cy="39764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C0B097-836A-4B5E-8A8B-5BA7EC39F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87" t="10800" r="11413" b="8001"/>
          <a:stretch/>
        </p:blipFill>
        <p:spPr>
          <a:xfrm>
            <a:off x="4716016" y="2184307"/>
            <a:ext cx="4529054" cy="41044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A5D3A-B099-4B0E-8039-98971D274D39}"/>
              </a:ext>
            </a:extLst>
          </p:cNvPr>
          <p:cNvSpPr/>
          <p:nvPr/>
        </p:nvSpPr>
        <p:spPr>
          <a:xfrm>
            <a:off x="4673070" y="61078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spc="70" dirty="0">
                <a:latin typeface="Arial Narrow" panose="020B0606020202030204" pitchFamily="34" charset="0"/>
                <a:cs typeface="Times New Roman" panose="02020603050405020304" pitchFamily="18" charset="0"/>
              </a:rPr>
              <a:t>Классификатор земель </a:t>
            </a:r>
          </a:p>
          <a:p>
            <a:pPr algn="ctr"/>
            <a:r>
              <a:rPr lang="ru-RU" i="1" spc="70" dirty="0">
                <a:latin typeface="Arial Narrow" panose="020B0606020202030204" pitchFamily="34" charset="0"/>
                <a:cs typeface="Times New Roman" panose="02020603050405020304" pitchFamily="18" charset="0"/>
              </a:rPr>
              <a:t>(Приказ МЭР РФ от 01.09.2014 № 540)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48256E-7120-409C-8A36-D5056BABD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537" t="36000" r="14563" b="30400"/>
          <a:stretch/>
        </p:blipFill>
        <p:spPr>
          <a:xfrm>
            <a:off x="5384119" y="868451"/>
            <a:ext cx="2816843" cy="1408422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EEEEB632-FA67-4DE5-9FF6-6BE7EACD91D9}"/>
              </a:ext>
            </a:extLst>
          </p:cNvPr>
          <p:cNvCxnSpPr/>
          <p:nvPr/>
        </p:nvCxnSpPr>
        <p:spPr>
          <a:xfrm>
            <a:off x="4211960" y="2852936"/>
            <a:ext cx="4485184" cy="22322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8605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проведении ГКО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74524"/>
              </p:ext>
            </p:extLst>
          </p:nvPr>
        </p:nvGraphicFramePr>
        <p:xfrm>
          <a:off x="683568" y="1397000"/>
          <a:ext cx="7776864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проведения работ по ГКО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объекта недвижимости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земли населенных пунктов </a:t>
                      </a:r>
                      <a:b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сельскохозяйственного назначения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земли промышленности, земли лесного фонда, земли водного фонда, земли особо охраняемых территорий и объектов.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Объекты капитального строительства (здания, сооружения, помещения, 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-места, ОНС, единых недвижимых комплексов, предприятий как имущественных комплексов)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43C3A0-8470-47ED-AC1B-D3E485EA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659009"/>
              </p:ext>
            </p:extLst>
          </p:nvPr>
        </p:nvGraphicFramePr>
        <p:xfrm>
          <a:off x="683568" y="4511382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1592295584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181966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 всех категорий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28420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E29207FE-775C-4E30-BF55-8217DDDAD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8500"/>
              </p:ext>
            </p:extLst>
          </p:nvPr>
        </p:nvGraphicFramePr>
        <p:xfrm>
          <a:off x="683568" y="4882222"/>
          <a:ext cx="777686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1592295584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1819661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Объекты капитального строительства (здания, сооружения, помещения, </a:t>
                      </a:r>
                      <a:r>
                        <a:rPr kumimoji="0"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-места, ОНС, единых недвижимых комплексов, предприятий как имущественных комплексов)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28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951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4707</TotalTime>
  <Words>821</Words>
  <Application>Microsoft Office PowerPoint</Application>
  <PresentationFormat>Экран (4:3)</PresentationFormat>
  <Paragraphs>157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Times New Roman</vt:lpstr>
      <vt:lpstr>Wingdings 2</vt:lpstr>
      <vt:lpstr>Городская</vt:lpstr>
      <vt:lpstr>Государственная кадастровая оценка на территории Архангельской области</vt:lpstr>
      <vt:lpstr>Нормативно-методическое регулирование</vt:lpstr>
      <vt:lpstr>Основные изменения в проведении ГКО</vt:lpstr>
      <vt:lpstr>Основные изменения в проведении ГКО</vt:lpstr>
      <vt:lpstr>Основные изменения в проведении ГКО</vt:lpstr>
      <vt:lpstr>Основные изменения в проведении ГКО</vt:lpstr>
      <vt:lpstr>Основные изменения в проведении ГКО</vt:lpstr>
      <vt:lpstr>Основные изменения в проведение ГКО</vt:lpstr>
      <vt:lpstr>Основные изменения в проведении ГКО</vt:lpstr>
      <vt:lpstr>Контактные данные  Государственное бюджетное учреждение Архангельской области  «Центр кадастровой оценки и технической инвентаризации»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кадастровая оценка 2018</dc:title>
  <dc:creator>Kopulov A.S.</dc:creator>
  <cp:lastModifiedBy>Олеся Кузнецова</cp:lastModifiedBy>
  <cp:revision>172</cp:revision>
  <cp:lastPrinted>2020-09-15T10:39:23Z</cp:lastPrinted>
  <dcterms:created xsi:type="dcterms:W3CDTF">2017-09-07T06:07:40Z</dcterms:created>
  <dcterms:modified xsi:type="dcterms:W3CDTF">2020-09-15T12:45:46Z</dcterms:modified>
</cp:coreProperties>
</file>