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ppt/drawings/drawing3.xml" ContentType="application/vnd.openxmlformats-officedocument.drawingml.chartshapes+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2" r:id="rId1"/>
  </p:sldMasterIdLst>
  <p:notesMasterIdLst>
    <p:notesMasterId r:id="rId33"/>
  </p:notesMasterIdLst>
  <p:handoutMasterIdLst>
    <p:handoutMasterId r:id="rId34"/>
  </p:handoutMasterIdLst>
  <p:sldIdLst>
    <p:sldId id="499" r:id="rId2"/>
    <p:sldId id="882" r:id="rId3"/>
    <p:sldId id="883" r:id="rId4"/>
    <p:sldId id="884" r:id="rId5"/>
    <p:sldId id="885" r:id="rId6"/>
    <p:sldId id="888" r:id="rId7"/>
    <p:sldId id="889" r:id="rId8"/>
    <p:sldId id="890" r:id="rId9"/>
    <p:sldId id="891" r:id="rId10"/>
    <p:sldId id="876" r:id="rId11"/>
    <p:sldId id="877" r:id="rId12"/>
    <p:sldId id="878" r:id="rId13"/>
    <p:sldId id="916" r:id="rId14"/>
    <p:sldId id="855" r:id="rId15"/>
    <p:sldId id="899" r:id="rId16"/>
    <p:sldId id="898" r:id="rId17"/>
    <p:sldId id="880" r:id="rId18"/>
    <p:sldId id="900" r:id="rId19"/>
    <p:sldId id="903" r:id="rId20"/>
    <p:sldId id="862" r:id="rId21"/>
    <p:sldId id="864" r:id="rId22"/>
    <p:sldId id="902" r:id="rId23"/>
    <p:sldId id="904" r:id="rId24"/>
    <p:sldId id="914" r:id="rId25"/>
    <p:sldId id="894" r:id="rId26"/>
    <p:sldId id="895" r:id="rId27"/>
    <p:sldId id="906" r:id="rId28"/>
    <p:sldId id="907" r:id="rId29"/>
    <p:sldId id="881" r:id="rId30"/>
    <p:sldId id="908" r:id="rId31"/>
    <p:sldId id="915" r:id="rId32"/>
  </p:sldIdLst>
  <p:sldSz cx="9144000" cy="6858000" type="screen4x3"/>
  <p:notesSz cx="6797675" cy="9926638"/>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43" userDrawn="1">
          <p15:clr>
            <a:srgbClr val="A4A3A4"/>
          </p15:clr>
        </p15:guide>
        <p15:guide id="2" pos="2141" userDrawn="1">
          <p15:clr>
            <a:srgbClr val="A4A3A4"/>
          </p15:clr>
        </p15:guide>
        <p15:guide id="3" orient="horz" pos="312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ha" initials="M" lastIdx="1" clrIdx="0">
    <p:extLst>
      <p:ext uri="{19B8F6BF-5375-455C-9EA6-DF929625EA0E}">
        <p15:presenceInfo xmlns:p15="http://schemas.microsoft.com/office/powerpoint/2012/main" xmlns="" userId="Mas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2E508E"/>
    <a:srgbClr val="CC0000"/>
    <a:srgbClr val="FFFF99"/>
    <a:srgbClr val="800000"/>
    <a:srgbClr val="FFFFCC"/>
    <a:srgbClr val="F4B8AA"/>
    <a:srgbClr val="FFCC99"/>
    <a:srgbClr val="0000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58953" autoAdjust="0"/>
  </p:normalViewPr>
  <p:slideViewPr>
    <p:cSldViewPr>
      <p:cViewPr varScale="1">
        <p:scale>
          <a:sx n="39" d="100"/>
          <a:sy n="39" d="100"/>
        </p:scale>
        <p:origin x="-1786"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2178" y="108"/>
      </p:cViewPr>
      <p:guideLst>
        <p:guide orient="horz" pos="3143"/>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Server2019\&#1076;&#1086;&#1087;%20&#1076;&#1083;&#1103;%20&#1086;&#1073;&#1097;&#1080;&#1093;\&#1048;&#1085;&#1089;&#1090;&#1088;&#1091;&#1082;&#1090;&#1080;&#1074;&#1085;&#1099;&#1077;%20&#1076;&#1086;&#1082;&#1091;&#1084;&#1077;&#1085;&#1090;&#1099;%20&#1087;&#1086;%20COVID-19\&#1050;&#1086;&#1088;&#1086;&#1085;&#1072;&#1074;&#1080;&#1088;&#1091;&#1089;%20&#1054;&#1058;&#1063;&#1045;&#1058;&#1053;&#1054;&#1057;&#1058;&#1068;\&#1054;&#1087;&#1077;&#1088;&#1072;&#1090;&#1080;&#1074;&#1085;&#1072;&#1103;%20&#1086;&#1073;&#1089;&#1090;&#1072;&#1085;&#1086;&#1074;&#1082;&#1072;%20(&#1076;&#1083;&#1103;%20&#1096;&#1090;&#1072;&#1073;&#1072;)\&#1092;&#1077;&#1074;&#1088;&#1072;&#1083;&#1100;%202021\11.02.2021\&#1043;&#1056;&#1040;&#1060;&#1048;&#1050;%20&#1040;&#1054;%2011.02.20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erver2019\&#1076;&#1086;&#1087;%20&#1076;&#1083;&#1103;%20&#1086;&#1073;&#1097;&#1080;&#1093;\&#1048;&#1085;&#1089;&#1090;&#1088;&#1091;&#1082;&#1090;&#1080;&#1074;&#1085;&#1099;&#1077;%20&#1076;&#1086;&#1082;&#1091;&#1084;&#1077;&#1085;&#1090;&#1099;%20&#1087;&#1086;%20COVID-19\&#1050;&#1086;&#1088;&#1086;&#1085;&#1072;&#1074;&#1080;&#1088;&#1091;&#1089;%20&#1054;&#1058;&#1063;&#1045;&#1058;&#1053;&#1054;&#1057;&#1058;&#1068;\&#1054;&#1087;&#1077;&#1088;&#1072;&#1090;&#1080;&#1074;&#1085;&#1072;&#1103;%20&#1086;&#1073;&#1089;&#1090;&#1072;&#1085;&#1086;&#1074;&#1082;&#1072;%20(&#1076;&#1083;&#1103;%20&#1096;&#1090;&#1072;&#1073;&#1072;)\&#1092;&#1077;&#1074;&#1088;&#1072;&#1083;&#1100;%202021\11.02.2021\&#1043;&#1056;&#1040;&#1060;&#1048;&#1050;%20&#1040;&#1054;%2011.02.2020.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erver2019\&#1076;&#1086;&#1087;%20&#1076;&#1083;&#1103;%20&#1086;&#1073;&#1097;&#1080;&#1093;\&#1048;&#1085;&#1089;&#1090;&#1088;&#1091;&#1082;&#1090;&#1080;&#1074;&#1085;&#1099;&#1077;%20&#1076;&#1086;&#1082;&#1091;&#1084;&#1077;&#1085;&#1090;&#1099;%20&#1087;&#1086;%20COVID-19\&#1050;&#1086;&#1088;&#1086;&#1085;&#1072;&#1074;&#1080;&#1088;&#1091;&#1089;%20&#1054;&#1058;&#1063;&#1045;&#1058;&#1053;&#1054;&#1057;&#1058;&#1068;\&#1054;&#1087;&#1077;&#1088;&#1072;&#1090;&#1080;&#1074;&#1085;&#1072;&#1103;%20&#1086;&#1073;&#1089;&#1090;&#1072;&#1085;&#1086;&#1074;&#1082;&#1072;%20(&#1076;&#1083;&#1103;%20&#1096;&#1090;&#1072;&#1073;&#1072;)\&#1092;&#1077;&#1074;&#1088;&#1072;&#1083;&#1100;%202021\11.02.2021\11.02.2021%20&#1059;&#1088;&#1086;&#1074;&#1077;&#1085;&#1100;%20&#1079;&#1072;&#1073;&#1086;&#1083;&#1077;&#1074;&#1072;&#1077;&#1084;&#1086;&#1089;&#1090;&#1080;%20&#1074;%20&#1052;&#1054;%20&#1040;&#1088;&#1093;&#1072;&#1085;&#1075;&#1077;&#1083;&#1100;&#1089;&#1082;&#1086;&#1081;%20&#1086;&#1073;&#1083;&#1072;&#1089;&#1090;&#108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erver2019\&#1076;&#1086;&#1087;%20&#1076;&#1083;&#1103;%20&#1086;&#1073;&#1097;&#1080;&#1093;\&#1048;&#1085;&#1089;&#1090;&#1088;&#1091;&#1082;&#1090;&#1080;&#1074;&#1085;&#1099;&#1077;%20&#1076;&#1086;&#1082;&#1091;&#1084;&#1077;&#1085;&#1090;&#1099;%20&#1087;&#1086;%20COVID-19\&#1050;&#1086;&#1088;&#1086;&#1085;&#1072;&#1074;&#1080;&#1088;&#1091;&#1089;%20&#1054;&#1058;&#1063;&#1045;&#1058;&#1053;&#1054;&#1057;&#1058;&#1068;\&#1054;&#1087;&#1077;&#1088;&#1072;&#1090;&#1080;&#1074;&#1085;&#1072;&#1103;%20&#1086;&#1073;&#1089;&#1090;&#1072;&#1085;&#1086;&#1074;&#1082;&#1072;%20(&#1076;&#1083;&#1103;%20&#1096;&#1090;&#1072;&#1073;&#1072;)\&#1064;&#1040;&#1041;&#1051;&#1054;&#1053;&#1067;%20&#1054;&#1058;&#1063;&#1045;&#1058;&#1054;&#1042;\&#1044;&#1083;&#1103;%20&#1087;&#1088;&#1077;&#1079;&#1077;&#1085;&#1090;&#1072;&#1094;&#1080;&#1081;\&#1043;&#1056;&#1040;&#1060;&#1048;&#1050;&#1048;%20&#1074;%20&#1087;&#1088;&#1077;&#1079;&#1077;&#1085;&#1090;&#1072;&#1094;&#1080;&#108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Server2019\&#1076;&#1086;&#1087;%20&#1076;&#1083;&#1103;%20&#1086;&#1073;&#1097;&#1080;&#1093;\&#1048;&#1085;&#1089;&#1090;&#1088;&#1091;&#1082;&#1090;&#1080;&#1074;&#1085;&#1099;&#1077;%20&#1076;&#1086;&#1082;&#1091;&#1084;&#1077;&#1085;&#1090;&#1099;%20&#1087;&#1086;%20COVID-19\&#1050;&#1086;&#1088;&#1086;&#1085;&#1072;&#1074;&#1080;&#1088;&#1091;&#1089;%20&#1054;&#1058;&#1063;&#1045;&#1058;&#1053;&#1054;&#1057;&#1058;&#1068;\&#1054;&#1087;&#1077;&#1088;&#1072;&#1090;&#1080;&#1074;&#1085;&#1072;&#1103;%20&#1086;&#1073;&#1089;&#1090;&#1072;&#1085;&#1086;&#1074;&#1082;&#1072;%20(&#1076;&#1083;&#1103;%20&#1096;&#1090;&#1072;&#1073;&#1072;)\&#1092;&#1077;&#1074;&#1088;&#1072;&#1083;&#1100;%202021\11.02.2021\&#1043;&#1056;&#1040;&#1060;&#1048;&#1050;%20&#1040;&#1054;%2011.02.2020.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Server2019\&#1076;&#1086;&#1087;%20&#1076;&#1083;&#1103;%20&#1086;&#1073;&#1097;&#1080;&#1093;\&#1048;&#1085;&#1089;&#1090;&#1088;&#1091;&#1082;&#1090;&#1080;&#1074;&#1085;&#1099;&#1077;%20&#1076;&#1086;&#1082;&#1091;&#1084;&#1077;&#1085;&#1090;&#1099;%20&#1087;&#1086;%20COVID-19\&#1050;&#1086;&#1088;&#1086;&#1085;&#1072;&#1074;&#1080;&#1088;&#1091;&#1089;%20&#1054;&#1058;&#1063;&#1045;&#1058;&#1053;&#1054;&#1057;&#1058;&#1068;\&#1054;&#1087;&#1077;&#1088;&#1072;&#1090;&#1080;&#1074;&#1085;&#1072;&#1103;%20&#1086;&#1073;&#1089;&#1090;&#1072;&#1085;&#1086;&#1074;&#1082;&#1072;%20(&#1076;&#1083;&#1103;%20&#1096;&#1090;&#1072;&#1073;&#1072;)\&#1092;&#1077;&#1074;&#1088;&#1072;&#1083;&#1100;%202021\11.02.2021\&#1043;&#1056;&#1040;&#1060;&#1048;&#1050;%20&#1040;&#1054;%2011.02.2020.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400" b="1" i="0" u="none" strike="noStrike" kern="1200" baseline="0">
                <a:solidFill>
                  <a:sysClr val="windowText" lastClr="000000"/>
                </a:solidFill>
                <a:latin typeface="Arial" pitchFamily="34" charset="0"/>
                <a:ea typeface="+mn-ea"/>
                <a:cs typeface="Arial" pitchFamily="34" charset="0"/>
              </a:defRPr>
            </a:pPr>
            <a:r>
              <a:rPr lang="ru-RU" sz="2400" b="1" i="0" baseline="0" dirty="0">
                <a:latin typeface="Arial" pitchFamily="34" charset="0"/>
                <a:cs typeface="Arial" pitchFamily="34" charset="0"/>
              </a:rPr>
              <a:t>Уровень заболеваемости </a:t>
            </a:r>
            <a:r>
              <a:rPr lang="en-US" sz="2400" b="1" i="0" baseline="0" dirty="0" smtClean="0">
                <a:latin typeface="Arial" pitchFamily="34" charset="0"/>
                <a:cs typeface="Arial" pitchFamily="34" charset="0"/>
              </a:rPr>
              <a:t>COVID-19</a:t>
            </a:r>
            <a:r>
              <a:rPr lang="ru-RU" sz="2400" b="1" i="0" baseline="0" dirty="0">
                <a:latin typeface="Arial" pitchFamily="34" charset="0"/>
                <a:cs typeface="Arial" pitchFamily="34" charset="0"/>
              </a:rPr>
              <a:t/>
            </a:r>
            <a:br>
              <a:rPr lang="ru-RU" sz="2400" b="1" i="0" baseline="0" dirty="0">
                <a:latin typeface="Arial" pitchFamily="34" charset="0"/>
                <a:cs typeface="Arial" pitchFamily="34" charset="0"/>
              </a:rPr>
            </a:br>
            <a:r>
              <a:rPr lang="ru-RU" sz="2400" b="1" i="0" baseline="0" dirty="0">
                <a:latin typeface="Arial" pitchFamily="34" charset="0"/>
                <a:cs typeface="Arial" pitchFamily="34" charset="0"/>
              </a:rPr>
              <a:t>на территории Архангельской области и в Российской Федерации </a:t>
            </a:r>
            <a:r>
              <a:rPr lang="ru-RU" sz="2400" b="1" i="0" baseline="0" dirty="0" smtClean="0">
                <a:latin typeface="Arial" pitchFamily="34" charset="0"/>
                <a:cs typeface="Arial" pitchFamily="34" charset="0"/>
              </a:rPr>
              <a:t>в </a:t>
            </a:r>
            <a:r>
              <a:rPr lang="ru-RU" sz="2400" b="1" i="0" baseline="0" dirty="0">
                <a:latin typeface="Arial" pitchFamily="34" charset="0"/>
                <a:cs typeface="Arial" pitchFamily="34" charset="0"/>
              </a:rPr>
              <a:t>период с </a:t>
            </a:r>
            <a:r>
              <a:rPr lang="en-US" sz="2400" b="1" i="0" baseline="0" dirty="0" smtClean="0">
                <a:latin typeface="Arial" pitchFamily="34" charset="0"/>
                <a:cs typeface="Arial" pitchFamily="34" charset="0"/>
              </a:rPr>
              <a:t>18</a:t>
            </a:r>
            <a:r>
              <a:rPr lang="ru-RU" sz="2400" b="1" i="0" baseline="0" dirty="0" smtClean="0">
                <a:latin typeface="Arial" pitchFamily="34" charset="0"/>
                <a:cs typeface="Arial" pitchFamily="34" charset="0"/>
              </a:rPr>
              <a:t>.</a:t>
            </a:r>
            <a:r>
              <a:rPr lang="en-US" sz="2400" b="1" i="0" baseline="0" dirty="0" smtClean="0">
                <a:latin typeface="Arial" pitchFamily="34" charset="0"/>
                <a:cs typeface="Arial" pitchFamily="34" charset="0"/>
              </a:rPr>
              <a:t>03</a:t>
            </a:r>
            <a:r>
              <a:rPr lang="ru-RU" sz="2400" b="1" i="0" baseline="0" dirty="0" smtClean="0">
                <a:latin typeface="Arial" pitchFamily="34" charset="0"/>
                <a:cs typeface="Arial" pitchFamily="34" charset="0"/>
              </a:rPr>
              <a:t>.2020 </a:t>
            </a:r>
            <a:r>
              <a:rPr lang="ru-RU" sz="2400" b="1" i="0" baseline="0" dirty="0">
                <a:latin typeface="Arial" pitchFamily="34" charset="0"/>
                <a:cs typeface="Arial" pitchFamily="34" charset="0"/>
              </a:rPr>
              <a:t>по </a:t>
            </a:r>
            <a:r>
              <a:rPr lang="ru-RU" sz="2400" b="1" i="0" baseline="0" dirty="0" smtClean="0">
                <a:latin typeface="Arial" pitchFamily="34" charset="0"/>
                <a:cs typeface="Arial" pitchFamily="34" charset="0"/>
              </a:rPr>
              <a:t>11.02.2021</a:t>
            </a:r>
            <a:r>
              <a:rPr lang="ru-RU" sz="1800" b="1" i="0" baseline="0" dirty="0" smtClean="0">
                <a:latin typeface="Arial" pitchFamily="34" charset="0"/>
                <a:cs typeface="Arial" pitchFamily="34" charset="0"/>
              </a:rPr>
              <a:t>,(</a:t>
            </a:r>
            <a:r>
              <a:rPr lang="ru-RU" sz="1800" b="1" i="0" baseline="0" dirty="0">
                <a:latin typeface="Arial" pitchFamily="34" charset="0"/>
                <a:cs typeface="Arial" pitchFamily="34" charset="0"/>
              </a:rPr>
              <a:t>показатель на 100 тыс. населения)</a:t>
            </a:r>
            <a:endParaRPr lang="ru-RU" sz="1600" b="1" i="0" baseline="0" dirty="0">
              <a:latin typeface="Arial" pitchFamily="34" charset="0"/>
              <a:cs typeface="Arial" pitchFamily="34" charset="0"/>
            </a:endParaRPr>
          </a:p>
        </c:rich>
      </c:tx>
      <c:layout>
        <c:manualLayout>
          <c:xMode val="edge"/>
          <c:yMode val="edge"/>
          <c:x val="0.21020363079615062"/>
          <c:y val="1.7516768737241197E-3"/>
        </c:manualLayout>
      </c:layout>
      <c:overlay val="0"/>
    </c:title>
    <c:autoTitleDeleted val="0"/>
    <c:plotArea>
      <c:layout>
        <c:manualLayout>
          <c:layoutTarget val="inner"/>
          <c:xMode val="edge"/>
          <c:yMode val="edge"/>
          <c:x val="8.9367591892230161E-2"/>
          <c:y val="0.20746748323126327"/>
          <c:w val="0.88383921103838881"/>
          <c:h val="0.60756065908428114"/>
        </c:manualLayout>
      </c:layout>
      <c:areaChart>
        <c:grouping val="standard"/>
        <c:varyColors val="0"/>
        <c:ser>
          <c:idx val="0"/>
          <c:order val="0"/>
          <c:tx>
            <c:strRef>
              <c:f>'Нарастающ итог АОРФ'!$A$3</c:f>
              <c:strCache>
                <c:ptCount val="1"/>
                <c:pt idx="0">
                  <c:v>Архангельская область</c:v>
                </c:pt>
              </c:strCache>
            </c:strRef>
          </c:tx>
          <c:spPr>
            <a:solidFill>
              <a:srgbClr val="1E37EE"/>
            </a:solidFill>
            <a:ln>
              <a:solidFill>
                <a:sysClr val="windowText" lastClr="000000">
                  <a:lumMod val="95000"/>
                  <a:lumOff val="5000"/>
                </a:sysClr>
              </a:solidFill>
              <a:prstDash val="lgDashDotDot"/>
            </a:ln>
          </c:spPr>
          <c:cat>
            <c:numRef>
              <c:f>'Нарастающ итог АОРФ'!$D$2:$LV$2</c:f>
              <c:numCache>
                <c:formatCode>dd/mm/yyyy</c:formatCode>
                <c:ptCount val="331"/>
                <c:pt idx="0">
                  <c:v>43908</c:v>
                </c:pt>
                <c:pt idx="1">
                  <c:v>43909</c:v>
                </c:pt>
                <c:pt idx="2">
                  <c:v>43910</c:v>
                </c:pt>
                <c:pt idx="3">
                  <c:v>43911</c:v>
                </c:pt>
                <c:pt idx="4">
                  <c:v>43912</c:v>
                </c:pt>
                <c:pt idx="5">
                  <c:v>43913</c:v>
                </c:pt>
                <c:pt idx="6">
                  <c:v>43914</c:v>
                </c:pt>
                <c:pt idx="7">
                  <c:v>43915</c:v>
                </c:pt>
                <c:pt idx="8">
                  <c:v>43916</c:v>
                </c:pt>
                <c:pt idx="9">
                  <c:v>43917</c:v>
                </c:pt>
                <c:pt idx="10">
                  <c:v>43918</c:v>
                </c:pt>
                <c:pt idx="11">
                  <c:v>43919</c:v>
                </c:pt>
                <c:pt idx="12">
                  <c:v>43920</c:v>
                </c:pt>
                <c:pt idx="13">
                  <c:v>43921</c:v>
                </c:pt>
                <c:pt idx="14">
                  <c:v>43922</c:v>
                </c:pt>
                <c:pt idx="15">
                  <c:v>43923</c:v>
                </c:pt>
                <c:pt idx="16">
                  <c:v>43924</c:v>
                </c:pt>
                <c:pt idx="17">
                  <c:v>43925</c:v>
                </c:pt>
                <c:pt idx="18">
                  <c:v>43926</c:v>
                </c:pt>
                <c:pt idx="19">
                  <c:v>43927</c:v>
                </c:pt>
                <c:pt idx="20">
                  <c:v>43928</c:v>
                </c:pt>
                <c:pt idx="21">
                  <c:v>43929</c:v>
                </c:pt>
                <c:pt idx="22">
                  <c:v>43930</c:v>
                </c:pt>
                <c:pt idx="23">
                  <c:v>43931</c:v>
                </c:pt>
                <c:pt idx="24">
                  <c:v>43932</c:v>
                </c:pt>
                <c:pt idx="25">
                  <c:v>43933</c:v>
                </c:pt>
                <c:pt idx="26">
                  <c:v>43934</c:v>
                </c:pt>
                <c:pt idx="27">
                  <c:v>43935</c:v>
                </c:pt>
                <c:pt idx="28">
                  <c:v>43936</c:v>
                </c:pt>
                <c:pt idx="29">
                  <c:v>43937</c:v>
                </c:pt>
                <c:pt idx="30">
                  <c:v>43938</c:v>
                </c:pt>
                <c:pt idx="31">
                  <c:v>43939</c:v>
                </c:pt>
                <c:pt idx="32">
                  <c:v>43940</c:v>
                </c:pt>
                <c:pt idx="33">
                  <c:v>43941</c:v>
                </c:pt>
                <c:pt idx="34">
                  <c:v>43942</c:v>
                </c:pt>
                <c:pt idx="35">
                  <c:v>43943</c:v>
                </c:pt>
                <c:pt idx="36">
                  <c:v>43944</c:v>
                </c:pt>
                <c:pt idx="37">
                  <c:v>43945</c:v>
                </c:pt>
                <c:pt idx="38">
                  <c:v>43946</c:v>
                </c:pt>
                <c:pt idx="39">
                  <c:v>43947</c:v>
                </c:pt>
                <c:pt idx="40">
                  <c:v>43948</c:v>
                </c:pt>
                <c:pt idx="41">
                  <c:v>43949</c:v>
                </c:pt>
                <c:pt idx="42">
                  <c:v>43950</c:v>
                </c:pt>
                <c:pt idx="43">
                  <c:v>43951</c:v>
                </c:pt>
                <c:pt idx="44">
                  <c:v>43952</c:v>
                </c:pt>
                <c:pt idx="45">
                  <c:v>43953</c:v>
                </c:pt>
                <c:pt idx="46">
                  <c:v>43954</c:v>
                </c:pt>
                <c:pt idx="47">
                  <c:v>43955</c:v>
                </c:pt>
                <c:pt idx="48">
                  <c:v>43956</c:v>
                </c:pt>
                <c:pt idx="49">
                  <c:v>43957</c:v>
                </c:pt>
                <c:pt idx="50">
                  <c:v>43958</c:v>
                </c:pt>
                <c:pt idx="51">
                  <c:v>43959</c:v>
                </c:pt>
                <c:pt idx="52">
                  <c:v>43960</c:v>
                </c:pt>
                <c:pt idx="53">
                  <c:v>43961</c:v>
                </c:pt>
                <c:pt idx="54">
                  <c:v>43962</c:v>
                </c:pt>
                <c:pt idx="55">
                  <c:v>43963</c:v>
                </c:pt>
                <c:pt idx="56">
                  <c:v>43964</c:v>
                </c:pt>
                <c:pt idx="57">
                  <c:v>43965</c:v>
                </c:pt>
                <c:pt idx="58">
                  <c:v>43966</c:v>
                </c:pt>
                <c:pt idx="59">
                  <c:v>43967</c:v>
                </c:pt>
                <c:pt idx="60">
                  <c:v>43968</c:v>
                </c:pt>
                <c:pt idx="61">
                  <c:v>43969</c:v>
                </c:pt>
                <c:pt idx="62">
                  <c:v>43970</c:v>
                </c:pt>
                <c:pt idx="63">
                  <c:v>43971</c:v>
                </c:pt>
                <c:pt idx="64">
                  <c:v>43972</c:v>
                </c:pt>
                <c:pt idx="65">
                  <c:v>43973</c:v>
                </c:pt>
                <c:pt idx="66">
                  <c:v>43974</c:v>
                </c:pt>
                <c:pt idx="67">
                  <c:v>43975</c:v>
                </c:pt>
                <c:pt idx="68">
                  <c:v>43976</c:v>
                </c:pt>
                <c:pt idx="69">
                  <c:v>43977</c:v>
                </c:pt>
                <c:pt idx="70">
                  <c:v>43978</c:v>
                </c:pt>
                <c:pt idx="71">
                  <c:v>43979</c:v>
                </c:pt>
                <c:pt idx="72">
                  <c:v>43980</c:v>
                </c:pt>
                <c:pt idx="73">
                  <c:v>43981</c:v>
                </c:pt>
                <c:pt idx="74">
                  <c:v>43982</c:v>
                </c:pt>
                <c:pt idx="75">
                  <c:v>43983</c:v>
                </c:pt>
                <c:pt idx="76">
                  <c:v>43984</c:v>
                </c:pt>
                <c:pt idx="77">
                  <c:v>43985</c:v>
                </c:pt>
                <c:pt idx="78">
                  <c:v>43986</c:v>
                </c:pt>
                <c:pt idx="79">
                  <c:v>43987</c:v>
                </c:pt>
                <c:pt idx="80">
                  <c:v>43988</c:v>
                </c:pt>
                <c:pt idx="81">
                  <c:v>43989</c:v>
                </c:pt>
                <c:pt idx="82">
                  <c:v>43990</c:v>
                </c:pt>
                <c:pt idx="83">
                  <c:v>43991</c:v>
                </c:pt>
                <c:pt idx="84">
                  <c:v>43992</c:v>
                </c:pt>
                <c:pt idx="85">
                  <c:v>43993</c:v>
                </c:pt>
                <c:pt idx="86">
                  <c:v>43994</c:v>
                </c:pt>
                <c:pt idx="87">
                  <c:v>43995</c:v>
                </c:pt>
                <c:pt idx="88">
                  <c:v>43996</c:v>
                </c:pt>
                <c:pt idx="89">
                  <c:v>43997</c:v>
                </c:pt>
                <c:pt idx="90">
                  <c:v>43998</c:v>
                </c:pt>
                <c:pt idx="91">
                  <c:v>43999</c:v>
                </c:pt>
                <c:pt idx="92">
                  <c:v>44000</c:v>
                </c:pt>
                <c:pt idx="93">
                  <c:v>44001</c:v>
                </c:pt>
                <c:pt idx="94">
                  <c:v>44002</c:v>
                </c:pt>
                <c:pt idx="95">
                  <c:v>44003</c:v>
                </c:pt>
                <c:pt idx="96">
                  <c:v>44004</c:v>
                </c:pt>
                <c:pt idx="97">
                  <c:v>44005</c:v>
                </c:pt>
                <c:pt idx="98">
                  <c:v>44006</c:v>
                </c:pt>
                <c:pt idx="99">
                  <c:v>44007</c:v>
                </c:pt>
                <c:pt idx="100">
                  <c:v>44008</c:v>
                </c:pt>
                <c:pt idx="101">
                  <c:v>44009</c:v>
                </c:pt>
                <c:pt idx="102">
                  <c:v>44010</c:v>
                </c:pt>
                <c:pt idx="103">
                  <c:v>44011</c:v>
                </c:pt>
                <c:pt idx="104">
                  <c:v>44012</c:v>
                </c:pt>
                <c:pt idx="105">
                  <c:v>44013</c:v>
                </c:pt>
                <c:pt idx="106">
                  <c:v>44014</c:v>
                </c:pt>
                <c:pt idx="107">
                  <c:v>44015</c:v>
                </c:pt>
                <c:pt idx="108">
                  <c:v>44016</c:v>
                </c:pt>
                <c:pt idx="109">
                  <c:v>44017</c:v>
                </c:pt>
                <c:pt idx="110">
                  <c:v>44018</c:v>
                </c:pt>
                <c:pt idx="111">
                  <c:v>44019</c:v>
                </c:pt>
                <c:pt idx="112">
                  <c:v>44020</c:v>
                </c:pt>
                <c:pt idx="113">
                  <c:v>44021</c:v>
                </c:pt>
                <c:pt idx="114">
                  <c:v>44022</c:v>
                </c:pt>
                <c:pt idx="115">
                  <c:v>44023</c:v>
                </c:pt>
                <c:pt idx="116">
                  <c:v>44024</c:v>
                </c:pt>
                <c:pt idx="117">
                  <c:v>44025</c:v>
                </c:pt>
                <c:pt idx="118">
                  <c:v>44026</c:v>
                </c:pt>
                <c:pt idx="119">
                  <c:v>44027</c:v>
                </c:pt>
                <c:pt idx="120">
                  <c:v>44028</c:v>
                </c:pt>
                <c:pt idx="121">
                  <c:v>44029</c:v>
                </c:pt>
                <c:pt idx="122">
                  <c:v>44030</c:v>
                </c:pt>
                <c:pt idx="123">
                  <c:v>44031</c:v>
                </c:pt>
                <c:pt idx="124">
                  <c:v>44032</c:v>
                </c:pt>
                <c:pt idx="125">
                  <c:v>44033</c:v>
                </c:pt>
                <c:pt idx="126">
                  <c:v>44034</c:v>
                </c:pt>
                <c:pt idx="127">
                  <c:v>44035</c:v>
                </c:pt>
                <c:pt idx="128">
                  <c:v>44036</c:v>
                </c:pt>
                <c:pt idx="129">
                  <c:v>44037</c:v>
                </c:pt>
                <c:pt idx="130">
                  <c:v>44038</c:v>
                </c:pt>
                <c:pt idx="131">
                  <c:v>44039</c:v>
                </c:pt>
                <c:pt idx="132">
                  <c:v>44040</c:v>
                </c:pt>
                <c:pt idx="133">
                  <c:v>44041</c:v>
                </c:pt>
                <c:pt idx="134">
                  <c:v>44042</c:v>
                </c:pt>
                <c:pt idx="135">
                  <c:v>44043</c:v>
                </c:pt>
                <c:pt idx="136">
                  <c:v>44044</c:v>
                </c:pt>
                <c:pt idx="137">
                  <c:v>44045</c:v>
                </c:pt>
                <c:pt idx="138">
                  <c:v>44046</c:v>
                </c:pt>
                <c:pt idx="139">
                  <c:v>44047</c:v>
                </c:pt>
                <c:pt idx="140">
                  <c:v>44048</c:v>
                </c:pt>
                <c:pt idx="141">
                  <c:v>44049</c:v>
                </c:pt>
                <c:pt idx="142">
                  <c:v>44050</c:v>
                </c:pt>
                <c:pt idx="143">
                  <c:v>44051</c:v>
                </c:pt>
                <c:pt idx="144">
                  <c:v>44052</c:v>
                </c:pt>
                <c:pt idx="145">
                  <c:v>44053</c:v>
                </c:pt>
                <c:pt idx="146">
                  <c:v>44054</c:v>
                </c:pt>
                <c:pt idx="147">
                  <c:v>44055</c:v>
                </c:pt>
                <c:pt idx="148">
                  <c:v>44056</c:v>
                </c:pt>
                <c:pt idx="149">
                  <c:v>44057</c:v>
                </c:pt>
                <c:pt idx="150">
                  <c:v>44058</c:v>
                </c:pt>
                <c:pt idx="151">
                  <c:v>44059</c:v>
                </c:pt>
                <c:pt idx="152">
                  <c:v>44060</c:v>
                </c:pt>
                <c:pt idx="153">
                  <c:v>44061</c:v>
                </c:pt>
                <c:pt idx="154">
                  <c:v>44062</c:v>
                </c:pt>
                <c:pt idx="155">
                  <c:v>44063</c:v>
                </c:pt>
                <c:pt idx="156">
                  <c:v>44064</c:v>
                </c:pt>
                <c:pt idx="157">
                  <c:v>44065</c:v>
                </c:pt>
                <c:pt idx="158">
                  <c:v>44066</c:v>
                </c:pt>
                <c:pt idx="159">
                  <c:v>44067</c:v>
                </c:pt>
                <c:pt idx="160">
                  <c:v>44068</c:v>
                </c:pt>
                <c:pt idx="161">
                  <c:v>44069</c:v>
                </c:pt>
                <c:pt idx="162">
                  <c:v>44070</c:v>
                </c:pt>
                <c:pt idx="163">
                  <c:v>44071</c:v>
                </c:pt>
                <c:pt idx="164">
                  <c:v>44072</c:v>
                </c:pt>
                <c:pt idx="165">
                  <c:v>44073</c:v>
                </c:pt>
                <c:pt idx="166">
                  <c:v>44074</c:v>
                </c:pt>
                <c:pt idx="167">
                  <c:v>44075</c:v>
                </c:pt>
                <c:pt idx="168">
                  <c:v>44076</c:v>
                </c:pt>
                <c:pt idx="169">
                  <c:v>44077</c:v>
                </c:pt>
                <c:pt idx="170">
                  <c:v>44078</c:v>
                </c:pt>
                <c:pt idx="171">
                  <c:v>44079</c:v>
                </c:pt>
                <c:pt idx="172">
                  <c:v>44080</c:v>
                </c:pt>
                <c:pt idx="173">
                  <c:v>44081</c:v>
                </c:pt>
                <c:pt idx="174">
                  <c:v>44082</c:v>
                </c:pt>
                <c:pt idx="175">
                  <c:v>44083</c:v>
                </c:pt>
                <c:pt idx="176">
                  <c:v>44084</c:v>
                </c:pt>
                <c:pt idx="177">
                  <c:v>44085</c:v>
                </c:pt>
                <c:pt idx="178">
                  <c:v>44086</c:v>
                </c:pt>
                <c:pt idx="179">
                  <c:v>44087</c:v>
                </c:pt>
                <c:pt idx="180">
                  <c:v>44088</c:v>
                </c:pt>
                <c:pt idx="181">
                  <c:v>44089</c:v>
                </c:pt>
                <c:pt idx="182">
                  <c:v>44090</c:v>
                </c:pt>
                <c:pt idx="183">
                  <c:v>44091</c:v>
                </c:pt>
                <c:pt idx="184">
                  <c:v>44092</c:v>
                </c:pt>
                <c:pt idx="185">
                  <c:v>44093</c:v>
                </c:pt>
                <c:pt idx="186">
                  <c:v>44094</c:v>
                </c:pt>
                <c:pt idx="187">
                  <c:v>44095</c:v>
                </c:pt>
                <c:pt idx="188">
                  <c:v>44096</c:v>
                </c:pt>
                <c:pt idx="189">
                  <c:v>44097</c:v>
                </c:pt>
                <c:pt idx="190">
                  <c:v>44098</c:v>
                </c:pt>
                <c:pt idx="191">
                  <c:v>44099</c:v>
                </c:pt>
                <c:pt idx="192">
                  <c:v>44100</c:v>
                </c:pt>
                <c:pt idx="193">
                  <c:v>44101</c:v>
                </c:pt>
                <c:pt idx="194">
                  <c:v>44102</c:v>
                </c:pt>
                <c:pt idx="195">
                  <c:v>44103</c:v>
                </c:pt>
                <c:pt idx="196">
                  <c:v>44104</c:v>
                </c:pt>
                <c:pt idx="197">
                  <c:v>44105</c:v>
                </c:pt>
                <c:pt idx="198">
                  <c:v>44106</c:v>
                </c:pt>
                <c:pt idx="199">
                  <c:v>44107</c:v>
                </c:pt>
                <c:pt idx="200">
                  <c:v>44108</c:v>
                </c:pt>
                <c:pt idx="201">
                  <c:v>44109</c:v>
                </c:pt>
                <c:pt idx="202">
                  <c:v>44110</c:v>
                </c:pt>
                <c:pt idx="203">
                  <c:v>44111</c:v>
                </c:pt>
                <c:pt idx="204">
                  <c:v>44112</c:v>
                </c:pt>
                <c:pt idx="205">
                  <c:v>44113</c:v>
                </c:pt>
                <c:pt idx="206">
                  <c:v>44114</c:v>
                </c:pt>
                <c:pt idx="207">
                  <c:v>44115</c:v>
                </c:pt>
                <c:pt idx="208">
                  <c:v>44116</c:v>
                </c:pt>
                <c:pt idx="209">
                  <c:v>44117</c:v>
                </c:pt>
                <c:pt idx="210">
                  <c:v>44118</c:v>
                </c:pt>
                <c:pt idx="211">
                  <c:v>44119</c:v>
                </c:pt>
                <c:pt idx="212">
                  <c:v>44120</c:v>
                </c:pt>
                <c:pt idx="213">
                  <c:v>44121</c:v>
                </c:pt>
                <c:pt idx="214">
                  <c:v>44122</c:v>
                </c:pt>
                <c:pt idx="215">
                  <c:v>44123</c:v>
                </c:pt>
                <c:pt idx="216">
                  <c:v>44124</c:v>
                </c:pt>
                <c:pt idx="217">
                  <c:v>44125</c:v>
                </c:pt>
                <c:pt idx="218">
                  <c:v>44126</c:v>
                </c:pt>
                <c:pt idx="219">
                  <c:v>44127</c:v>
                </c:pt>
                <c:pt idx="220">
                  <c:v>44128</c:v>
                </c:pt>
                <c:pt idx="221">
                  <c:v>44129</c:v>
                </c:pt>
                <c:pt idx="222">
                  <c:v>44130</c:v>
                </c:pt>
                <c:pt idx="223">
                  <c:v>44131</c:v>
                </c:pt>
                <c:pt idx="224">
                  <c:v>44132</c:v>
                </c:pt>
                <c:pt idx="225">
                  <c:v>44133</c:v>
                </c:pt>
                <c:pt idx="226">
                  <c:v>44134</c:v>
                </c:pt>
                <c:pt idx="227">
                  <c:v>44135</c:v>
                </c:pt>
                <c:pt idx="228">
                  <c:v>44136</c:v>
                </c:pt>
                <c:pt idx="229">
                  <c:v>44137</c:v>
                </c:pt>
                <c:pt idx="230">
                  <c:v>44138</c:v>
                </c:pt>
                <c:pt idx="231">
                  <c:v>44139</c:v>
                </c:pt>
                <c:pt idx="232">
                  <c:v>44140</c:v>
                </c:pt>
                <c:pt idx="233">
                  <c:v>44141</c:v>
                </c:pt>
                <c:pt idx="234">
                  <c:v>44142</c:v>
                </c:pt>
                <c:pt idx="235">
                  <c:v>44143</c:v>
                </c:pt>
                <c:pt idx="236">
                  <c:v>44144</c:v>
                </c:pt>
                <c:pt idx="237">
                  <c:v>44145</c:v>
                </c:pt>
                <c:pt idx="238">
                  <c:v>44146</c:v>
                </c:pt>
                <c:pt idx="239">
                  <c:v>44147</c:v>
                </c:pt>
                <c:pt idx="240">
                  <c:v>44148</c:v>
                </c:pt>
                <c:pt idx="241">
                  <c:v>44149</c:v>
                </c:pt>
                <c:pt idx="242">
                  <c:v>44150</c:v>
                </c:pt>
                <c:pt idx="243">
                  <c:v>44151</c:v>
                </c:pt>
                <c:pt idx="244">
                  <c:v>44152</c:v>
                </c:pt>
                <c:pt idx="245">
                  <c:v>44153</c:v>
                </c:pt>
                <c:pt idx="246">
                  <c:v>44154</c:v>
                </c:pt>
                <c:pt idx="247">
                  <c:v>44155</c:v>
                </c:pt>
                <c:pt idx="248">
                  <c:v>44156</c:v>
                </c:pt>
                <c:pt idx="249">
                  <c:v>44157</c:v>
                </c:pt>
                <c:pt idx="250">
                  <c:v>44158</c:v>
                </c:pt>
                <c:pt idx="251">
                  <c:v>44159</c:v>
                </c:pt>
                <c:pt idx="252">
                  <c:v>44160</c:v>
                </c:pt>
                <c:pt idx="253">
                  <c:v>44161</c:v>
                </c:pt>
                <c:pt idx="254">
                  <c:v>44162</c:v>
                </c:pt>
                <c:pt idx="255">
                  <c:v>44163</c:v>
                </c:pt>
                <c:pt idx="256">
                  <c:v>44164</c:v>
                </c:pt>
                <c:pt idx="257">
                  <c:v>44165</c:v>
                </c:pt>
                <c:pt idx="258">
                  <c:v>44166</c:v>
                </c:pt>
                <c:pt idx="259">
                  <c:v>44167</c:v>
                </c:pt>
                <c:pt idx="260">
                  <c:v>44168</c:v>
                </c:pt>
                <c:pt idx="261">
                  <c:v>44169</c:v>
                </c:pt>
                <c:pt idx="262">
                  <c:v>44170</c:v>
                </c:pt>
                <c:pt idx="263">
                  <c:v>44171</c:v>
                </c:pt>
                <c:pt idx="264">
                  <c:v>44172</c:v>
                </c:pt>
                <c:pt idx="265">
                  <c:v>44173</c:v>
                </c:pt>
                <c:pt idx="266">
                  <c:v>44174</c:v>
                </c:pt>
                <c:pt idx="267">
                  <c:v>44175</c:v>
                </c:pt>
                <c:pt idx="268">
                  <c:v>44176</c:v>
                </c:pt>
                <c:pt idx="269">
                  <c:v>44177</c:v>
                </c:pt>
                <c:pt idx="270">
                  <c:v>44178</c:v>
                </c:pt>
                <c:pt idx="271">
                  <c:v>44179</c:v>
                </c:pt>
                <c:pt idx="272">
                  <c:v>44180</c:v>
                </c:pt>
                <c:pt idx="273">
                  <c:v>44181</c:v>
                </c:pt>
                <c:pt idx="274">
                  <c:v>44182</c:v>
                </c:pt>
                <c:pt idx="275">
                  <c:v>44183</c:v>
                </c:pt>
                <c:pt idx="276">
                  <c:v>44184</c:v>
                </c:pt>
                <c:pt idx="277">
                  <c:v>44185</c:v>
                </c:pt>
                <c:pt idx="278">
                  <c:v>44186</c:v>
                </c:pt>
                <c:pt idx="279">
                  <c:v>44187</c:v>
                </c:pt>
                <c:pt idx="280">
                  <c:v>44188</c:v>
                </c:pt>
                <c:pt idx="281">
                  <c:v>44189</c:v>
                </c:pt>
                <c:pt idx="282">
                  <c:v>44190</c:v>
                </c:pt>
                <c:pt idx="283">
                  <c:v>44191</c:v>
                </c:pt>
                <c:pt idx="284">
                  <c:v>44192</c:v>
                </c:pt>
                <c:pt idx="285">
                  <c:v>44193</c:v>
                </c:pt>
                <c:pt idx="286">
                  <c:v>44194</c:v>
                </c:pt>
                <c:pt idx="287">
                  <c:v>44195</c:v>
                </c:pt>
                <c:pt idx="288">
                  <c:v>44196</c:v>
                </c:pt>
                <c:pt idx="289">
                  <c:v>44197</c:v>
                </c:pt>
                <c:pt idx="290">
                  <c:v>44198</c:v>
                </c:pt>
                <c:pt idx="291">
                  <c:v>44199</c:v>
                </c:pt>
                <c:pt idx="292">
                  <c:v>44200</c:v>
                </c:pt>
                <c:pt idx="293">
                  <c:v>44201</c:v>
                </c:pt>
                <c:pt idx="294">
                  <c:v>44202</c:v>
                </c:pt>
                <c:pt idx="295">
                  <c:v>44203</c:v>
                </c:pt>
                <c:pt idx="296">
                  <c:v>44204</c:v>
                </c:pt>
                <c:pt idx="297">
                  <c:v>44205</c:v>
                </c:pt>
                <c:pt idx="298">
                  <c:v>44206</c:v>
                </c:pt>
                <c:pt idx="299">
                  <c:v>44207</c:v>
                </c:pt>
                <c:pt idx="300">
                  <c:v>44208</c:v>
                </c:pt>
                <c:pt idx="301">
                  <c:v>44209</c:v>
                </c:pt>
                <c:pt idx="302">
                  <c:v>44210</c:v>
                </c:pt>
                <c:pt idx="303">
                  <c:v>44211</c:v>
                </c:pt>
                <c:pt idx="304">
                  <c:v>44212</c:v>
                </c:pt>
                <c:pt idx="305">
                  <c:v>44213</c:v>
                </c:pt>
                <c:pt idx="306">
                  <c:v>44214</c:v>
                </c:pt>
                <c:pt idx="307">
                  <c:v>44215</c:v>
                </c:pt>
                <c:pt idx="308">
                  <c:v>44216</c:v>
                </c:pt>
                <c:pt idx="309">
                  <c:v>44217</c:v>
                </c:pt>
                <c:pt idx="310">
                  <c:v>44218</c:v>
                </c:pt>
                <c:pt idx="311">
                  <c:v>44219</c:v>
                </c:pt>
                <c:pt idx="312">
                  <c:v>44220</c:v>
                </c:pt>
                <c:pt idx="313">
                  <c:v>44221</c:v>
                </c:pt>
                <c:pt idx="314">
                  <c:v>44222</c:v>
                </c:pt>
                <c:pt idx="315">
                  <c:v>44223</c:v>
                </c:pt>
                <c:pt idx="316">
                  <c:v>44224</c:v>
                </c:pt>
                <c:pt idx="317">
                  <c:v>44225</c:v>
                </c:pt>
                <c:pt idx="318">
                  <c:v>44226</c:v>
                </c:pt>
                <c:pt idx="319">
                  <c:v>44227</c:v>
                </c:pt>
                <c:pt idx="320">
                  <c:v>44228</c:v>
                </c:pt>
                <c:pt idx="321">
                  <c:v>44229</c:v>
                </c:pt>
                <c:pt idx="322">
                  <c:v>44230</c:v>
                </c:pt>
                <c:pt idx="323">
                  <c:v>44231</c:v>
                </c:pt>
                <c:pt idx="324">
                  <c:v>44232</c:v>
                </c:pt>
                <c:pt idx="325">
                  <c:v>44233</c:v>
                </c:pt>
                <c:pt idx="326">
                  <c:v>44234</c:v>
                </c:pt>
                <c:pt idx="327">
                  <c:v>44235</c:v>
                </c:pt>
                <c:pt idx="328">
                  <c:v>44236</c:v>
                </c:pt>
                <c:pt idx="329">
                  <c:v>44237</c:v>
                </c:pt>
                <c:pt idx="330">
                  <c:v>44238</c:v>
                </c:pt>
              </c:numCache>
            </c:numRef>
          </c:cat>
          <c:val>
            <c:numRef>
              <c:f>'Нарастающ итог АОРФ'!$D$3:$LV$3</c:f>
              <c:numCache>
                <c:formatCode>0.0</c:formatCode>
                <c:ptCount val="331"/>
                <c:pt idx="0">
                  <c:v>0</c:v>
                </c:pt>
                <c:pt idx="1">
                  <c:v>9.1539548746640803E-2</c:v>
                </c:pt>
                <c:pt idx="2">
                  <c:v>9.1539548746640803E-2</c:v>
                </c:pt>
                <c:pt idx="3">
                  <c:v>9.1539548746640803E-2</c:v>
                </c:pt>
                <c:pt idx="4">
                  <c:v>9.1539548746640803E-2</c:v>
                </c:pt>
                <c:pt idx="5">
                  <c:v>0.18307909749328122</c:v>
                </c:pt>
                <c:pt idx="6">
                  <c:v>0.18307909749328122</c:v>
                </c:pt>
                <c:pt idx="7">
                  <c:v>0.27461864623992188</c:v>
                </c:pt>
                <c:pt idx="8">
                  <c:v>0.27461864623992188</c:v>
                </c:pt>
                <c:pt idx="9">
                  <c:v>0.27461864623992188</c:v>
                </c:pt>
                <c:pt idx="10">
                  <c:v>0.27461864623992188</c:v>
                </c:pt>
                <c:pt idx="11">
                  <c:v>0.27461864623992188</c:v>
                </c:pt>
                <c:pt idx="12">
                  <c:v>0.45769774373320249</c:v>
                </c:pt>
                <c:pt idx="13">
                  <c:v>0.45769774373320249</c:v>
                </c:pt>
                <c:pt idx="14">
                  <c:v>0.54923729247984365</c:v>
                </c:pt>
                <c:pt idx="15">
                  <c:v>0.54923729247984365</c:v>
                </c:pt>
                <c:pt idx="16">
                  <c:v>0.73231638997312298</c:v>
                </c:pt>
                <c:pt idx="17">
                  <c:v>0.73231638997312298</c:v>
                </c:pt>
                <c:pt idx="18">
                  <c:v>1.2815536824529647</c:v>
                </c:pt>
                <c:pt idx="19">
                  <c:v>2.1969491699193684</c:v>
                </c:pt>
                <c:pt idx="20">
                  <c:v>2.3800282674126572</c:v>
                </c:pt>
                <c:pt idx="21">
                  <c:v>2.4715678161592933</c:v>
                </c:pt>
                <c:pt idx="22">
                  <c:v>2.5631073649059406</c:v>
                </c:pt>
                <c:pt idx="23">
                  <c:v>2.8377260111458558</c:v>
                </c:pt>
                <c:pt idx="24">
                  <c:v>3.1123446573857771</c:v>
                </c:pt>
                <c:pt idx="25">
                  <c:v>3.1123446573857771</c:v>
                </c:pt>
                <c:pt idx="26">
                  <c:v>3.2038842061324249</c:v>
                </c:pt>
                <c:pt idx="27">
                  <c:v>3.2038842061324249</c:v>
                </c:pt>
                <c:pt idx="28">
                  <c:v>3.2954237548790601</c:v>
                </c:pt>
                <c:pt idx="29">
                  <c:v>3.3869633036256968</c:v>
                </c:pt>
                <c:pt idx="30">
                  <c:v>3.8446610473589011</c:v>
                </c:pt>
                <c:pt idx="31">
                  <c:v>9.7947317158905189</c:v>
                </c:pt>
                <c:pt idx="32">
                  <c:v>10.435508557117034</c:v>
                </c:pt>
                <c:pt idx="33">
                  <c:v>10.801666752103579</c:v>
                </c:pt>
                <c:pt idx="34">
                  <c:v>10.984745849596862</c:v>
                </c:pt>
                <c:pt idx="35">
                  <c:v>11.259364495836781</c:v>
                </c:pt>
                <c:pt idx="36">
                  <c:v>12.540918178289749</c:v>
                </c:pt>
                <c:pt idx="37">
                  <c:v>13.456313665756149</c:v>
                </c:pt>
                <c:pt idx="38">
                  <c:v>15.287104640688964</c:v>
                </c:pt>
                <c:pt idx="39">
                  <c:v>16.019421030662087</c:v>
                </c:pt>
                <c:pt idx="40">
                  <c:v>16.568658323141904</c:v>
                </c:pt>
                <c:pt idx="41">
                  <c:v>16.934816518128493</c:v>
                </c:pt>
                <c:pt idx="42">
                  <c:v>18.124830651834831</c:v>
                </c:pt>
                <c:pt idx="43">
                  <c:v>19.497923883034428</c:v>
                </c:pt>
                <c:pt idx="44">
                  <c:v>21.786412601700398</c:v>
                </c:pt>
                <c:pt idx="45">
                  <c:v>23.800282674126503</c:v>
                </c:pt>
                <c:pt idx="46">
                  <c:v>27.370325075245507</c:v>
                </c:pt>
                <c:pt idx="47">
                  <c:v>27.919562367725312</c:v>
                </c:pt>
                <c:pt idx="48">
                  <c:v>30.11651153764473</c:v>
                </c:pt>
                <c:pt idx="49">
                  <c:v>32.405000256310736</c:v>
                </c:pt>
                <c:pt idx="50">
                  <c:v>34.052712133750262</c:v>
                </c:pt>
                <c:pt idx="51">
                  <c:v>36.615819498656194</c:v>
                </c:pt>
                <c:pt idx="52">
                  <c:v>38.904308217322196</c:v>
                </c:pt>
                <c:pt idx="53">
                  <c:v>41.833573777214625</c:v>
                </c:pt>
                <c:pt idx="54">
                  <c:v>45.220537080840408</c:v>
                </c:pt>
                <c:pt idx="55">
                  <c:v>46.959788507026474</c:v>
                </c:pt>
                <c:pt idx="56">
                  <c:v>50.712910005638832</c:v>
                </c:pt>
                <c:pt idx="57">
                  <c:v>53.642175565531332</c:v>
                </c:pt>
                <c:pt idx="58">
                  <c:v>58.402232100356642</c:v>
                </c:pt>
                <c:pt idx="59">
                  <c:v>62.979209537688583</c:v>
                </c:pt>
                <c:pt idx="60">
                  <c:v>65.908475097580947</c:v>
                </c:pt>
                <c:pt idx="61">
                  <c:v>72.499322607339266</c:v>
                </c:pt>
                <c:pt idx="62">
                  <c:v>74.787811326005283</c:v>
                </c:pt>
                <c:pt idx="63">
                  <c:v>78.540932824617556</c:v>
                </c:pt>
                <c:pt idx="64">
                  <c:v>81.287119287016921</c:v>
                </c:pt>
                <c:pt idx="65">
                  <c:v>88.884901832987708</c:v>
                </c:pt>
                <c:pt idx="66">
                  <c:v>97.581158963918767</c:v>
                </c:pt>
                <c:pt idx="67">
                  <c:v>109.11514210599545</c:v>
                </c:pt>
                <c:pt idx="68">
                  <c:v>124.58532584417772</c:v>
                </c:pt>
                <c:pt idx="69">
                  <c:v>133.28158297510834</c:v>
                </c:pt>
                <c:pt idx="70">
                  <c:v>144.9</c:v>
                </c:pt>
                <c:pt idx="71">
                  <c:v>154.15260008934237</c:v>
                </c:pt>
                <c:pt idx="72">
                  <c:v>168.61584879131149</c:v>
                </c:pt>
                <c:pt idx="73">
                  <c:v>181.15676696960153</c:v>
                </c:pt>
                <c:pt idx="74">
                  <c:v>193.5</c:v>
                </c:pt>
                <c:pt idx="75">
                  <c:v>198.6</c:v>
                </c:pt>
                <c:pt idx="76">
                  <c:v>220.52</c:v>
                </c:pt>
                <c:pt idx="77">
                  <c:v>236.8</c:v>
                </c:pt>
                <c:pt idx="78">
                  <c:v>248.3</c:v>
                </c:pt>
                <c:pt idx="79">
                  <c:v>256.89999999999969</c:v>
                </c:pt>
                <c:pt idx="80">
                  <c:v>265.27999999999969</c:v>
                </c:pt>
                <c:pt idx="81">
                  <c:v>273.61171120370847</c:v>
                </c:pt>
                <c:pt idx="82">
                  <c:v>282.39950788338592</c:v>
                </c:pt>
                <c:pt idx="83">
                  <c:v>294.5</c:v>
                </c:pt>
                <c:pt idx="84">
                  <c:v>307.8</c:v>
                </c:pt>
                <c:pt idx="85">
                  <c:v>318.00839234582895</c:v>
                </c:pt>
                <c:pt idx="86">
                  <c:v>328.35236135419945</c:v>
                </c:pt>
                <c:pt idx="87">
                  <c:v>338.33017216758276</c:v>
                </c:pt>
                <c:pt idx="88">
                  <c:v>348.12490388347402</c:v>
                </c:pt>
                <c:pt idx="89" formatCode="General">
                  <c:v>358.1</c:v>
                </c:pt>
                <c:pt idx="90">
                  <c:v>369.4</c:v>
                </c:pt>
                <c:pt idx="91">
                  <c:v>380.4</c:v>
                </c:pt>
                <c:pt idx="92">
                  <c:v>391.2</c:v>
                </c:pt>
                <c:pt idx="93">
                  <c:v>402.32</c:v>
                </c:pt>
                <c:pt idx="94" formatCode="General">
                  <c:v>414.1</c:v>
                </c:pt>
                <c:pt idx="95" formatCode="General">
                  <c:v>423.9</c:v>
                </c:pt>
                <c:pt idx="96" formatCode="General">
                  <c:v>435.3</c:v>
                </c:pt>
                <c:pt idx="97" formatCode="General">
                  <c:v>446.3</c:v>
                </c:pt>
                <c:pt idx="98" formatCode="General">
                  <c:v>456.96999999999969</c:v>
                </c:pt>
                <c:pt idx="99" formatCode="General">
                  <c:v>467.4899999999995</c:v>
                </c:pt>
                <c:pt idx="100" formatCode="General">
                  <c:v>478.28999999999957</c:v>
                </c:pt>
                <c:pt idx="101" formatCode="General">
                  <c:v>488.72999999999956</c:v>
                </c:pt>
                <c:pt idx="102" formatCode="General">
                  <c:v>499.26</c:v>
                </c:pt>
                <c:pt idx="103" formatCode="General">
                  <c:v>508.59</c:v>
                </c:pt>
                <c:pt idx="104" formatCode="General">
                  <c:v>519.4</c:v>
                </c:pt>
                <c:pt idx="105" formatCode="General">
                  <c:v>530.01</c:v>
                </c:pt>
                <c:pt idx="106" formatCode="General">
                  <c:v>540.91</c:v>
                </c:pt>
                <c:pt idx="107" formatCode="General">
                  <c:v>551.62</c:v>
                </c:pt>
                <c:pt idx="108" formatCode="General">
                  <c:v>567.17999999999995</c:v>
                </c:pt>
                <c:pt idx="109" formatCode="General">
                  <c:v>576.70000000000005</c:v>
                </c:pt>
                <c:pt idx="110" formatCode="General">
                  <c:v>587.59</c:v>
                </c:pt>
                <c:pt idx="111" formatCode="General">
                  <c:v>598.12</c:v>
                </c:pt>
                <c:pt idx="112" formatCode="General">
                  <c:v>608.45999999999947</c:v>
                </c:pt>
                <c:pt idx="113" formatCode="General">
                  <c:v>618.72</c:v>
                </c:pt>
                <c:pt idx="114" formatCode="General">
                  <c:v>629.15</c:v>
                </c:pt>
                <c:pt idx="115" formatCode="General">
                  <c:v>639.67999999999995</c:v>
                </c:pt>
                <c:pt idx="116" formatCode="General">
                  <c:v>651.94999999999948</c:v>
                </c:pt>
                <c:pt idx="117" formatCode="General">
                  <c:v>663.75</c:v>
                </c:pt>
                <c:pt idx="118" formatCode="General">
                  <c:v>674.65</c:v>
                </c:pt>
                <c:pt idx="119" formatCode="General">
                  <c:v>685.81</c:v>
                </c:pt>
                <c:pt idx="120" formatCode="General">
                  <c:v>696.43</c:v>
                </c:pt>
                <c:pt idx="121" formatCode="General">
                  <c:v>705.94999999999948</c:v>
                </c:pt>
                <c:pt idx="122" formatCode="General">
                  <c:v>715.75</c:v>
                </c:pt>
                <c:pt idx="123" formatCode="0.00">
                  <c:v>723.89</c:v>
                </c:pt>
                <c:pt idx="124" formatCode="0.00">
                  <c:v>731.31</c:v>
                </c:pt>
                <c:pt idx="125" formatCode="0.00">
                  <c:v>739.73109342160183</c:v>
                </c:pt>
                <c:pt idx="126" formatCode="0.00">
                  <c:v>746.68809912634799</c:v>
                </c:pt>
                <c:pt idx="127" formatCode="0.00">
                  <c:v>752.9127884411181</c:v>
                </c:pt>
                <c:pt idx="128" formatCode="0.00">
                  <c:v>758.95439865839762</c:v>
                </c:pt>
                <c:pt idx="129" formatCode="0.00">
                  <c:v>765.72</c:v>
                </c:pt>
                <c:pt idx="130" formatCode="0.00">
                  <c:v>772.04</c:v>
                </c:pt>
                <c:pt idx="131" formatCode="0.00">
                  <c:v>777.81154570020317</c:v>
                </c:pt>
                <c:pt idx="132" formatCode="0.00">
                  <c:v>784.04</c:v>
                </c:pt>
                <c:pt idx="133" formatCode="0.00">
                  <c:v>790.99324071972057</c:v>
                </c:pt>
                <c:pt idx="134" formatCode="0.00">
                  <c:v>797.30946958323796</c:v>
                </c:pt>
                <c:pt idx="135" formatCode="0.00">
                  <c:v>802.52722386179619</c:v>
                </c:pt>
                <c:pt idx="136" formatCode="0.00">
                  <c:v>809.3926900177953</c:v>
                </c:pt>
                <c:pt idx="137" formatCode="0.00">
                  <c:v>814.79352339384752</c:v>
                </c:pt>
                <c:pt idx="138" formatCode="0.00">
                  <c:v>821.01821270861842</c:v>
                </c:pt>
                <c:pt idx="139" formatCode="0.00">
                  <c:v>827.51752066963013</c:v>
                </c:pt>
                <c:pt idx="140" formatCode="0.00">
                  <c:v>833.10143314317554</c:v>
                </c:pt>
                <c:pt idx="141" formatCode="0.00">
                  <c:v>838.95996426296017</c:v>
                </c:pt>
                <c:pt idx="142" formatCode="0.00">
                  <c:v>845.36773267522449</c:v>
                </c:pt>
                <c:pt idx="143" formatCode="0.00">
                  <c:v>851.59242198999641</c:v>
                </c:pt>
                <c:pt idx="144" formatCode="0.00">
                  <c:v>857.35941356103501</c:v>
                </c:pt>
                <c:pt idx="145" formatCode="0.00">
                  <c:v>861.75331190087365</c:v>
                </c:pt>
                <c:pt idx="146" formatCode="0.00">
                  <c:v>867.70338256940727</c:v>
                </c:pt>
                <c:pt idx="147" formatCode="0.00">
                  <c:v>873.9280718841768</c:v>
                </c:pt>
                <c:pt idx="148" formatCode="0.00">
                  <c:v>881.525854430148</c:v>
                </c:pt>
                <c:pt idx="149" formatCode="0.00">
                  <c:v>887.6590041961731</c:v>
                </c:pt>
                <c:pt idx="150" formatCode="0.00">
                  <c:v>894.2</c:v>
                </c:pt>
                <c:pt idx="151" formatCode="0.00">
                  <c:v>900.6</c:v>
                </c:pt>
                <c:pt idx="152" formatCode="0.00">
                  <c:v>908.1638631154193</c:v>
                </c:pt>
                <c:pt idx="153" formatCode="0.00">
                  <c:v>914.29701288144406</c:v>
                </c:pt>
                <c:pt idx="154" formatCode="0.00">
                  <c:v>920.79632084245668</c:v>
                </c:pt>
                <c:pt idx="155" formatCode="0.00">
                  <c:v>927.84486609594683</c:v>
                </c:pt>
                <c:pt idx="156" formatCode="0.00">
                  <c:v>935.99188593439953</c:v>
                </c:pt>
                <c:pt idx="157" formatCode="0.00">
                  <c:v>943.40658938287697</c:v>
                </c:pt>
                <c:pt idx="158" formatCode="0.00">
                  <c:v>948.16664591770223</c:v>
                </c:pt>
                <c:pt idx="159" formatCode="0.00">
                  <c:v>950.36359508762166</c:v>
                </c:pt>
                <c:pt idx="160" formatCode="0.00">
                  <c:v>955.8559680124182</c:v>
                </c:pt>
                <c:pt idx="161" formatCode="0.00">
                  <c:v>962.53835507092481</c:v>
                </c:pt>
                <c:pt idx="162" formatCode="0.00">
                  <c:v>970.50229581188239</c:v>
                </c:pt>
                <c:pt idx="163" formatCode="0.00">
                  <c:v>979.6562506865464</c:v>
                </c:pt>
                <c:pt idx="164" formatCode="0.00">
                  <c:v>987.07095413502441</c:v>
                </c:pt>
                <c:pt idx="165" formatCode="0.00">
                  <c:v>990.91561518238223</c:v>
                </c:pt>
                <c:pt idx="166" formatCode="0.00">
                  <c:v>996.6826067534214</c:v>
                </c:pt>
                <c:pt idx="167" formatCode="0.00">
                  <c:v>1001.1680446420075</c:v>
                </c:pt>
                <c:pt idx="168" formatCode="0.00">
                  <c:v>1005.5619429818454</c:v>
                </c:pt>
                <c:pt idx="169" formatCode="0.00">
                  <c:v>1012.3358695890972</c:v>
                </c:pt>
                <c:pt idx="170" formatCode="0.00">
                  <c:v>1018.9267170988553</c:v>
                </c:pt>
                <c:pt idx="171" formatCode="0.00">
                  <c:v>1024.4190900236551</c:v>
                </c:pt>
                <c:pt idx="172" formatCode="0.00">
                  <c:v>1031.5591748258908</c:v>
                </c:pt>
                <c:pt idx="173" formatCode="0.00">
                  <c:v>1037.7838641406652</c:v>
                </c:pt>
                <c:pt idx="174">
                  <c:v>1044.1000930041814</c:v>
                </c:pt>
                <c:pt idx="175">
                  <c:v>1051.8809546476459</c:v>
                </c:pt>
                <c:pt idx="176">
                  <c:v>1059.4787371936181</c:v>
                </c:pt>
                <c:pt idx="177" formatCode="0.00">
                  <c:v>1067.0765197395883</c:v>
                </c:pt>
                <c:pt idx="178">
                  <c:v>1075.864316419264</c:v>
                </c:pt>
                <c:pt idx="179">
                  <c:v>1084.1944153552076</c:v>
                </c:pt>
                <c:pt idx="180">
                  <c:v>1092.2498956449151</c:v>
                </c:pt>
                <c:pt idx="181">
                  <c:v>1099.1153618009125</c:v>
                </c:pt>
                <c:pt idx="182">
                  <c:v>1106.7131443468818</c:v>
                </c:pt>
                <c:pt idx="183">
                  <c:v>1116.1417178677875</c:v>
                </c:pt>
                <c:pt idx="184">
                  <c:v>1125.0210540962116</c:v>
                </c:pt>
                <c:pt idx="185">
                  <c:v>1133.6257716783959</c:v>
                </c:pt>
                <c:pt idx="186">
                  <c:v>1142.5051079068201</c:v>
                </c:pt>
                <c:pt idx="187">
                  <c:v>1149.9198113552998</c:v>
                </c:pt>
                <c:pt idx="188">
                  <c:v>1158.2499102912423</c:v>
                </c:pt>
                <c:pt idx="189">
                  <c:v>1167.5869442633996</c:v>
                </c:pt>
                <c:pt idx="190">
                  <c:v>1176.5578200405703</c:v>
                </c:pt>
                <c:pt idx="191">
                  <c:v>1186.627170402701</c:v>
                </c:pt>
                <c:pt idx="192">
                  <c:v>1197.1542185085611</c:v>
                </c:pt>
                <c:pt idx="193">
                  <c:v>1207.6812666144253</c:v>
                </c:pt>
                <c:pt idx="194">
                  <c:v>1219.0321706590098</c:v>
                </c:pt>
                <c:pt idx="195">
                  <c:v>1231.0238515448216</c:v>
                </c:pt>
                <c:pt idx="196">
                  <c:v>1243.9309279180977</c:v>
                </c:pt>
                <c:pt idx="197">
                  <c:v>1257.3872415838528</c:v>
                </c:pt>
                <c:pt idx="198">
                  <c:v>1272.0335693833165</c:v>
                </c:pt>
                <c:pt idx="199">
                  <c:v>1288.2360695114719</c:v>
                </c:pt>
                <c:pt idx="200">
                  <c:v>1304.6216487371198</c:v>
                </c:pt>
                <c:pt idx="201">
                  <c:v>1321.7395443527421</c:v>
                </c:pt>
                <c:pt idx="202">
                  <c:v>1338.0335840296441</c:v>
                </c:pt>
                <c:pt idx="203">
                  <c:v>1354.6937819015327</c:v>
                </c:pt>
                <c:pt idx="204">
                  <c:v>1371.4455193221713</c:v>
                </c:pt>
                <c:pt idx="205">
                  <c:v>1389.6618895227493</c:v>
                </c:pt>
                <c:pt idx="206">
                  <c:v>1412.1806185144196</c:v>
                </c:pt>
                <c:pt idx="207">
                  <c:v>1434.3331893111099</c:v>
                </c:pt>
                <c:pt idx="208">
                  <c:v>1452.4580199629461</c:v>
                </c:pt>
                <c:pt idx="209">
                  <c:v>1470.30823196854</c:v>
                </c:pt>
                <c:pt idx="210">
                  <c:v>1487.9753648766414</c:v>
                </c:pt>
                <c:pt idx="211">
                  <c:v>1506.0086559797317</c:v>
                </c:pt>
                <c:pt idx="212">
                  <c:v>1524.957342570284</c:v>
                </c:pt>
                <c:pt idx="213">
                  <c:v>1544.9129641970517</c:v>
                </c:pt>
                <c:pt idx="214">
                  <c:v>1565.7839813112857</c:v>
                </c:pt>
                <c:pt idx="215">
                  <c:v>1588.3027103029592</c:v>
                </c:pt>
                <c:pt idx="216">
                  <c:v>1610.9129788433793</c:v>
                </c:pt>
                <c:pt idx="217">
                  <c:v>1634.3471033225201</c:v>
                </c:pt>
                <c:pt idx="218">
                  <c:v>1658.4220046428857</c:v>
                </c:pt>
                <c:pt idx="219">
                  <c:v>1683.3207619019731</c:v>
                </c:pt>
                <c:pt idx="220">
                  <c:v>1709.5010728435109</c:v>
                </c:pt>
                <c:pt idx="221" formatCode="0.00">
                  <c:v>1736.7798583700103</c:v>
                </c:pt>
                <c:pt idx="222" formatCode="0.00">
                  <c:v>1765.3401975789602</c:v>
                </c:pt>
                <c:pt idx="223" formatCode="0.00">
                  <c:v>1794.3582345316447</c:v>
                </c:pt>
                <c:pt idx="224" formatCode="0.00">
                  <c:v>1823.5593505818254</c:v>
                </c:pt>
                <c:pt idx="225" formatCode="0.00">
                  <c:v>1853.3097039244835</c:v>
                </c:pt>
                <c:pt idx="226" formatCode="0.00">
                  <c:v>1883.8839132058592</c:v>
                </c:pt>
                <c:pt idx="227" formatCode="0.00">
                  <c:v>1917.2958484983849</c:v>
                </c:pt>
                <c:pt idx="228" formatCode="0.00">
                  <c:v>1951.897797924616</c:v>
                </c:pt>
                <c:pt idx="229" formatCode="0.00">
                  <c:v>1987.3236032895654</c:v>
                </c:pt>
                <c:pt idx="230" formatCode="0.00">
                  <c:v>2022.9324877520085</c:v>
                </c:pt>
                <c:pt idx="231" formatCode="0.00">
                  <c:v>2057.4428976294917</c:v>
                </c:pt>
                <c:pt idx="232" formatCode="0.00">
                  <c:v>2091.2209911169975</c:v>
                </c:pt>
                <c:pt idx="233" formatCode="0.00">
                  <c:v>2124.0836891170402</c:v>
                </c:pt>
                <c:pt idx="234" formatCode="0.00">
                  <c:v>2156.1225311783701</c:v>
                </c:pt>
                <c:pt idx="235" formatCode="0.00">
                  <c:v>2187.4290568497222</c:v>
                </c:pt>
                <c:pt idx="236" formatCode="0.00">
                  <c:v>2218.6440429723261</c:v>
                </c:pt>
                <c:pt idx="237" formatCode="0.00">
                  <c:v>2249.5844104486887</c:v>
                </c:pt>
                <c:pt idx="238" formatCode="0.00">
                  <c:v>2280.7078570225481</c:v>
                </c:pt>
                <c:pt idx="239" formatCode="0.00">
                  <c:v>2311.7397640476593</c:v>
                </c:pt>
                <c:pt idx="240" formatCode="0.00">
                  <c:v>2343.32090836525</c:v>
                </c:pt>
                <c:pt idx="241" formatCode="0.00">
                  <c:v>2374.7189735853476</c:v>
                </c:pt>
                <c:pt idx="242" formatCode="0.00">
                  <c:v>2406.3916574516861</c:v>
                </c:pt>
                <c:pt idx="243" formatCode="0.00">
                  <c:v>2438.5220390617537</c:v>
                </c:pt>
                <c:pt idx="244" formatCode="0.00">
                  <c:v>2469.5539460868672</c:v>
                </c:pt>
                <c:pt idx="245" formatCode="0.00">
                  <c:v>2500.1281553682447</c:v>
                </c:pt>
                <c:pt idx="246" formatCode="0.00">
                  <c:v>2531.1600623933564</c:v>
                </c:pt>
                <c:pt idx="247" formatCode="0.00">
                  <c:v>2561.5511925772507</c:v>
                </c:pt>
                <c:pt idx="248" formatCode="0.00">
                  <c:v>2593.1323368948365</c:v>
                </c:pt>
                <c:pt idx="249" formatCode="0.00">
                  <c:v>2625.4457976024</c:v>
                </c:pt>
                <c:pt idx="250" formatCode="0.00">
                  <c:v>2657.5761792124672</c:v>
                </c:pt>
                <c:pt idx="251" formatCode="0.00">
                  <c:v>2690.6219563100062</c:v>
                </c:pt>
                <c:pt idx="252" formatCode="0.00">
                  <c:v>2723.2100356638084</c:v>
                </c:pt>
                <c:pt idx="253" formatCode="0.00">
                  <c:v>2756.2558127613456</c:v>
                </c:pt>
                <c:pt idx="254" formatCode="0.00">
                  <c:v>2789.8508271513624</c:v>
                </c:pt>
                <c:pt idx="255" formatCode="0.00">
                  <c:v>2824.0866183826047</c:v>
                </c:pt>
                <c:pt idx="256" formatCode="0.00">
                  <c:v>2858.7801073575829</c:v>
                </c:pt>
                <c:pt idx="257" formatCode="0.00">
                  <c:v>2894.2059127225325</c:v>
                </c:pt>
                <c:pt idx="258" formatCode="0.00">
                  <c:v>2930.3640344774562</c:v>
                </c:pt>
                <c:pt idx="259" formatCode="0.00">
                  <c:v>2966.888314427365</c:v>
                </c:pt>
                <c:pt idx="260" formatCode="0.00">
                  <c:v>3003.2295152797815</c:v>
                </c:pt>
                <c:pt idx="261" formatCode="0.00">
                  <c:v>3039.7537952296907</c:v>
                </c:pt>
                <c:pt idx="262" formatCode="0.00">
                  <c:v>3076.0034565333676</c:v>
                </c:pt>
                <c:pt idx="263" formatCode="0.00">
                  <c:v>3112.1615782882873</c:v>
                </c:pt>
                <c:pt idx="264" formatCode="0.00">
                  <c:v>3148.5943186894515</c:v>
                </c:pt>
                <c:pt idx="265" formatCode="0.00">
                  <c:v>3184.8439799931161</c:v>
                </c:pt>
                <c:pt idx="266" formatCode="0.00">
                  <c:v>3220.7274831017944</c:v>
                </c:pt>
                <c:pt idx="267" formatCode="0.00">
                  <c:v>3257.9840794416787</c:v>
                </c:pt>
                <c:pt idx="268" formatCode="0.00">
                  <c:v>3295.0575966840761</c:v>
                </c:pt>
                <c:pt idx="269" formatCode="0.00">
                  <c:v>3331.7649557314739</c:v>
                </c:pt>
                <c:pt idx="270" formatCode="0.00">
                  <c:v>3368.6553938763777</c:v>
                </c:pt>
                <c:pt idx="271" formatCode="0.00">
                  <c:v>3405.4542924725242</c:v>
                </c:pt>
                <c:pt idx="272" formatCode="0.00">
                  <c:v>3441.7954933249357</c:v>
                </c:pt>
                <c:pt idx="273" formatCode="0.00">
                  <c:v>3478.3197732748517</c:v>
                </c:pt>
                <c:pt idx="274" formatCode="0.00">
                  <c:v>3514.2948159322755</c:v>
                </c:pt>
                <c:pt idx="275" formatCode="0.00">
                  <c:v>3550.4529376872028</c:v>
                </c:pt>
                <c:pt idx="276" formatCode="0.00">
                  <c:v>3586.7941385396152</c:v>
                </c:pt>
                <c:pt idx="277" formatCode="0.00">
                  <c:v>3622.8607207457908</c:v>
                </c:pt>
                <c:pt idx="278" formatCode="0.00">
                  <c:v>3658.3780656594868</c:v>
                </c:pt>
                <c:pt idx="279" formatCode="0.00">
                  <c:v>3694.3531083169214</c:v>
                </c:pt>
                <c:pt idx="280" formatCode="0.00">
                  <c:v>3729.5958345843778</c:v>
                </c:pt>
                <c:pt idx="281" formatCode="0.00">
                  <c:v>3763.9231653643642</c:v>
                </c:pt>
                <c:pt idx="282" formatCode="0.00">
                  <c:v>3797.8843379493719</c:v>
                </c:pt>
                <c:pt idx="283" formatCode="0.00">
                  <c:v>3831.7539709856246</c:v>
                </c:pt>
                <c:pt idx="284" formatCode="0.00">
                  <c:v>3865.9897622168692</c:v>
                </c:pt>
                <c:pt idx="285" formatCode="0.00">
                  <c:v>3900.0424743506187</c:v>
                </c:pt>
                <c:pt idx="286" formatCode="0.00">
                  <c:v>3933.2713305456527</c:v>
                </c:pt>
                <c:pt idx="287" formatCode="0.00">
                  <c:v>3966.1340285456931</c:v>
                </c:pt>
                <c:pt idx="288" formatCode="0.00">
                  <c:v>3998.3559497045112</c:v>
                </c:pt>
                <c:pt idx="289" formatCode="0.00">
                  <c:v>4029.5709358271151</c:v>
                </c:pt>
                <c:pt idx="290" formatCode="0.00">
                  <c:v>4050.5334924900972</c:v>
                </c:pt>
                <c:pt idx="291" formatCode="0.00">
                  <c:v>4073.8760774204902</c:v>
                </c:pt>
                <c:pt idx="292" formatCode="0.00">
                  <c:v>4096.8525041559142</c:v>
                </c:pt>
                <c:pt idx="293" formatCode="0.00">
                  <c:v>4119.0966145013417</c:v>
                </c:pt>
                <c:pt idx="294" formatCode="0.00">
                  <c:v>4140.7914875542829</c:v>
                </c:pt>
                <c:pt idx="295" formatCode="0.00">
                  <c:v>4162.1202024122585</c:v>
                </c:pt>
                <c:pt idx="296" formatCode="0.00">
                  <c:v>4184.272773208937</c:v>
                </c:pt>
                <c:pt idx="297" formatCode="0.00">
                  <c:v>4206.3338044568854</c:v>
                </c:pt>
                <c:pt idx="298" formatCode="0.00">
                  <c:v>4228.7609938998048</c:v>
                </c:pt>
                <c:pt idx="299" formatCode="0.00">
                  <c:v>4251.0051042452424</c:v>
                </c:pt>
                <c:pt idx="300" formatCode="0.00">
                  <c:v>4272.8830563956835</c:v>
                </c:pt>
                <c:pt idx="301" formatCode="0.00">
                  <c:v>4294.5779294486392</c:v>
                </c:pt>
                <c:pt idx="302" formatCode="0.00">
                  <c:v>4318.1951330252823</c:v>
                </c:pt>
                <c:pt idx="303" formatCode="0.00">
                  <c:v>4343.1854298331054</c:v>
                </c:pt>
                <c:pt idx="304" formatCode="0.00">
                  <c:v>4368.3588057384295</c:v>
                </c:pt>
                <c:pt idx="305" formatCode="0.00">
                  <c:v>4392.5252466075563</c:v>
                </c:pt>
                <c:pt idx="306" formatCode="0.00">
                  <c:v>4416.4170688304175</c:v>
                </c:pt>
                <c:pt idx="307" formatCode="0.00">
                  <c:v>4439.9427328583015</c:v>
                </c:pt>
                <c:pt idx="308" formatCode="0.00">
                  <c:v>4463.0106991424582</c:v>
                </c:pt>
                <c:pt idx="309" formatCode="0.00">
                  <c:v>4485.8040467803703</c:v>
                </c:pt>
                <c:pt idx="310" formatCode="0.00">
                  <c:v>4508.9635526132706</c:v>
                </c:pt>
                <c:pt idx="311" formatCode="0.00">
                  <c:v>4531.8484397999382</c:v>
                </c:pt>
                <c:pt idx="312" formatCode="0.00">
                  <c:v>4555.4656433765649</c:v>
                </c:pt>
                <c:pt idx="313" formatCode="0.00">
                  <c:v>4578.1674514657434</c:v>
                </c:pt>
                <c:pt idx="314" formatCode="0.00">
                  <c:v>4600.4115618111728</c:v>
                </c:pt>
                <c:pt idx="315" formatCode="0.00">
                  <c:v>4622.7472117053449</c:v>
                </c:pt>
                <c:pt idx="316" formatCode="0.00">
                  <c:v>4644.8997825020315</c:v>
                </c:pt>
                <c:pt idx="317" formatCode="0.00">
                  <c:v>4666.6861951037354</c:v>
                </c:pt>
                <c:pt idx="318" formatCode="0.00">
                  <c:v>4688.9303054491666</c:v>
                </c:pt>
                <c:pt idx="319" formatCode="0.00">
                  <c:v>4711.0828762458532</c:v>
                </c:pt>
                <c:pt idx="320" formatCode="0.00">
                  <c:v>4733.0523679450471</c:v>
                </c:pt>
                <c:pt idx="321" formatCode="0.00">
                  <c:v>4755.1133991929883</c:v>
                </c:pt>
                <c:pt idx="322" formatCode="0.00">
                  <c:v>4777.1744304409294</c:v>
                </c:pt>
                <c:pt idx="323" formatCode="0.00">
                  <c:v>4799.1439221401215</c:v>
                </c:pt>
                <c:pt idx="324" formatCode="0.00">
                  <c:v>4820.8387951930681</c:v>
                </c:pt>
                <c:pt idx="325" formatCode="General">
                  <c:v>4842.3505891485356</c:v>
                </c:pt>
                <c:pt idx="326" formatCode="General">
                  <c:v>4863.4962249090186</c:v>
                </c:pt>
                <c:pt idx="327" formatCode="0.00">
                  <c:v>4884.2757024744969</c:v>
                </c:pt>
                <c:pt idx="328" formatCode="0.00">
                  <c:v>4904.7805613937444</c:v>
                </c:pt>
                <c:pt idx="329" formatCode="0.00">
                  <c:v>4924.8277225692664</c:v>
                </c:pt>
                <c:pt idx="330" formatCode="0.00">
                  <c:v>4943.0440927698401</c:v>
                </c:pt>
              </c:numCache>
            </c:numRef>
          </c:val>
          <c:extLst xmlns:c16r2="http://schemas.microsoft.com/office/drawing/2015/06/chart">
            <c:ext xmlns:c16="http://schemas.microsoft.com/office/drawing/2014/chart" uri="{C3380CC4-5D6E-409C-BE32-E72D297353CC}">
              <c16:uniqueId val="{00000001-BCCD-473A-84BC-FF9E26875CB8}"/>
            </c:ext>
          </c:extLst>
        </c:ser>
        <c:ser>
          <c:idx val="1"/>
          <c:order val="1"/>
          <c:tx>
            <c:strRef>
              <c:f>'Нарастающ итог АОРФ'!$A$4</c:f>
              <c:strCache>
                <c:ptCount val="1"/>
                <c:pt idx="0">
                  <c:v>Российская Федерация</c:v>
                </c:pt>
              </c:strCache>
            </c:strRef>
          </c:tx>
          <c:spPr>
            <a:solidFill>
              <a:srgbClr val="FF0000"/>
            </a:solidFill>
            <a:ln>
              <a:solidFill>
                <a:schemeClr val="tx1"/>
              </a:solidFill>
            </a:ln>
          </c:spPr>
          <c:cat>
            <c:numRef>
              <c:f>'Нарастающ итог АОРФ'!$D$2:$LV$2</c:f>
              <c:numCache>
                <c:formatCode>dd/mm/yyyy</c:formatCode>
                <c:ptCount val="331"/>
                <c:pt idx="0">
                  <c:v>43908</c:v>
                </c:pt>
                <c:pt idx="1">
                  <c:v>43909</c:v>
                </c:pt>
                <c:pt idx="2">
                  <c:v>43910</c:v>
                </c:pt>
                <c:pt idx="3">
                  <c:v>43911</c:v>
                </c:pt>
                <c:pt idx="4">
                  <c:v>43912</c:v>
                </c:pt>
                <c:pt idx="5">
                  <c:v>43913</c:v>
                </c:pt>
                <c:pt idx="6">
                  <c:v>43914</c:v>
                </c:pt>
                <c:pt idx="7">
                  <c:v>43915</c:v>
                </c:pt>
                <c:pt idx="8">
                  <c:v>43916</c:v>
                </c:pt>
                <c:pt idx="9">
                  <c:v>43917</c:v>
                </c:pt>
                <c:pt idx="10">
                  <c:v>43918</c:v>
                </c:pt>
                <c:pt idx="11">
                  <c:v>43919</c:v>
                </c:pt>
                <c:pt idx="12">
                  <c:v>43920</c:v>
                </c:pt>
                <c:pt idx="13">
                  <c:v>43921</c:v>
                </c:pt>
                <c:pt idx="14">
                  <c:v>43922</c:v>
                </c:pt>
                <c:pt idx="15">
                  <c:v>43923</c:v>
                </c:pt>
                <c:pt idx="16">
                  <c:v>43924</c:v>
                </c:pt>
                <c:pt idx="17">
                  <c:v>43925</c:v>
                </c:pt>
                <c:pt idx="18">
                  <c:v>43926</c:v>
                </c:pt>
                <c:pt idx="19">
                  <c:v>43927</c:v>
                </c:pt>
                <c:pt idx="20">
                  <c:v>43928</c:v>
                </c:pt>
                <c:pt idx="21">
                  <c:v>43929</c:v>
                </c:pt>
                <c:pt idx="22">
                  <c:v>43930</c:v>
                </c:pt>
                <c:pt idx="23">
                  <c:v>43931</c:v>
                </c:pt>
                <c:pt idx="24">
                  <c:v>43932</c:v>
                </c:pt>
                <c:pt idx="25">
                  <c:v>43933</c:v>
                </c:pt>
                <c:pt idx="26">
                  <c:v>43934</c:v>
                </c:pt>
                <c:pt idx="27">
                  <c:v>43935</c:v>
                </c:pt>
                <c:pt idx="28">
                  <c:v>43936</c:v>
                </c:pt>
                <c:pt idx="29">
                  <c:v>43937</c:v>
                </c:pt>
                <c:pt idx="30">
                  <c:v>43938</c:v>
                </c:pt>
                <c:pt idx="31">
                  <c:v>43939</c:v>
                </c:pt>
                <c:pt idx="32">
                  <c:v>43940</c:v>
                </c:pt>
                <c:pt idx="33">
                  <c:v>43941</c:v>
                </c:pt>
                <c:pt idx="34">
                  <c:v>43942</c:v>
                </c:pt>
                <c:pt idx="35">
                  <c:v>43943</c:v>
                </c:pt>
                <c:pt idx="36">
                  <c:v>43944</c:v>
                </c:pt>
                <c:pt idx="37">
                  <c:v>43945</c:v>
                </c:pt>
                <c:pt idx="38">
                  <c:v>43946</c:v>
                </c:pt>
                <c:pt idx="39">
                  <c:v>43947</c:v>
                </c:pt>
                <c:pt idx="40">
                  <c:v>43948</c:v>
                </c:pt>
                <c:pt idx="41">
                  <c:v>43949</c:v>
                </c:pt>
                <c:pt idx="42">
                  <c:v>43950</c:v>
                </c:pt>
                <c:pt idx="43">
                  <c:v>43951</c:v>
                </c:pt>
                <c:pt idx="44">
                  <c:v>43952</c:v>
                </c:pt>
                <c:pt idx="45">
                  <c:v>43953</c:v>
                </c:pt>
                <c:pt idx="46">
                  <c:v>43954</c:v>
                </c:pt>
                <c:pt idx="47">
                  <c:v>43955</c:v>
                </c:pt>
                <c:pt idx="48">
                  <c:v>43956</c:v>
                </c:pt>
                <c:pt idx="49">
                  <c:v>43957</c:v>
                </c:pt>
                <c:pt idx="50">
                  <c:v>43958</c:v>
                </c:pt>
                <c:pt idx="51">
                  <c:v>43959</c:v>
                </c:pt>
                <c:pt idx="52">
                  <c:v>43960</c:v>
                </c:pt>
                <c:pt idx="53">
                  <c:v>43961</c:v>
                </c:pt>
                <c:pt idx="54">
                  <c:v>43962</c:v>
                </c:pt>
                <c:pt idx="55">
                  <c:v>43963</c:v>
                </c:pt>
                <c:pt idx="56">
                  <c:v>43964</c:v>
                </c:pt>
                <c:pt idx="57">
                  <c:v>43965</c:v>
                </c:pt>
                <c:pt idx="58">
                  <c:v>43966</c:v>
                </c:pt>
                <c:pt idx="59">
                  <c:v>43967</c:v>
                </c:pt>
                <c:pt idx="60">
                  <c:v>43968</c:v>
                </c:pt>
                <c:pt idx="61">
                  <c:v>43969</c:v>
                </c:pt>
                <c:pt idx="62">
                  <c:v>43970</c:v>
                </c:pt>
                <c:pt idx="63">
                  <c:v>43971</c:v>
                </c:pt>
                <c:pt idx="64">
                  <c:v>43972</c:v>
                </c:pt>
                <c:pt idx="65">
                  <c:v>43973</c:v>
                </c:pt>
                <c:pt idx="66">
                  <c:v>43974</c:v>
                </c:pt>
                <c:pt idx="67">
                  <c:v>43975</c:v>
                </c:pt>
                <c:pt idx="68">
                  <c:v>43976</c:v>
                </c:pt>
                <c:pt idx="69">
                  <c:v>43977</c:v>
                </c:pt>
                <c:pt idx="70">
                  <c:v>43978</c:v>
                </c:pt>
                <c:pt idx="71">
                  <c:v>43979</c:v>
                </c:pt>
                <c:pt idx="72">
                  <c:v>43980</c:v>
                </c:pt>
                <c:pt idx="73">
                  <c:v>43981</c:v>
                </c:pt>
                <c:pt idx="74">
                  <c:v>43982</c:v>
                </c:pt>
                <c:pt idx="75">
                  <c:v>43983</c:v>
                </c:pt>
                <c:pt idx="76">
                  <c:v>43984</c:v>
                </c:pt>
                <c:pt idx="77">
                  <c:v>43985</c:v>
                </c:pt>
                <c:pt idx="78">
                  <c:v>43986</c:v>
                </c:pt>
                <c:pt idx="79">
                  <c:v>43987</c:v>
                </c:pt>
                <c:pt idx="80">
                  <c:v>43988</c:v>
                </c:pt>
                <c:pt idx="81">
                  <c:v>43989</c:v>
                </c:pt>
                <c:pt idx="82">
                  <c:v>43990</c:v>
                </c:pt>
                <c:pt idx="83">
                  <c:v>43991</c:v>
                </c:pt>
                <c:pt idx="84">
                  <c:v>43992</c:v>
                </c:pt>
                <c:pt idx="85">
                  <c:v>43993</c:v>
                </c:pt>
                <c:pt idx="86">
                  <c:v>43994</c:v>
                </c:pt>
                <c:pt idx="87">
                  <c:v>43995</c:v>
                </c:pt>
                <c:pt idx="88">
                  <c:v>43996</c:v>
                </c:pt>
                <c:pt idx="89">
                  <c:v>43997</c:v>
                </c:pt>
                <c:pt idx="90">
                  <c:v>43998</c:v>
                </c:pt>
                <c:pt idx="91">
                  <c:v>43999</c:v>
                </c:pt>
                <c:pt idx="92">
                  <c:v>44000</c:v>
                </c:pt>
                <c:pt idx="93">
                  <c:v>44001</c:v>
                </c:pt>
                <c:pt idx="94">
                  <c:v>44002</c:v>
                </c:pt>
                <c:pt idx="95">
                  <c:v>44003</c:v>
                </c:pt>
                <c:pt idx="96">
                  <c:v>44004</c:v>
                </c:pt>
                <c:pt idx="97">
                  <c:v>44005</c:v>
                </c:pt>
                <c:pt idx="98">
                  <c:v>44006</c:v>
                </c:pt>
                <c:pt idx="99">
                  <c:v>44007</c:v>
                </c:pt>
                <c:pt idx="100">
                  <c:v>44008</c:v>
                </c:pt>
                <c:pt idx="101">
                  <c:v>44009</c:v>
                </c:pt>
                <c:pt idx="102">
                  <c:v>44010</c:v>
                </c:pt>
                <c:pt idx="103">
                  <c:v>44011</c:v>
                </c:pt>
                <c:pt idx="104">
                  <c:v>44012</c:v>
                </c:pt>
                <c:pt idx="105">
                  <c:v>44013</c:v>
                </c:pt>
                <c:pt idx="106">
                  <c:v>44014</c:v>
                </c:pt>
                <c:pt idx="107">
                  <c:v>44015</c:v>
                </c:pt>
                <c:pt idx="108">
                  <c:v>44016</c:v>
                </c:pt>
                <c:pt idx="109">
                  <c:v>44017</c:v>
                </c:pt>
                <c:pt idx="110">
                  <c:v>44018</c:v>
                </c:pt>
                <c:pt idx="111">
                  <c:v>44019</c:v>
                </c:pt>
                <c:pt idx="112">
                  <c:v>44020</c:v>
                </c:pt>
                <c:pt idx="113">
                  <c:v>44021</c:v>
                </c:pt>
                <c:pt idx="114">
                  <c:v>44022</c:v>
                </c:pt>
                <c:pt idx="115">
                  <c:v>44023</c:v>
                </c:pt>
                <c:pt idx="116">
                  <c:v>44024</c:v>
                </c:pt>
                <c:pt idx="117">
                  <c:v>44025</c:v>
                </c:pt>
                <c:pt idx="118">
                  <c:v>44026</c:v>
                </c:pt>
                <c:pt idx="119">
                  <c:v>44027</c:v>
                </c:pt>
                <c:pt idx="120">
                  <c:v>44028</c:v>
                </c:pt>
                <c:pt idx="121">
                  <c:v>44029</c:v>
                </c:pt>
                <c:pt idx="122">
                  <c:v>44030</c:v>
                </c:pt>
                <c:pt idx="123">
                  <c:v>44031</c:v>
                </c:pt>
                <c:pt idx="124">
                  <c:v>44032</c:v>
                </c:pt>
                <c:pt idx="125">
                  <c:v>44033</c:v>
                </c:pt>
                <c:pt idx="126">
                  <c:v>44034</c:v>
                </c:pt>
                <c:pt idx="127">
                  <c:v>44035</c:v>
                </c:pt>
                <c:pt idx="128">
                  <c:v>44036</c:v>
                </c:pt>
                <c:pt idx="129">
                  <c:v>44037</c:v>
                </c:pt>
                <c:pt idx="130">
                  <c:v>44038</c:v>
                </c:pt>
                <c:pt idx="131">
                  <c:v>44039</c:v>
                </c:pt>
                <c:pt idx="132">
                  <c:v>44040</c:v>
                </c:pt>
                <c:pt idx="133">
                  <c:v>44041</c:v>
                </c:pt>
                <c:pt idx="134">
                  <c:v>44042</c:v>
                </c:pt>
                <c:pt idx="135">
                  <c:v>44043</c:v>
                </c:pt>
                <c:pt idx="136">
                  <c:v>44044</c:v>
                </c:pt>
                <c:pt idx="137">
                  <c:v>44045</c:v>
                </c:pt>
                <c:pt idx="138">
                  <c:v>44046</c:v>
                </c:pt>
                <c:pt idx="139">
                  <c:v>44047</c:v>
                </c:pt>
                <c:pt idx="140">
                  <c:v>44048</c:v>
                </c:pt>
                <c:pt idx="141">
                  <c:v>44049</c:v>
                </c:pt>
                <c:pt idx="142">
                  <c:v>44050</c:v>
                </c:pt>
                <c:pt idx="143">
                  <c:v>44051</c:v>
                </c:pt>
                <c:pt idx="144">
                  <c:v>44052</c:v>
                </c:pt>
                <c:pt idx="145">
                  <c:v>44053</c:v>
                </c:pt>
                <c:pt idx="146">
                  <c:v>44054</c:v>
                </c:pt>
                <c:pt idx="147">
                  <c:v>44055</c:v>
                </c:pt>
                <c:pt idx="148">
                  <c:v>44056</c:v>
                </c:pt>
                <c:pt idx="149">
                  <c:v>44057</c:v>
                </c:pt>
                <c:pt idx="150">
                  <c:v>44058</c:v>
                </c:pt>
                <c:pt idx="151">
                  <c:v>44059</c:v>
                </c:pt>
                <c:pt idx="152">
                  <c:v>44060</c:v>
                </c:pt>
                <c:pt idx="153">
                  <c:v>44061</c:v>
                </c:pt>
                <c:pt idx="154">
                  <c:v>44062</c:v>
                </c:pt>
                <c:pt idx="155">
                  <c:v>44063</c:v>
                </c:pt>
                <c:pt idx="156">
                  <c:v>44064</c:v>
                </c:pt>
                <c:pt idx="157">
                  <c:v>44065</c:v>
                </c:pt>
                <c:pt idx="158">
                  <c:v>44066</c:v>
                </c:pt>
                <c:pt idx="159">
                  <c:v>44067</c:v>
                </c:pt>
                <c:pt idx="160">
                  <c:v>44068</c:v>
                </c:pt>
                <c:pt idx="161">
                  <c:v>44069</c:v>
                </c:pt>
                <c:pt idx="162">
                  <c:v>44070</c:v>
                </c:pt>
                <c:pt idx="163">
                  <c:v>44071</c:v>
                </c:pt>
                <c:pt idx="164">
                  <c:v>44072</c:v>
                </c:pt>
                <c:pt idx="165">
                  <c:v>44073</c:v>
                </c:pt>
                <c:pt idx="166">
                  <c:v>44074</c:v>
                </c:pt>
                <c:pt idx="167">
                  <c:v>44075</c:v>
                </c:pt>
                <c:pt idx="168">
                  <c:v>44076</c:v>
                </c:pt>
                <c:pt idx="169">
                  <c:v>44077</c:v>
                </c:pt>
                <c:pt idx="170">
                  <c:v>44078</c:v>
                </c:pt>
                <c:pt idx="171">
                  <c:v>44079</c:v>
                </c:pt>
                <c:pt idx="172">
                  <c:v>44080</c:v>
                </c:pt>
                <c:pt idx="173">
                  <c:v>44081</c:v>
                </c:pt>
                <c:pt idx="174">
                  <c:v>44082</c:v>
                </c:pt>
                <c:pt idx="175">
                  <c:v>44083</c:v>
                </c:pt>
                <c:pt idx="176">
                  <c:v>44084</c:v>
                </c:pt>
                <c:pt idx="177">
                  <c:v>44085</c:v>
                </c:pt>
                <c:pt idx="178">
                  <c:v>44086</c:v>
                </c:pt>
                <c:pt idx="179">
                  <c:v>44087</c:v>
                </c:pt>
                <c:pt idx="180">
                  <c:v>44088</c:v>
                </c:pt>
                <c:pt idx="181">
                  <c:v>44089</c:v>
                </c:pt>
                <c:pt idx="182">
                  <c:v>44090</c:v>
                </c:pt>
                <c:pt idx="183">
                  <c:v>44091</c:v>
                </c:pt>
                <c:pt idx="184">
                  <c:v>44092</c:v>
                </c:pt>
                <c:pt idx="185">
                  <c:v>44093</c:v>
                </c:pt>
                <c:pt idx="186">
                  <c:v>44094</c:v>
                </c:pt>
                <c:pt idx="187">
                  <c:v>44095</c:v>
                </c:pt>
                <c:pt idx="188">
                  <c:v>44096</c:v>
                </c:pt>
                <c:pt idx="189">
                  <c:v>44097</c:v>
                </c:pt>
                <c:pt idx="190">
                  <c:v>44098</c:v>
                </c:pt>
                <c:pt idx="191">
                  <c:v>44099</c:v>
                </c:pt>
                <c:pt idx="192">
                  <c:v>44100</c:v>
                </c:pt>
                <c:pt idx="193">
                  <c:v>44101</c:v>
                </c:pt>
                <c:pt idx="194">
                  <c:v>44102</c:v>
                </c:pt>
                <c:pt idx="195">
                  <c:v>44103</c:v>
                </c:pt>
                <c:pt idx="196">
                  <c:v>44104</c:v>
                </c:pt>
                <c:pt idx="197">
                  <c:v>44105</c:v>
                </c:pt>
                <c:pt idx="198">
                  <c:v>44106</c:v>
                </c:pt>
                <c:pt idx="199">
                  <c:v>44107</c:v>
                </c:pt>
                <c:pt idx="200">
                  <c:v>44108</c:v>
                </c:pt>
                <c:pt idx="201">
                  <c:v>44109</c:v>
                </c:pt>
                <c:pt idx="202">
                  <c:v>44110</c:v>
                </c:pt>
                <c:pt idx="203">
                  <c:v>44111</c:v>
                </c:pt>
                <c:pt idx="204">
                  <c:v>44112</c:v>
                </c:pt>
                <c:pt idx="205">
                  <c:v>44113</c:v>
                </c:pt>
                <c:pt idx="206">
                  <c:v>44114</c:v>
                </c:pt>
                <c:pt idx="207">
                  <c:v>44115</c:v>
                </c:pt>
                <c:pt idx="208">
                  <c:v>44116</c:v>
                </c:pt>
                <c:pt idx="209">
                  <c:v>44117</c:v>
                </c:pt>
                <c:pt idx="210">
                  <c:v>44118</c:v>
                </c:pt>
                <c:pt idx="211">
                  <c:v>44119</c:v>
                </c:pt>
                <c:pt idx="212">
                  <c:v>44120</c:v>
                </c:pt>
                <c:pt idx="213">
                  <c:v>44121</c:v>
                </c:pt>
                <c:pt idx="214">
                  <c:v>44122</c:v>
                </c:pt>
                <c:pt idx="215">
                  <c:v>44123</c:v>
                </c:pt>
                <c:pt idx="216">
                  <c:v>44124</c:v>
                </c:pt>
                <c:pt idx="217">
                  <c:v>44125</c:v>
                </c:pt>
                <c:pt idx="218">
                  <c:v>44126</c:v>
                </c:pt>
                <c:pt idx="219">
                  <c:v>44127</c:v>
                </c:pt>
                <c:pt idx="220">
                  <c:v>44128</c:v>
                </c:pt>
                <c:pt idx="221">
                  <c:v>44129</c:v>
                </c:pt>
                <c:pt idx="222">
                  <c:v>44130</c:v>
                </c:pt>
                <c:pt idx="223">
                  <c:v>44131</c:v>
                </c:pt>
                <c:pt idx="224">
                  <c:v>44132</c:v>
                </c:pt>
                <c:pt idx="225">
                  <c:v>44133</c:v>
                </c:pt>
                <c:pt idx="226">
                  <c:v>44134</c:v>
                </c:pt>
                <c:pt idx="227">
                  <c:v>44135</c:v>
                </c:pt>
                <c:pt idx="228">
                  <c:v>44136</c:v>
                </c:pt>
                <c:pt idx="229">
                  <c:v>44137</c:v>
                </c:pt>
                <c:pt idx="230">
                  <c:v>44138</c:v>
                </c:pt>
                <c:pt idx="231">
                  <c:v>44139</c:v>
                </c:pt>
                <c:pt idx="232">
                  <c:v>44140</c:v>
                </c:pt>
                <c:pt idx="233">
                  <c:v>44141</c:v>
                </c:pt>
                <c:pt idx="234">
                  <c:v>44142</c:v>
                </c:pt>
                <c:pt idx="235">
                  <c:v>44143</c:v>
                </c:pt>
                <c:pt idx="236">
                  <c:v>44144</c:v>
                </c:pt>
                <c:pt idx="237">
                  <c:v>44145</c:v>
                </c:pt>
                <c:pt idx="238">
                  <c:v>44146</c:v>
                </c:pt>
                <c:pt idx="239">
                  <c:v>44147</c:v>
                </c:pt>
                <c:pt idx="240">
                  <c:v>44148</c:v>
                </c:pt>
                <c:pt idx="241">
                  <c:v>44149</c:v>
                </c:pt>
                <c:pt idx="242">
                  <c:v>44150</c:v>
                </c:pt>
                <c:pt idx="243">
                  <c:v>44151</c:v>
                </c:pt>
                <c:pt idx="244">
                  <c:v>44152</c:v>
                </c:pt>
                <c:pt idx="245">
                  <c:v>44153</c:v>
                </c:pt>
                <c:pt idx="246">
                  <c:v>44154</c:v>
                </c:pt>
                <c:pt idx="247">
                  <c:v>44155</c:v>
                </c:pt>
                <c:pt idx="248">
                  <c:v>44156</c:v>
                </c:pt>
                <c:pt idx="249">
                  <c:v>44157</c:v>
                </c:pt>
                <c:pt idx="250">
                  <c:v>44158</c:v>
                </c:pt>
                <c:pt idx="251">
                  <c:v>44159</c:v>
                </c:pt>
                <c:pt idx="252">
                  <c:v>44160</c:v>
                </c:pt>
                <c:pt idx="253">
                  <c:v>44161</c:v>
                </c:pt>
                <c:pt idx="254">
                  <c:v>44162</c:v>
                </c:pt>
                <c:pt idx="255">
                  <c:v>44163</c:v>
                </c:pt>
                <c:pt idx="256">
                  <c:v>44164</c:v>
                </c:pt>
                <c:pt idx="257">
                  <c:v>44165</c:v>
                </c:pt>
                <c:pt idx="258">
                  <c:v>44166</c:v>
                </c:pt>
                <c:pt idx="259">
                  <c:v>44167</c:v>
                </c:pt>
                <c:pt idx="260">
                  <c:v>44168</c:v>
                </c:pt>
                <c:pt idx="261">
                  <c:v>44169</c:v>
                </c:pt>
                <c:pt idx="262">
                  <c:v>44170</c:v>
                </c:pt>
                <c:pt idx="263">
                  <c:v>44171</c:v>
                </c:pt>
                <c:pt idx="264">
                  <c:v>44172</c:v>
                </c:pt>
                <c:pt idx="265">
                  <c:v>44173</c:v>
                </c:pt>
                <c:pt idx="266">
                  <c:v>44174</c:v>
                </c:pt>
                <c:pt idx="267">
                  <c:v>44175</c:v>
                </c:pt>
                <c:pt idx="268">
                  <c:v>44176</c:v>
                </c:pt>
                <c:pt idx="269">
                  <c:v>44177</c:v>
                </c:pt>
                <c:pt idx="270">
                  <c:v>44178</c:v>
                </c:pt>
                <c:pt idx="271">
                  <c:v>44179</c:v>
                </c:pt>
                <c:pt idx="272">
                  <c:v>44180</c:v>
                </c:pt>
                <c:pt idx="273">
                  <c:v>44181</c:v>
                </c:pt>
                <c:pt idx="274">
                  <c:v>44182</c:v>
                </c:pt>
                <c:pt idx="275">
                  <c:v>44183</c:v>
                </c:pt>
                <c:pt idx="276">
                  <c:v>44184</c:v>
                </c:pt>
                <c:pt idx="277">
                  <c:v>44185</c:v>
                </c:pt>
                <c:pt idx="278">
                  <c:v>44186</c:v>
                </c:pt>
                <c:pt idx="279">
                  <c:v>44187</c:v>
                </c:pt>
                <c:pt idx="280">
                  <c:v>44188</c:v>
                </c:pt>
                <c:pt idx="281">
                  <c:v>44189</c:v>
                </c:pt>
                <c:pt idx="282">
                  <c:v>44190</c:v>
                </c:pt>
                <c:pt idx="283">
                  <c:v>44191</c:v>
                </c:pt>
                <c:pt idx="284">
                  <c:v>44192</c:v>
                </c:pt>
                <c:pt idx="285">
                  <c:v>44193</c:v>
                </c:pt>
                <c:pt idx="286">
                  <c:v>44194</c:v>
                </c:pt>
                <c:pt idx="287">
                  <c:v>44195</c:v>
                </c:pt>
                <c:pt idx="288">
                  <c:v>44196</c:v>
                </c:pt>
                <c:pt idx="289">
                  <c:v>44197</c:v>
                </c:pt>
                <c:pt idx="290">
                  <c:v>44198</c:v>
                </c:pt>
                <c:pt idx="291">
                  <c:v>44199</c:v>
                </c:pt>
                <c:pt idx="292">
                  <c:v>44200</c:v>
                </c:pt>
                <c:pt idx="293">
                  <c:v>44201</c:v>
                </c:pt>
                <c:pt idx="294">
                  <c:v>44202</c:v>
                </c:pt>
                <c:pt idx="295">
                  <c:v>44203</c:v>
                </c:pt>
                <c:pt idx="296">
                  <c:v>44204</c:v>
                </c:pt>
                <c:pt idx="297">
                  <c:v>44205</c:v>
                </c:pt>
                <c:pt idx="298">
                  <c:v>44206</c:v>
                </c:pt>
                <c:pt idx="299">
                  <c:v>44207</c:v>
                </c:pt>
                <c:pt idx="300">
                  <c:v>44208</c:v>
                </c:pt>
                <c:pt idx="301">
                  <c:v>44209</c:v>
                </c:pt>
                <c:pt idx="302">
                  <c:v>44210</c:v>
                </c:pt>
                <c:pt idx="303">
                  <c:v>44211</c:v>
                </c:pt>
                <c:pt idx="304">
                  <c:v>44212</c:v>
                </c:pt>
                <c:pt idx="305">
                  <c:v>44213</c:v>
                </c:pt>
                <c:pt idx="306">
                  <c:v>44214</c:v>
                </c:pt>
                <c:pt idx="307">
                  <c:v>44215</c:v>
                </c:pt>
                <c:pt idx="308">
                  <c:v>44216</c:v>
                </c:pt>
                <c:pt idx="309">
                  <c:v>44217</c:v>
                </c:pt>
                <c:pt idx="310">
                  <c:v>44218</c:v>
                </c:pt>
                <c:pt idx="311">
                  <c:v>44219</c:v>
                </c:pt>
                <c:pt idx="312">
                  <c:v>44220</c:v>
                </c:pt>
                <c:pt idx="313">
                  <c:v>44221</c:v>
                </c:pt>
                <c:pt idx="314">
                  <c:v>44222</c:v>
                </c:pt>
                <c:pt idx="315">
                  <c:v>44223</c:v>
                </c:pt>
                <c:pt idx="316">
                  <c:v>44224</c:v>
                </c:pt>
                <c:pt idx="317">
                  <c:v>44225</c:v>
                </c:pt>
                <c:pt idx="318">
                  <c:v>44226</c:v>
                </c:pt>
                <c:pt idx="319">
                  <c:v>44227</c:v>
                </c:pt>
                <c:pt idx="320">
                  <c:v>44228</c:v>
                </c:pt>
                <c:pt idx="321">
                  <c:v>44229</c:v>
                </c:pt>
                <c:pt idx="322">
                  <c:v>44230</c:v>
                </c:pt>
                <c:pt idx="323">
                  <c:v>44231</c:v>
                </c:pt>
                <c:pt idx="324">
                  <c:v>44232</c:v>
                </c:pt>
                <c:pt idx="325">
                  <c:v>44233</c:v>
                </c:pt>
                <c:pt idx="326">
                  <c:v>44234</c:v>
                </c:pt>
                <c:pt idx="327">
                  <c:v>44235</c:v>
                </c:pt>
                <c:pt idx="328">
                  <c:v>44236</c:v>
                </c:pt>
                <c:pt idx="329">
                  <c:v>44237</c:v>
                </c:pt>
                <c:pt idx="330">
                  <c:v>44238</c:v>
                </c:pt>
              </c:numCache>
            </c:numRef>
          </c:cat>
          <c:val>
            <c:numRef>
              <c:f>'Нарастающ итог АОРФ'!$D$4:$LV$4</c:f>
              <c:numCache>
                <c:formatCode>0.0</c:formatCode>
                <c:ptCount val="331"/>
                <c:pt idx="0">
                  <c:v>9.9489882662586501E-2</c:v>
                </c:pt>
                <c:pt idx="1">
                  <c:v>0.13492463539172694</c:v>
                </c:pt>
                <c:pt idx="2">
                  <c:v>0.17172226322583406</c:v>
                </c:pt>
                <c:pt idx="3">
                  <c:v>0.2078384535074583</c:v>
                </c:pt>
                <c:pt idx="4">
                  <c:v>0.24940614420894949</c:v>
                </c:pt>
                <c:pt idx="5">
                  <c:v>0.29778821043527581</c:v>
                </c:pt>
                <c:pt idx="6">
                  <c:v>0.3366301509268334</c:v>
                </c:pt>
                <c:pt idx="7">
                  <c:v>0.44770447198163948</c:v>
                </c:pt>
                <c:pt idx="8">
                  <c:v>0.57172610653363065</c:v>
                </c:pt>
                <c:pt idx="9">
                  <c:v>0.70528786682038991</c:v>
                </c:pt>
                <c:pt idx="10">
                  <c:v>0.86065562878662072</c:v>
                </c:pt>
                <c:pt idx="11">
                  <c:v>1.0446437679571572</c:v>
                </c:pt>
                <c:pt idx="12">
                  <c:v>1.2504379088071647</c:v>
                </c:pt>
                <c:pt idx="13">
                  <c:v>1.591156685048899</c:v>
                </c:pt>
                <c:pt idx="14">
                  <c:v>1.8909892081416249</c:v>
                </c:pt>
                <c:pt idx="15">
                  <c:v>2.4163775611063802</c:v>
                </c:pt>
                <c:pt idx="16">
                  <c:v>2.8259215301489435</c:v>
                </c:pt>
                <c:pt idx="17">
                  <c:v>3.2225181856943226</c:v>
                </c:pt>
                <c:pt idx="18">
                  <c:v>3.6709040952284449</c:v>
                </c:pt>
                <c:pt idx="19">
                  <c:v>4.3209955202976662</c:v>
                </c:pt>
                <c:pt idx="20">
                  <c:v>5.1073744558635958</c:v>
                </c:pt>
                <c:pt idx="21">
                  <c:v>5.9080635800316861</c:v>
                </c:pt>
                <c:pt idx="22">
                  <c:v>6.9022809691050444</c:v>
                </c:pt>
                <c:pt idx="23">
                  <c:v>8.1213727504979563</c:v>
                </c:pt>
                <c:pt idx="24">
                  <c:v>9.2573291504879194</c:v>
                </c:pt>
                <c:pt idx="25">
                  <c:v>10.746951640216752</c:v>
                </c:pt>
                <c:pt idx="26">
                  <c:v>12.490068899469502</c:v>
                </c:pt>
                <c:pt idx="27">
                  <c:v>14.380376670058636</c:v>
                </c:pt>
                <c:pt idx="28">
                  <c:v>16.68908709787263</c:v>
                </c:pt>
                <c:pt idx="29">
                  <c:v>19.038683778835626</c:v>
                </c:pt>
                <c:pt idx="30">
                  <c:v>21.811453179890901</c:v>
                </c:pt>
                <c:pt idx="31">
                  <c:v>25.072131868524217</c:v>
                </c:pt>
                <c:pt idx="32">
                  <c:v>29.201643436574049</c:v>
                </c:pt>
                <c:pt idx="33">
                  <c:v>32.110018910573586</c:v>
                </c:pt>
                <c:pt idx="34">
                  <c:v>35.954689581685088</c:v>
                </c:pt>
                <c:pt idx="35">
                  <c:v>39.522696606488687</c:v>
                </c:pt>
                <c:pt idx="36">
                  <c:v>42.775879482044765</c:v>
                </c:pt>
                <c:pt idx="37">
                  <c:v>46.761607726520573</c:v>
                </c:pt>
                <c:pt idx="38">
                  <c:v>50.827064164636845</c:v>
                </c:pt>
                <c:pt idx="39">
                  <c:v>55.161688435984296</c:v>
                </c:pt>
                <c:pt idx="40">
                  <c:v>59.385238386276832</c:v>
                </c:pt>
                <c:pt idx="41">
                  <c:v>63.753934535248284</c:v>
                </c:pt>
                <c:pt idx="42">
                  <c:v>67.734211279304418</c:v>
                </c:pt>
                <c:pt idx="43">
                  <c:v>72.571736464384358</c:v>
                </c:pt>
                <c:pt idx="44">
                  <c:v>77.977580568235794</c:v>
                </c:pt>
                <c:pt idx="45">
                  <c:v>84.535054135784009</c:v>
                </c:pt>
                <c:pt idx="46">
                  <c:v>91.78077963134092</c:v>
                </c:pt>
                <c:pt idx="47">
                  <c:v>98.991070374168501</c:v>
                </c:pt>
                <c:pt idx="48">
                  <c:v>105.87495252935651</c:v>
                </c:pt>
                <c:pt idx="49">
                  <c:v>113.07025164602938</c:v>
                </c:pt>
                <c:pt idx="50">
                  <c:v>120.72347679797116</c:v>
                </c:pt>
                <c:pt idx="51">
                  <c:v>128.01417717199192</c:v>
                </c:pt>
                <c:pt idx="52">
                  <c:v>135.3852871772059</c:v>
                </c:pt>
                <c:pt idx="53">
                  <c:v>142.88927750515361</c:v>
                </c:pt>
                <c:pt idx="54">
                  <c:v>150.83211361690084</c:v>
                </c:pt>
                <c:pt idx="55">
                  <c:v>158.25910150141812</c:v>
                </c:pt>
                <c:pt idx="56">
                  <c:v>165.09255727772239</c:v>
                </c:pt>
                <c:pt idx="57">
                  <c:v>171.88921542619252</c:v>
                </c:pt>
                <c:pt idx="58">
                  <c:v>179.11109060741231</c:v>
                </c:pt>
                <c:pt idx="59">
                  <c:v>185.38031609026049</c:v>
                </c:pt>
                <c:pt idx="60">
                  <c:v>191.99639328732223</c:v>
                </c:pt>
                <c:pt idx="61">
                  <c:v>198.07890488078991</c:v>
                </c:pt>
                <c:pt idx="62">
                  <c:v>204.39106092944402</c:v>
                </c:pt>
                <c:pt idx="63">
                  <c:v>210.36317963940911</c:v>
                </c:pt>
                <c:pt idx="64">
                  <c:v>216.39322054133541</c:v>
                </c:pt>
                <c:pt idx="65">
                  <c:v>222.45392613312347</c:v>
                </c:pt>
                <c:pt idx="66">
                  <c:v>228.88260800325241</c:v>
                </c:pt>
                <c:pt idx="67">
                  <c:v>234.74228951705771</c:v>
                </c:pt>
                <c:pt idx="68">
                  <c:v>240.83842986157512</c:v>
                </c:pt>
                <c:pt idx="69">
                  <c:v>246.91344564196496</c:v>
                </c:pt>
                <c:pt idx="70">
                  <c:v>252.5952719545721</c:v>
                </c:pt>
                <c:pt idx="71">
                  <c:v>258.29958570641122</c:v>
                </c:pt>
                <c:pt idx="72">
                  <c:v>264.14086840629949</c:v>
                </c:pt>
                <c:pt idx="73">
                  <c:v>270.24109737613151</c:v>
                </c:pt>
                <c:pt idx="74">
                  <c:v>276.60000000000002</c:v>
                </c:pt>
                <c:pt idx="75">
                  <c:v>282.7</c:v>
                </c:pt>
                <c:pt idx="76">
                  <c:v>288.75</c:v>
                </c:pt>
                <c:pt idx="77">
                  <c:v>294.60000000000002</c:v>
                </c:pt>
                <c:pt idx="78">
                  <c:v>300.60000000000002</c:v>
                </c:pt>
                <c:pt idx="79">
                  <c:v>306.5</c:v>
                </c:pt>
                <c:pt idx="80">
                  <c:v>312.57</c:v>
                </c:pt>
                <c:pt idx="81">
                  <c:v>318.68994448260116</c:v>
                </c:pt>
                <c:pt idx="82">
                  <c:v>324.81266089166581</c:v>
                </c:pt>
                <c:pt idx="83">
                  <c:v>330.7</c:v>
                </c:pt>
                <c:pt idx="84">
                  <c:v>336.4</c:v>
                </c:pt>
                <c:pt idx="85">
                  <c:v>342.37875811958395</c:v>
                </c:pt>
                <c:pt idx="86">
                  <c:v>348.5028374037534</c:v>
                </c:pt>
                <c:pt idx="87">
                  <c:v>354.43543273567337</c:v>
                </c:pt>
                <c:pt idx="88">
                  <c:v>360.45593351186545</c:v>
                </c:pt>
                <c:pt idx="89">
                  <c:v>366.1</c:v>
                </c:pt>
                <c:pt idx="90">
                  <c:v>371.7</c:v>
                </c:pt>
                <c:pt idx="91">
                  <c:v>377</c:v>
                </c:pt>
                <c:pt idx="92">
                  <c:v>382.3</c:v>
                </c:pt>
                <c:pt idx="93">
                  <c:v>387.78</c:v>
                </c:pt>
                <c:pt idx="94" formatCode="General">
                  <c:v>393.2</c:v>
                </c:pt>
                <c:pt idx="95" formatCode="General">
                  <c:v>398.4</c:v>
                </c:pt>
                <c:pt idx="96" formatCode="General">
                  <c:v>403.6</c:v>
                </c:pt>
                <c:pt idx="97" formatCode="General">
                  <c:v>408.7</c:v>
                </c:pt>
                <c:pt idx="98" formatCode="General">
                  <c:v>413.55</c:v>
                </c:pt>
                <c:pt idx="99" formatCode="0.00">
                  <c:v>418.4</c:v>
                </c:pt>
                <c:pt idx="100" formatCode="General">
                  <c:v>423.03</c:v>
                </c:pt>
                <c:pt idx="101" formatCode="General">
                  <c:v>427.7</c:v>
                </c:pt>
                <c:pt idx="102" formatCode="General">
                  <c:v>432.33</c:v>
                </c:pt>
                <c:pt idx="103" formatCode="General">
                  <c:v>436.90999999999963</c:v>
                </c:pt>
                <c:pt idx="104" formatCode="General">
                  <c:v>441.46999999999969</c:v>
                </c:pt>
                <c:pt idx="105" formatCode="General">
                  <c:v>445.94</c:v>
                </c:pt>
                <c:pt idx="106" formatCode="General">
                  <c:v>450.54</c:v>
                </c:pt>
                <c:pt idx="107" formatCode="General">
                  <c:v>455.12</c:v>
                </c:pt>
                <c:pt idx="108" formatCode="General">
                  <c:v>459.64000000000038</c:v>
                </c:pt>
                <c:pt idx="109" formatCode="General">
                  <c:v>464.22999999999956</c:v>
                </c:pt>
                <c:pt idx="110" formatCode="General">
                  <c:v>468.72999999999956</c:v>
                </c:pt>
                <c:pt idx="111" formatCode="General">
                  <c:v>473.07</c:v>
                </c:pt>
                <c:pt idx="112" formatCode="General">
                  <c:v>477.55</c:v>
                </c:pt>
                <c:pt idx="113" formatCode="General">
                  <c:v>481.97999999999956</c:v>
                </c:pt>
                <c:pt idx="114" formatCode="0.00">
                  <c:v>486.5</c:v>
                </c:pt>
                <c:pt idx="115" formatCode="General">
                  <c:v>491.01</c:v>
                </c:pt>
                <c:pt idx="116" formatCode="General">
                  <c:v>495.52</c:v>
                </c:pt>
                <c:pt idx="117" formatCode="General">
                  <c:v>499.96999999999969</c:v>
                </c:pt>
                <c:pt idx="118" formatCode="General">
                  <c:v>504.22999999999956</c:v>
                </c:pt>
                <c:pt idx="119" formatCode="General">
                  <c:v>508.6</c:v>
                </c:pt>
                <c:pt idx="120" formatCode="General">
                  <c:v>512.98</c:v>
                </c:pt>
                <c:pt idx="121" formatCode="General">
                  <c:v>517.34999999999911</c:v>
                </c:pt>
                <c:pt idx="122" formatCode="General">
                  <c:v>521.6</c:v>
                </c:pt>
                <c:pt idx="123" formatCode="General">
                  <c:v>525.76</c:v>
                </c:pt>
                <c:pt idx="124" formatCode="General">
                  <c:v>529.80999999999949</c:v>
                </c:pt>
                <c:pt idx="125" formatCode="0.00">
                  <c:v>533.78911511177057</c:v>
                </c:pt>
                <c:pt idx="126" formatCode="0.00">
                  <c:v>537.78370204442854</c:v>
                </c:pt>
                <c:pt idx="127" formatCode="0.00">
                  <c:v>541.76874885135294</c:v>
                </c:pt>
                <c:pt idx="128" formatCode="0.00">
                  <c:v>545.72858246883413</c:v>
                </c:pt>
                <c:pt idx="129" formatCode="0.00">
                  <c:v>549.73</c:v>
                </c:pt>
                <c:pt idx="130" formatCode="0.00">
                  <c:v>553.66</c:v>
                </c:pt>
                <c:pt idx="131" formatCode="0.00">
                  <c:v>557.49769043777519</c:v>
                </c:pt>
                <c:pt idx="132" formatCode="0.00">
                  <c:v>561.17404603342356</c:v>
                </c:pt>
                <c:pt idx="133" formatCode="0.00">
                  <c:v>564.90491663327043</c:v>
                </c:pt>
                <c:pt idx="134" formatCode="0.00">
                  <c:v>568.65895610990196</c:v>
                </c:pt>
                <c:pt idx="135" formatCode="0.00">
                  <c:v>572.39459677261652</c:v>
                </c:pt>
                <c:pt idx="136" formatCode="0.00">
                  <c:v>576.11660868427998</c:v>
                </c:pt>
                <c:pt idx="137" formatCode="0.00">
                  <c:v>579.81477028160884</c:v>
                </c:pt>
                <c:pt idx="138" formatCode="0.00">
                  <c:v>583.49044443970467</c:v>
                </c:pt>
                <c:pt idx="139" formatCode="0.00">
                  <c:v>587.00598077296695</c:v>
                </c:pt>
                <c:pt idx="140" formatCode="0.00">
                  <c:v>590.55218179609039</c:v>
                </c:pt>
                <c:pt idx="141" formatCode="0.00">
                  <c:v>594.14131338502034</c:v>
                </c:pt>
                <c:pt idx="142" formatCode="0.00">
                  <c:v>597.71272759758801</c:v>
                </c:pt>
                <c:pt idx="143" formatCode="0.00">
                  <c:v>601.26438012113204</c:v>
                </c:pt>
                <c:pt idx="144" formatCode="0.00">
                  <c:v>604.80035958096778</c:v>
                </c:pt>
                <c:pt idx="145" formatCode="0.00">
                  <c:v>608.28795697457815</c:v>
                </c:pt>
                <c:pt idx="146" formatCode="0.00">
                  <c:v>611.65766567160847</c:v>
                </c:pt>
                <c:pt idx="147" formatCode="0.00">
                  <c:v>615.13436006437951</c:v>
                </c:pt>
                <c:pt idx="148" formatCode="0.00">
                  <c:v>618.58038976728949</c:v>
                </c:pt>
                <c:pt idx="149" formatCode="0.00">
                  <c:v>622.03187097061846</c:v>
                </c:pt>
                <c:pt idx="150" formatCode="0.00">
                  <c:v>625.5</c:v>
                </c:pt>
                <c:pt idx="151" formatCode="0.00">
                  <c:v>628.9</c:v>
                </c:pt>
                <c:pt idx="152" formatCode="0.00">
                  <c:v>632.2002821287756</c:v>
                </c:pt>
                <c:pt idx="153" formatCode="0.00">
                  <c:v>635.43574762796754</c:v>
                </c:pt>
                <c:pt idx="154" formatCode="0.00">
                  <c:v>638.72572813135753</c:v>
                </c:pt>
                <c:pt idx="155" formatCode="0.00">
                  <c:v>641.98640681999041</c:v>
                </c:pt>
                <c:pt idx="156" formatCode="0.00">
                  <c:v>645.30500770058507</c:v>
                </c:pt>
                <c:pt idx="157" formatCode="0.00">
                  <c:v>648.6583618963565</c:v>
                </c:pt>
                <c:pt idx="158" formatCode="0.00">
                  <c:v>651.96469690100548</c:v>
                </c:pt>
                <c:pt idx="159" formatCode="0.00">
                  <c:v>655.19743664998805</c:v>
                </c:pt>
                <c:pt idx="160" formatCode="0.00">
                  <c:v>658.39746739644886</c:v>
                </c:pt>
                <c:pt idx="161" formatCode="0.00">
                  <c:v>661.583869391863</c:v>
                </c:pt>
                <c:pt idx="162" formatCode="0.00">
                  <c:v>664.79412170161254</c:v>
                </c:pt>
                <c:pt idx="163" formatCode="0.00">
                  <c:v>668.08478364255632</c:v>
                </c:pt>
                <c:pt idx="164" formatCode="0.00">
                  <c:v>671.45176658937578</c:v>
                </c:pt>
                <c:pt idx="165" formatCode="0.00">
                  <c:v>674.84532560074297</c:v>
                </c:pt>
                <c:pt idx="166" formatCode="0.00">
                  <c:v>678.24774330029345</c:v>
                </c:pt>
                <c:pt idx="167" formatCode="0.00">
                  <c:v>681.47026148598627</c:v>
                </c:pt>
                <c:pt idx="168" formatCode="0.00">
                  <c:v>684.84474024588678</c:v>
                </c:pt>
                <c:pt idx="169" formatCode="0.00">
                  <c:v>688.24852082054076</c:v>
                </c:pt>
                <c:pt idx="170" formatCode="0.00">
                  <c:v>691.73066671373044</c:v>
                </c:pt>
                <c:pt idx="171" formatCode="0.00">
                  <c:v>695.27754917440768</c:v>
                </c:pt>
                <c:pt idx="172" formatCode="0.00">
                  <c:v>698.81761725955937</c:v>
                </c:pt>
                <c:pt idx="173" formatCode="0.00">
                  <c:v>702.35087096918767</c:v>
                </c:pt>
                <c:pt idx="174">
                  <c:v>705.82552104929846</c:v>
                </c:pt>
                <c:pt idx="175">
                  <c:v>709.38126219815797</c:v>
                </c:pt>
                <c:pt idx="176">
                  <c:v>713.03581179212688</c:v>
                </c:pt>
                <c:pt idx="177" formatCode="0.00">
                  <c:v>716.78644408099592</c:v>
                </c:pt>
                <c:pt idx="178">
                  <c:v>720.52617336902551</c:v>
                </c:pt>
                <c:pt idx="179">
                  <c:v>724.23932659250761</c:v>
                </c:pt>
                <c:pt idx="180">
                  <c:v>727.99336606914017</c:v>
                </c:pt>
                <c:pt idx="181">
                  <c:v>731.76103429682053</c:v>
                </c:pt>
                <c:pt idx="182">
                  <c:v>735.62478521940261</c:v>
                </c:pt>
                <c:pt idx="183">
                  <c:v>739.55122839681019</c:v>
                </c:pt>
                <c:pt idx="184">
                  <c:v>743.57511714422606</c:v>
                </c:pt>
                <c:pt idx="185">
                  <c:v>747.70803590003925</c:v>
                </c:pt>
                <c:pt idx="186">
                  <c:v>751.89751397270641</c:v>
                </c:pt>
                <c:pt idx="187">
                  <c:v>756.11970104789566</c:v>
                </c:pt>
                <c:pt idx="188">
                  <c:v>760.35483543657904</c:v>
                </c:pt>
                <c:pt idx="189">
                  <c:v>764.72489446065674</c:v>
                </c:pt>
                <c:pt idx="190">
                  <c:v>769.21897511928455</c:v>
                </c:pt>
                <c:pt idx="191">
                  <c:v>774.13350274779475</c:v>
                </c:pt>
                <c:pt idx="192">
                  <c:v>779.25995745512785</c:v>
                </c:pt>
                <c:pt idx="193">
                  <c:v>784.62082668051528</c:v>
                </c:pt>
                <c:pt idx="194">
                  <c:v>790.16432116996839</c:v>
                </c:pt>
                <c:pt idx="195">
                  <c:v>795.77391510201255</c:v>
                </c:pt>
                <c:pt idx="196">
                  <c:v>801.5531869846244</c:v>
                </c:pt>
                <c:pt idx="197">
                  <c:v>807.64864589158833</c:v>
                </c:pt>
                <c:pt idx="198">
                  <c:v>814.06233613556299</c:v>
                </c:pt>
                <c:pt idx="199">
                  <c:v>820.78062896549807</c:v>
                </c:pt>
                <c:pt idx="200">
                  <c:v>827.935041829022</c:v>
                </c:pt>
                <c:pt idx="201">
                  <c:v>835.354533900462</c:v>
                </c:pt>
                <c:pt idx="202">
                  <c:v>843.2694310725584</c:v>
                </c:pt>
                <c:pt idx="203">
                  <c:v>850.84360946841127</c:v>
                </c:pt>
                <c:pt idx="204">
                  <c:v>858.67537125910587</c:v>
                </c:pt>
                <c:pt idx="205">
                  <c:v>866.93848302051833</c:v>
                </c:pt>
                <c:pt idx="206">
                  <c:v>875.69222981971961</c:v>
                </c:pt>
                <c:pt idx="207">
                  <c:v>884.98294941028041</c:v>
                </c:pt>
                <c:pt idx="208">
                  <c:v>894.24504862363574</c:v>
                </c:pt>
                <c:pt idx="209">
                  <c:v>903.69522460147641</c:v>
                </c:pt>
                <c:pt idx="210">
                  <c:v>913.39276241086839</c:v>
                </c:pt>
                <c:pt idx="211">
                  <c:v>922.76525450772635</c:v>
                </c:pt>
                <c:pt idx="212">
                  <c:v>933.08903342785254</c:v>
                </c:pt>
                <c:pt idx="213">
                  <c:v>943.25744458600923</c:v>
                </c:pt>
                <c:pt idx="214">
                  <c:v>953.54647019095728</c:v>
                </c:pt>
                <c:pt idx="215">
                  <c:v>964.43720515474672</c:v>
                </c:pt>
                <c:pt idx="216">
                  <c:v>975.55758457372542</c:v>
                </c:pt>
                <c:pt idx="217">
                  <c:v>986.25615414771619</c:v>
                </c:pt>
                <c:pt idx="218">
                  <c:v>997.13939329842958</c:v>
                </c:pt>
                <c:pt idx="219">
                  <c:v>1008.9555204584929</c:v>
                </c:pt>
                <c:pt idx="220">
                  <c:v>1020.2135502630736</c:v>
                </c:pt>
                <c:pt idx="221" formatCode="0.00">
                  <c:v>1031.6003717650713</c:v>
                </c:pt>
                <c:pt idx="222" formatCode="0.00">
                  <c:v>1043.4212689880019</c:v>
                </c:pt>
                <c:pt idx="223" formatCode="0.00">
                  <c:v>1054.6990604816033</c:v>
                </c:pt>
                <c:pt idx="224" formatCode="0.00">
                  <c:v>1065.7397117069411</c:v>
                </c:pt>
                <c:pt idx="225" formatCode="0.00">
                  <c:v>1077.8127408242899</c:v>
                </c:pt>
                <c:pt idx="226" formatCode="0.00">
                  <c:v>1090.2714635963448</c:v>
                </c:pt>
                <c:pt idx="227" formatCode="0.00">
                  <c:v>1102.6327407983936</c:v>
                </c:pt>
                <c:pt idx="228" formatCode="0.00">
                  <c:v>1115.3517727154995</c:v>
                </c:pt>
                <c:pt idx="229" formatCode="0.00">
                  <c:v>1127.79277811119</c:v>
                </c:pt>
                <c:pt idx="230" formatCode="0.00">
                  <c:v>1140.5002255899008</c:v>
                </c:pt>
                <c:pt idx="231" formatCode="0.00">
                  <c:v>1153.9708831273961</c:v>
                </c:pt>
                <c:pt idx="232" formatCode="0.00">
                  <c:v>1167.1934973957823</c:v>
                </c:pt>
                <c:pt idx="233" formatCode="0.00">
                  <c:v>1181.2188451010009</c:v>
                </c:pt>
                <c:pt idx="234" formatCode="0.00">
                  <c:v>1195.1174454214508</c:v>
                </c:pt>
                <c:pt idx="235" formatCode="0.00">
                  <c:v>1209.0855523722603</c:v>
                </c:pt>
                <c:pt idx="236" formatCode="0.00">
                  <c:v>1223.9395281412953</c:v>
                </c:pt>
                <c:pt idx="237" formatCode="0.00">
                  <c:v>1238.2340436797379</c:v>
                </c:pt>
                <c:pt idx="238" formatCode="0.00">
                  <c:v>1251.7612605340876</c:v>
                </c:pt>
                <c:pt idx="239" formatCode="0.00">
                  <c:v>1266.4857631681541</c:v>
                </c:pt>
                <c:pt idx="240" formatCode="0.00">
                  <c:v>1281.4658048843951</c:v>
                </c:pt>
                <c:pt idx="241" formatCode="0.00">
                  <c:v>1296.9358002008751</c:v>
                </c:pt>
                <c:pt idx="242" formatCode="0.00">
                  <c:v>1312.3172086355298</c:v>
                </c:pt>
                <c:pt idx="243" formatCode="0.00">
                  <c:v>1327.8389932059995</c:v>
                </c:pt>
                <c:pt idx="244" formatCode="0.00">
                  <c:v>1343.110008757154</c:v>
                </c:pt>
                <c:pt idx="245" formatCode="0.00">
                  <c:v>1357.4099757960216</c:v>
                </c:pt>
                <c:pt idx="246" formatCode="0.00">
                  <c:v>1373.4987164101551</c:v>
                </c:pt>
                <c:pt idx="247" formatCode="0.00">
                  <c:v>1390.0699148114452</c:v>
                </c:pt>
                <c:pt idx="248" formatCode="0.00">
                  <c:v>1406.9845577391936</c:v>
                </c:pt>
                <c:pt idx="249" formatCode="0.00">
                  <c:v>1423.7349742167878</c:v>
                </c:pt>
                <c:pt idx="250" formatCode="0.00">
                  <c:v>1440.8888017254551</c:v>
                </c:pt>
                <c:pt idx="251" formatCode="0.00">
                  <c:v>1457.4654516271696</c:v>
                </c:pt>
                <c:pt idx="252" formatCode="0.00">
                  <c:v>1473.5984856822133</c:v>
                </c:pt>
                <c:pt idx="253" formatCode="0.00">
                  <c:v>1490.9662845823595</c:v>
                </c:pt>
                <c:pt idx="254" formatCode="0.00">
                  <c:v>1509.7351190904117</c:v>
                </c:pt>
                <c:pt idx="255" formatCode="0.00">
                  <c:v>1528.2020767627157</c:v>
                </c:pt>
                <c:pt idx="256" formatCode="0.00">
                  <c:v>1546.3848749756298</c:v>
                </c:pt>
                <c:pt idx="257" formatCode="0.00">
                  <c:v>1564.3325772329397</c:v>
                </c:pt>
                <c:pt idx="258" formatCode="0.00">
                  <c:v>1582.3238914936082</c:v>
                </c:pt>
                <c:pt idx="259" formatCode="0.00">
                  <c:v>1599.5949262612996</c:v>
                </c:pt>
                <c:pt idx="260" formatCode="0.00">
                  <c:v>1618.7739861759478</c:v>
                </c:pt>
                <c:pt idx="261" formatCode="0.00">
                  <c:v>1637.4474194266552</c:v>
                </c:pt>
                <c:pt idx="262" formatCode="0.00">
                  <c:v>1657.0605550622358</c:v>
                </c:pt>
                <c:pt idx="263" formatCode="0.00">
                  <c:v>1676.8488201488001</c:v>
                </c:pt>
                <c:pt idx="264" formatCode="0.00">
                  <c:v>1696.0258357507917</c:v>
                </c:pt>
                <c:pt idx="265" formatCode="0.00">
                  <c:v>1713.8093115579491</c:v>
                </c:pt>
                <c:pt idx="266" formatCode="0.00">
                  <c:v>1731.6561610574929</c:v>
                </c:pt>
                <c:pt idx="267" formatCode="0.00">
                  <c:v>1750.6866675857009</c:v>
                </c:pt>
                <c:pt idx="268" formatCode="0.00">
                  <c:v>1770.1655600234387</c:v>
                </c:pt>
                <c:pt idx="269" formatCode="0.00">
                  <c:v>1789.3391684376659</c:v>
                </c:pt>
                <c:pt idx="270" formatCode="0.00">
                  <c:v>1808.4739349113997</c:v>
                </c:pt>
                <c:pt idx="271" formatCode="0.00">
                  <c:v>1827.0962603456701</c:v>
                </c:pt>
                <c:pt idx="272" formatCode="0.00">
                  <c:v>1845.2831471839008</c:v>
                </c:pt>
                <c:pt idx="273" formatCode="0.00">
                  <c:v>1863.347375262686</c:v>
                </c:pt>
                <c:pt idx="274" formatCode="0.00">
                  <c:v>1882.5734543684528</c:v>
                </c:pt>
                <c:pt idx="275" formatCode="0.00">
                  <c:v>1902.0298593669631</c:v>
                </c:pt>
                <c:pt idx="276" formatCode="0.00">
                  <c:v>1921.2525312849684</c:v>
                </c:pt>
                <c:pt idx="277" formatCode="0.00">
                  <c:v>1940.9787855542611</c:v>
                </c:pt>
                <c:pt idx="278" formatCode="0.00">
                  <c:v>1960.9789777196511</c:v>
                </c:pt>
                <c:pt idx="279" formatCode="0.00">
                  <c:v>1980.5880247299142</c:v>
                </c:pt>
                <c:pt idx="280" formatCode="0.00">
                  <c:v>1999.1571980350866</c:v>
                </c:pt>
                <c:pt idx="281" formatCode="0.00">
                  <c:v>2019.5560311686811</c:v>
                </c:pt>
                <c:pt idx="282" formatCode="0.00">
                  <c:v>2039.3299860666466</c:v>
                </c:pt>
                <c:pt idx="283" formatCode="0.00">
                  <c:v>2059.2674859772042</c:v>
                </c:pt>
                <c:pt idx="284" formatCode="0.00">
                  <c:v>2078.5412657116453</c:v>
                </c:pt>
                <c:pt idx="285" formatCode="0.00">
                  <c:v>2097.4763709825124</c:v>
                </c:pt>
                <c:pt idx="286" formatCode="0.00">
                  <c:v>2115.876547774667</c:v>
                </c:pt>
                <c:pt idx="287" formatCode="0.00">
                  <c:v>2133.9435016036609</c:v>
                </c:pt>
                <c:pt idx="288" formatCode="0.00">
                  <c:v>2152.8513493724267</c:v>
                </c:pt>
                <c:pt idx="289" formatCode="0.00">
                  <c:v>2171.2767393540203</c:v>
                </c:pt>
                <c:pt idx="290" formatCode="0.00">
                  <c:v>2189.1992284218845</c:v>
                </c:pt>
                <c:pt idx="291" formatCode="0.00">
                  <c:v>2205.6559453143636</c:v>
                </c:pt>
                <c:pt idx="292" formatCode="0.00">
                  <c:v>2221.5702379150662</c:v>
                </c:pt>
                <c:pt idx="293" formatCode="0.00">
                  <c:v>2238.0923728125836</c:v>
                </c:pt>
                <c:pt idx="294" formatCode="0.00">
                  <c:v>2254.5947460210691</c:v>
                </c:pt>
                <c:pt idx="295" formatCode="0.00">
                  <c:v>2270.6364674440797</c:v>
                </c:pt>
                <c:pt idx="296" formatCode="0.00">
                  <c:v>2286.7538284354214</c:v>
                </c:pt>
                <c:pt idx="297" formatCode="0.00">
                  <c:v>2302.6374563462628</c:v>
                </c:pt>
                <c:pt idx="298" formatCode="0.00">
                  <c:v>2318.2089858580539</c:v>
                </c:pt>
                <c:pt idx="299" formatCode="0.00">
                  <c:v>2334.0967023942112</c:v>
                </c:pt>
                <c:pt idx="300" formatCode="0.00">
                  <c:v>2349.7247912228627</c:v>
                </c:pt>
                <c:pt idx="301" formatCode="0.00">
                  <c:v>2365.2956392971132</c:v>
                </c:pt>
                <c:pt idx="302" formatCode="0.00">
                  <c:v>2382.1802989725502</c:v>
                </c:pt>
                <c:pt idx="303" formatCode="0.00">
                  <c:v>2399.0220280821777</c:v>
                </c:pt>
                <c:pt idx="304" formatCode="0.00">
                  <c:v>2415.4392215966095</c:v>
                </c:pt>
                <c:pt idx="305" formatCode="0.00">
                  <c:v>2431.5116077094872</c:v>
                </c:pt>
                <c:pt idx="306" formatCode="0.00">
                  <c:v>2447.0872258466002</c:v>
                </c:pt>
                <c:pt idx="307" formatCode="0.00">
                  <c:v>2461.8975896122752</c:v>
                </c:pt>
                <c:pt idx="308" formatCode="0.00">
                  <c:v>2476.3113567224127</c:v>
                </c:pt>
                <c:pt idx="309" formatCode="0.00">
                  <c:v>2491.2259804336072</c:v>
                </c:pt>
                <c:pt idx="310" formatCode="0.00">
                  <c:v>2505.8857465001925</c:v>
                </c:pt>
                <c:pt idx="311" formatCode="0.00">
                  <c:v>2520.1421015356946</c:v>
                </c:pt>
                <c:pt idx="312" formatCode="0.00">
                  <c:v>2534.5388327070127</c:v>
                </c:pt>
                <c:pt idx="313" formatCode="0.00">
                  <c:v>2547.6837630944192</c:v>
                </c:pt>
                <c:pt idx="314" formatCode="0.00">
                  <c:v>2560.1138654892698</c:v>
                </c:pt>
                <c:pt idx="315" formatCode="0.00">
                  <c:v>2572.2032491078744</c:v>
                </c:pt>
                <c:pt idx="316" formatCode="0.00">
                  <c:v>2585.2446009873047</c:v>
                </c:pt>
                <c:pt idx="317" formatCode="0.00">
                  <c:v>2598.3540966219862</c:v>
                </c:pt>
                <c:pt idx="318" formatCode="0.00">
                  <c:v>2611.3232161208502</c:v>
                </c:pt>
                <c:pt idx="319" formatCode="0.00">
                  <c:v>2623.8337281468962</c:v>
                </c:pt>
                <c:pt idx="320" formatCode="0.00">
                  <c:v>2635.859738073128</c:v>
                </c:pt>
                <c:pt idx="321" formatCode="0.00">
                  <c:v>2647.2009032591045</c:v>
                </c:pt>
                <c:pt idx="322" formatCode="0.00">
                  <c:v>2658.4269054987126</c:v>
                </c:pt>
                <c:pt idx="323" formatCode="0.00">
                  <c:v>2669.8164527509261</c:v>
                </c:pt>
                <c:pt idx="324" formatCode="0.00">
                  <c:v>2681.1882826267642</c:v>
                </c:pt>
                <c:pt idx="325" formatCode="General">
                  <c:v>2692.5185448119128</c:v>
                </c:pt>
                <c:pt idx="326" formatCode="General">
                  <c:v>2703.6798104840395</c:v>
                </c:pt>
                <c:pt idx="327" formatCode="0.00">
                  <c:v>2714.5255705693662</c:v>
                </c:pt>
                <c:pt idx="328" formatCode="0.00">
                  <c:v>2724.7600811701113</c:v>
                </c:pt>
                <c:pt idx="329" formatCode="0.00">
                  <c:v>2734.6368370558107</c:v>
                </c:pt>
                <c:pt idx="330" formatCode="0.00">
                  <c:v>2744.8842949700575</c:v>
                </c:pt>
              </c:numCache>
            </c:numRef>
          </c:val>
          <c:extLst xmlns:c16r2="http://schemas.microsoft.com/office/drawing/2015/06/chart">
            <c:ext xmlns:c16="http://schemas.microsoft.com/office/drawing/2014/chart" uri="{C3380CC4-5D6E-409C-BE32-E72D297353CC}">
              <c16:uniqueId val="{00000003-BCCD-473A-84BC-FF9E26875CB8}"/>
            </c:ext>
          </c:extLst>
        </c:ser>
        <c:dLbls>
          <c:showLegendKey val="0"/>
          <c:showVal val="0"/>
          <c:showCatName val="0"/>
          <c:showSerName val="0"/>
          <c:showPercent val="0"/>
          <c:showBubbleSize val="0"/>
        </c:dLbls>
        <c:axId val="148887808"/>
        <c:axId val="149028864"/>
      </c:areaChart>
      <c:dateAx>
        <c:axId val="148887808"/>
        <c:scaling>
          <c:orientation val="minMax"/>
          <c:max val="44238"/>
          <c:min val="43901"/>
        </c:scaling>
        <c:delete val="0"/>
        <c:axPos val="b"/>
        <c:numFmt formatCode="dd/mm/yyyy" sourceLinked="1"/>
        <c:majorTickMark val="none"/>
        <c:minorTickMark val="none"/>
        <c:tickLblPos val="nextTo"/>
        <c:txPr>
          <a:bodyPr/>
          <a:lstStyle/>
          <a:p>
            <a:pPr>
              <a:defRPr sz="1100" b="1">
                <a:latin typeface="Arial" pitchFamily="34" charset="0"/>
                <a:cs typeface="Arial" pitchFamily="34" charset="0"/>
              </a:defRPr>
            </a:pPr>
            <a:endParaRPr lang="ru-RU"/>
          </a:p>
        </c:txPr>
        <c:crossAx val="149028864"/>
        <c:crosses val="autoZero"/>
        <c:auto val="1"/>
        <c:lblOffset val="100"/>
        <c:baseTimeUnit val="days"/>
        <c:majorUnit val="1"/>
        <c:majorTimeUnit val="months"/>
        <c:minorUnit val="1"/>
        <c:minorTimeUnit val="months"/>
      </c:dateAx>
      <c:valAx>
        <c:axId val="149028864"/>
        <c:scaling>
          <c:orientation val="minMax"/>
          <c:max val="5500"/>
          <c:min val="0"/>
        </c:scaling>
        <c:delete val="0"/>
        <c:axPos val="l"/>
        <c:majorGridlines/>
        <c:title>
          <c:tx>
            <c:rich>
              <a:bodyPr/>
              <a:lstStyle/>
              <a:p>
                <a:pPr>
                  <a:defRPr sz="2000">
                    <a:latin typeface="Arial" pitchFamily="34" charset="0"/>
                    <a:cs typeface="Arial" pitchFamily="34" charset="0"/>
                  </a:defRPr>
                </a:pPr>
                <a:r>
                  <a:rPr lang="ru-RU" sz="2000">
                    <a:latin typeface="Arial" pitchFamily="34" charset="0"/>
                    <a:cs typeface="Arial" pitchFamily="34" charset="0"/>
                  </a:rPr>
                  <a:t>показатель на 100 тыс.населения</a:t>
                </a:r>
              </a:p>
            </c:rich>
          </c:tx>
          <c:layout/>
          <c:overlay val="0"/>
        </c:title>
        <c:numFmt formatCode="0" sourceLinked="0"/>
        <c:majorTickMark val="none"/>
        <c:minorTickMark val="none"/>
        <c:tickLblPos val="nextTo"/>
        <c:txPr>
          <a:bodyPr/>
          <a:lstStyle/>
          <a:p>
            <a:pPr>
              <a:defRPr b="1">
                <a:latin typeface="Arial" pitchFamily="34" charset="0"/>
                <a:cs typeface="Arial" pitchFamily="34" charset="0"/>
              </a:defRPr>
            </a:pPr>
            <a:endParaRPr lang="ru-RU"/>
          </a:p>
        </c:txPr>
        <c:crossAx val="148887808"/>
        <c:crosses val="autoZero"/>
        <c:crossBetween val="midCat"/>
      </c:valAx>
      <c:spPr>
        <a:ln>
          <a:noFill/>
        </a:ln>
      </c:spPr>
    </c:plotArea>
    <c:legend>
      <c:legendPos val="b"/>
      <c:layout>
        <c:manualLayout>
          <c:xMode val="edge"/>
          <c:yMode val="edge"/>
          <c:x val="6.9590223097112991E-2"/>
          <c:y val="0.92530621172353467"/>
          <c:w val="0.83665835520560028"/>
          <c:h val="4.3881889763779436E-2"/>
        </c:manualLayout>
      </c:layout>
      <c:overlay val="0"/>
      <c:txPr>
        <a:bodyPr/>
        <a:lstStyle/>
        <a:p>
          <a:pPr>
            <a:defRPr sz="2000" b="1">
              <a:latin typeface="Arial" pitchFamily="34" charset="0"/>
              <a:cs typeface="Arial" pitchFamily="34" charset="0"/>
            </a:defRPr>
          </a:pPr>
          <a:endParaRPr lang="ru-RU"/>
        </a:p>
      </c:txPr>
    </c:legend>
    <c:plotVisOnly val="1"/>
    <c:dispBlanksAs val="zero"/>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7"/>
    </mc:Choice>
    <mc:Fallback>
      <c:style val="17"/>
    </mc:Fallback>
  </mc:AlternateContent>
  <c:chart>
    <c:title>
      <c:tx>
        <c:rich>
          <a:bodyPr/>
          <a:lstStyle/>
          <a:p>
            <a:pPr>
              <a:defRPr sz="2000">
                <a:latin typeface="Arial" pitchFamily="34" charset="0"/>
                <a:cs typeface="Arial" pitchFamily="34" charset="0"/>
              </a:defRPr>
            </a:pPr>
            <a:r>
              <a:rPr lang="ru-RU" sz="2000" dirty="0" smtClean="0">
                <a:latin typeface="Arial" pitchFamily="34" charset="0"/>
                <a:cs typeface="Arial" pitchFamily="34" charset="0"/>
              </a:rPr>
              <a:t>Ежедневные случаи регистрации </a:t>
            </a:r>
            <a:r>
              <a:rPr lang="en-US" sz="2000" dirty="0" smtClean="0">
                <a:latin typeface="Arial" pitchFamily="34" charset="0"/>
                <a:cs typeface="Arial" pitchFamily="34" charset="0"/>
              </a:rPr>
              <a:t>COVID-19</a:t>
            </a:r>
            <a:r>
              <a:rPr lang="en-US" sz="2000" baseline="0" dirty="0" smtClean="0">
                <a:latin typeface="Arial" pitchFamily="34" charset="0"/>
                <a:cs typeface="Arial" pitchFamily="34" charset="0"/>
              </a:rPr>
              <a:t> </a:t>
            </a:r>
            <a:r>
              <a:rPr lang="ru-RU" sz="2000" dirty="0" smtClean="0">
                <a:latin typeface="Arial" pitchFamily="34" charset="0"/>
                <a:cs typeface="Arial" pitchFamily="34" charset="0"/>
              </a:rPr>
              <a:t>на </a:t>
            </a:r>
            <a:r>
              <a:rPr lang="ru-RU" sz="2000" dirty="0">
                <a:latin typeface="Arial" pitchFamily="34" charset="0"/>
                <a:cs typeface="Arial" pitchFamily="34" charset="0"/>
              </a:rPr>
              <a:t>территории Архангельской области </a:t>
            </a:r>
            <a:endParaRPr lang="en-US" sz="2000" dirty="0" smtClean="0">
              <a:latin typeface="Arial" pitchFamily="34" charset="0"/>
              <a:cs typeface="Arial" pitchFamily="34" charset="0"/>
            </a:endParaRPr>
          </a:p>
          <a:p>
            <a:pPr>
              <a:defRPr sz="2000">
                <a:latin typeface="Arial" pitchFamily="34" charset="0"/>
                <a:cs typeface="Arial" pitchFamily="34" charset="0"/>
              </a:defRPr>
            </a:pPr>
            <a:r>
              <a:rPr lang="ru-RU" sz="2000" dirty="0" smtClean="0">
                <a:latin typeface="Arial" pitchFamily="34" charset="0"/>
                <a:cs typeface="Arial" pitchFamily="34" charset="0"/>
              </a:rPr>
              <a:t>в </a:t>
            </a:r>
            <a:r>
              <a:rPr lang="ru-RU" sz="2000" dirty="0">
                <a:latin typeface="Arial" pitchFamily="34" charset="0"/>
                <a:cs typeface="Arial" pitchFamily="34" charset="0"/>
              </a:rPr>
              <a:t>период</a:t>
            </a:r>
            <a:r>
              <a:rPr lang="ru-RU" sz="2000" baseline="0" dirty="0">
                <a:latin typeface="Arial" pitchFamily="34" charset="0"/>
                <a:cs typeface="Arial" pitchFamily="34" charset="0"/>
              </a:rPr>
              <a:t> с </a:t>
            </a:r>
            <a:r>
              <a:rPr lang="en-US" sz="2000" baseline="0" dirty="0" smtClean="0">
                <a:latin typeface="Arial" pitchFamily="34" charset="0"/>
                <a:cs typeface="Arial" pitchFamily="34" charset="0"/>
              </a:rPr>
              <a:t>06.04</a:t>
            </a:r>
            <a:r>
              <a:rPr lang="ru-RU" sz="2000" baseline="0" dirty="0" smtClean="0">
                <a:latin typeface="Arial" pitchFamily="34" charset="0"/>
                <a:cs typeface="Arial" pitchFamily="34" charset="0"/>
              </a:rPr>
              <a:t>.2020 по </a:t>
            </a:r>
            <a:r>
              <a:rPr lang="ru-RU" sz="2000" baseline="0" dirty="0">
                <a:latin typeface="Arial" pitchFamily="34" charset="0"/>
                <a:cs typeface="Arial" pitchFamily="34" charset="0"/>
              </a:rPr>
              <a:t>11.02.2021 </a:t>
            </a:r>
            <a:r>
              <a:rPr lang="ru-RU" sz="2000" dirty="0">
                <a:latin typeface="Arial" pitchFamily="34" charset="0"/>
                <a:cs typeface="Arial" pitchFamily="34" charset="0"/>
              </a:rPr>
              <a:t>(</a:t>
            </a:r>
            <a:r>
              <a:rPr lang="ru-RU" sz="2000" dirty="0" err="1">
                <a:latin typeface="Arial" pitchFamily="34" charset="0"/>
                <a:cs typeface="Arial" pitchFamily="34" charset="0"/>
              </a:rPr>
              <a:t>абс</a:t>
            </a:r>
            <a:r>
              <a:rPr lang="ru-RU" sz="2000" dirty="0">
                <a:latin typeface="Arial" pitchFamily="34" charset="0"/>
                <a:cs typeface="Arial" pitchFamily="34" charset="0"/>
              </a:rPr>
              <a:t>.)</a:t>
            </a:r>
          </a:p>
        </c:rich>
      </c:tx>
      <c:layout>
        <c:manualLayout>
          <c:xMode val="edge"/>
          <c:yMode val="edge"/>
          <c:x val="0.29592814960629932"/>
          <c:y val="4.3482064741907179E-4"/>
        </c:manualLayout>
      </c:layout>
      <c:overlay val="0"/>
    </c:title>
    <c:autoTitleDeleted val="0"/>
    <c:plotArea>
      <c:layout>
        <c:manualLayout>
          <c:layoutTarget val="inner"/>
          <c:xMode val="edge"/>
          <c:yMode val="edge"/>
          <c:x val="3.7524652533809551E-2"/>
          <c:y val="0.15155659983503444"/>
          <c:w val="0.94449085137523514"/>
          <c:h val="0.74085941559100843"/>
        </c:manualLayout>
      </c:layout>
      <c:areaChart>
        <c:grouping val="standard"/>
        <c:varyColors val="0"/>
        <c:ser>
          <c:idx val="0"/>
          <c:order val="0"/>
          <c:tx>
            <c:strRef>
              <c:f>'АБС. по дням АО'!$A$3</c:f>
              <c:strCache>
                <c:ptCount val="1"/>
                <c:pt idx="0">
                  <c:v>Случаи заболевания (абс.)</c:v>
                </c:pt>
              </c:strCache>
            </c:strRef>
          </c:tx>
          <c:spPr>
            <a:solidFill>
              <a:srgbClr val="1E37EE"/>
            </a:solidFill>
            <a:ln>
              <a:solidFill>
                <a:schemeClr val="tx1"/>
              </a:solidFill>
              <a:prstDash val="solid"/>
            </a:ln>
          </c:spPr>
          <c:cat>
            <c:numRef>
              <c:f>'АБС. по дням АО'!$W$2:$LV$2</c:f>
              <c:numCache>
                <c:formatCode>dd/mm/yyyy</c:formatCode>
                <c:ptCount val="312"/>
                <c:pt idx="0">
                  <c:v>43927</c:v>
                </c:pt>
                <c:pt idx="1">
                  <c:v>43928</c:v>
                </c:pt>
                <c:pt idx="2">
                  <c:v>43929</c:v>
                </c:pt>
                <c:pt idx="3">
                  <c:v>43930</c:v>
                </c:pt>
                <c:pt idx="4">
                  <c:v>43931</c:v>
                </c:pt>
                <c:pt idx="5">
                  <c:v>43932</c:v>
                </c:pt>
                <c:pt idx="6">
                  <c:v>43933</c:v>
                </c:pt>
                <c:pt idx="7">
                  <c:v>43934</c:v>
                </c:pt>
                <c:pt idx="8">
                  <c:v>43935</c:v>
                </c:pt>
                <c:pt idx="9">
                  <c:v>43936</c:v>
                </c:pt>
                <c:pt idx="10">
                  <c:v>43937</c:v>
                </c:pt>
                <c:pt idx="11">
                  <c:v>43938</c:v>
                </c:pt>
                <c:pt idx="12">
                  <c:v>43939</c:v>
                </c:pt>
                <c:pt idx="13">
                  <c:v>43940</c:v>
                </c:pt>
                <c:pt idx="14">
                  <c:v>43941</c:v>
                </c:pt>
                <c:pt idx="15">
                  <c:v>43942</c:v>
                </c:pt>
                <c:pt idx="16">
                  <c:v>43943</c:v>
                </c:pt>
                <c:pt idx="17">
                  <c:v>43944</c:v>
                </c:pt>
                <c:pt idx="18">
                  <c:v>43945</c:v>
                </c:pt>
                <c:pt idx="19">
                  <c:v>43946</c:v>
                </c:pt>
                <c:pt idx="20">
                  <c:v>43947</c:v>
                </c:pt>
                <c:pt idx="21">
                  <c:v>43948</c:v>
                </c:pt>
                <c:pt idx="22">
                  <c:v>43949</c:v>
                </c:pt>
                <c:pt idx="23">
                  <c:v>43950</c:v>
                </c:pt>
                <c:pt idx="24">
                  <c:v>43951</c:v>
                </c:pt>
                <c:pt idx="25">
                  <c:v>43952</c:v>
                </c:pt>
                <c:pt idx="26">
                  <c:v>43953</c:v>
                </c:pt>
                <c:pt idx="27">
                  <c:v>43954</c:v>
                </c:pt>
                <c:pt idx="28">
                  <c:v>43955</c:v>
                </c:pt>
                <c:pt idx="29">
                  <c:v>43956</c:v>
                </c:pt>
                <c:pt idx="30">
                  <c:v>43957</c:v>
                </c:pt>
                <c:pt idx="31">
                  <c:v>43958</c:v>
                </c:pt>
                <c:pt idx="32">
                  <c:v>43959</c:v>
                </c:pt>
                <c:pt idx="33">
                  <c:v>43960</c:v>
                </c:pt>
                <c:pt idx="34">
                  <c:v>43961</c:v>
                </c:pt>
                <c:pt idx="35">
                  <c:v>43962</c:v>
                </c:pt>
                <c:pt idx="36">
                  <c:v>43963</c:v>
                </c:pt>
                <c:pt idx="37">
                  <c:v>43964</c:v>
                </c:pt>
                <c:pt idx="38">
                  <c:v>43965</c:v>
                </c:pt>
                <c:pt idx="39">
                  <c:v>43966</c:v>
                </c:pt>
                <c:pt idx="40">
                  <c:v>43967</c:v>
                </c:pt>
                <c:pt idx="41">
                  <c:v>43968</c:v>
                </c:pt>
                <c:pt idx="42">
                  <c:v>43969</c:v>
                </c:pt>
                <c:pt idx="43">
                  <c:v>43970</c:v>
                </c:pt>
                <c:pt idx="44">
                  <c:v>43971</c:v>
                </c:pt>
                <c:pt idx="45">
                  <c:v>43972</c:v>
                </c:pt>
                <c:pt idx="46">
                  <c:v>43973</c:v>
                </c:pt>
                <c:pt idx="47">
                  <c:v>43974</c:v>
                </c:pt>
                <c:pt idx="48">
                  <c:v>43975</c:v>
                </c:pt>
                <c:pt idx="49">
                  <c:v>43976</c:v>
                </c:pt>
                <c:pt idx="50">
                  <c:v>43977</c:v>
                </c:pt>
                <c:pt idx="51">
                  <c:v>43978</c:v>
                </c:pt>
                <c:pt idx="52">
                  <c:v>43979</c:v>
                </c:pt>
                <c:pt idx="53">
                  <c:v>43980</c:v>
                </c:pt>
                <c:pt idx="54">
                  <c:v>43981</c:v>
                </c:pt>
                <c:pt idx="55">
                  <c:v>43982</c:v>
                </c:pt>
                <c:pt idx="56">
                  <c:v>43983</c:v>
                </c:pt>
                <c:pt idx="57">
                  <c:v>43984</c:v>
                </c:pt>
                <c:pt idx="58">
                  <c:v>43985</c:v>
                </c:pt>
                <c:pt idx="59">
                  <c:v>43986</c:v>
                </c:pt>
                <c:pt idx="60">
                  <c:v>43987</c:v>
                </c:pt>
                <c:pt idx="61">
                  <c:v>43988</c:v>
                </c:pt>
                <c:pt idx="62">
                  <c:v>43989</c:v>
                </c:pt>
                <c:pt idx="63">
                  <c:v>43990</c:v>
                </c:pt>
                <c:pt idx="64">
                  <c:v>43991</c:v>
                </c:pt>
                <c:pt idx="65">
                  <c:v>43992</c:v>
                </c:pt>
                <c:pt idx="66">
                  <c:v>43993</c:v>
                </c:pt>
                <c:pt idx="67">
                  <c:v>43994</c:v>
                </c:pt>
                <c:pt idx="68">
                  <c:v>43995</c:v>
                </c:pt>
                <c:pt idx="69">
                  <c:v>43996</c:v>
                </c:pt>
                <c:pt idx="70">
                  <c:v>43997</c:v>
                </c:pt>
                <c:pt idx="71">
                  <c:v>43998</c:v>
                </c:pt>
                <c:pt idx="72">
                  <c:v>43999</c:v>
                </c:pt>
                <c:pt idx="73">
                  <c:v>44000</c:v>
                </c:pt>
                <c:pt idx="74">
                  <c:v>44001</c:v>
                </c:pt>
                <c:pt idx="75">
                  <c:v>44002</c:v>
                </c:pt>
                <c:pt idx="76">
                  <c:v>44003</c:v>
                </c:pt>
                <c:pt idx="77">
                  <c:v>44004</c:v>
                </c:pt>
                <c:pt idx="78">
                  <c:v>44005</c:v>
                </c:pt>
                <c:pt idx="79">
                  <c:v>44006</c:v>
                </c:pt>
                <c:pt idx="80">
                  <c:v>44007</c:v>
                </c:pt>
                <c:pt idx="81">
                  <c:v>44008</c:v>
                </c:pt>
                <c:pt idx="82">
                  <c:v>44009</c:v>
                </c:pt>
                <c:pt idx="83">
                  <c:v>44010</c:v>
                </c:pt>
                <c:pt idx="84">
                  <c:v>44011</c:v>
                </c:pt>
                <c:pt idx="85">
                  <c:v>44012</c:v>
                </c:pt>
                <c:pt idx="86">
                  <c:v>44013</c:v>
                </c:pt>
                <c:pt idx="87">
                  <c:v>44014</c:v>
                </c:pt>
                <c:pt idx="88">
                  <c:v>44015</c:v>
                </c:pt>
                <c:pt idx="89">
                  <c:v>44016</c:v>
                </c:pt>
                <c:pt idx="90">
                  <c:v>44017</c:v>
                </c:pt>
                <c:pt idx="91">
                  <c:v>44018</c:v>
                </c:pt>
                <c:pt idx="92">
                  <c:v>44019</c:v>
                </c:pt>
                <c:pt idx="93">
                  <c:v>44020</c:v>
                </c:pt>
                <c:pt idx="94">
                  <c:v>44021</c:v>
                </c:pt>
                <c:pt idx="95">
                  <c:v>44022</c:v>
                </c:pt>
                <c:pt idx="96">
                  <c:v>44023</c:v>
                </c:pt>
                <c:pt idx="97">
                  <c:v>44024</c:v>
                </c:pt>
                <c:pt idx="98">
                  <c:v>44025</c:v>
                </c:pt>
                <c:pt idx="99">
                  <c:v>44026</c:v>
                </c:pt>
                <c:pt idx="100">
                  <c:v>44027</c:v>
                </c:pt>
                <c:pt idx="101">
                  <c:v>44028</c:v>
                </c:pt>
                <c:pt idx="102">
                  <c:v>44029</c:v>
                </c:pt>
                <c:pt idx="103">
                  <c:v>44030</c:v>
                </c:pt>
                <c:pt idx="104">
                  <c:v>44031</c:v>
                </c:pt>
                <c:pt idx="105">
                  <c:v>44032</c:v>
                </c:pt>
                <c:pt idx="106">
                  <c:v>44033</c:v>
                </c:pt>
                <c:pt idx="107">
                  <c:v>44034</c:v>
                </c:pt>
                <c:pt idx="108">
                  <c:v>44035</c:v>
                </c:pt>
                <c:pt idx="109">
                  <c:v>44036</c:v>
                </c:pt>
                <c:pt idx="110">
                  <c:v>44037</c:v>
                </c:pt>
                <c:pt idx="111">
                  <c:v>44038</c:v>
                </c:pt>
                <c:pt idx="112">
                  <c:v>44039</c:v>
                </c:pt>
                <c:pt idx="113">
                  <c:v>44040</c:v>
                </c:pt>
                <c:pt idx="114">
                  <c:v>44041</c:v>
                </c:pt>
                <c:pt idx="115">
                  <c:v>44042</c:v>
                </c:pt>
                <c:pt idx="116">
                  <c:v>44043</c:v>
                </c:pt>
                <c:pt idx="117">
                  <c:v>44044</c:v>
                </c:pt>
                <c:pt idx="118">
                  <c:v>44045</c:v>
                </c:pt>
                <c:pt idx="119">
                  <c:v>44046</c:v>
                </c:pt>
                <c:pt idx="120">
                  <c:v>44047</c:v>
                </c:pt>
                <c:pt idx="121">
                  <c:v>44048</c:v>
                </c:pt>
                <c:pt idx="122">
                  <c:v>44049</c:v>
                </c:pt>
                <c:pt idx="123">
                  <c:v>44050</c:v>
                </c:pt>
                <c:pt idx="124">
                  <c:v>44051</c:v>
                </c:pt>
                <c:pt idx="125">
                  <c:v>44052</c:v>
                </c:pt>
                <c:pt idx="126">
                  <c:v>44053</c:v>
                </c:pt>
                <c:pt idx="127">
                  <c:v>44054</c:v>
                </c:pt>
                <c:pt idx="128">
                  <c:v>44055</c:v>
                </c:pt>
                <c:pt idx="129">
                  <c:v>44056</c:v>
                </c:pt>
                <c:pt idx="130">
                  <c:v>44057</c:v>
                </c:pt>
                <c:pt idx="131">
                  <c:v>44058</c:v>
                </c:pt>
                <c:pt idx="132">
                  <c:v>44059</c:v>
                </c:pt>
                <c:pt idx="133">
                  <c:v>44060</c:v>
                </c:pt>
                <c:pt idx="134">
                  <c:v>44061</c:v>
                </c:pt>
                <c:pt idx="135">
                  <c:v>44062</c:v>
                </c:pt>
                <c:pt idx="136">
                  <c:v>44063</c:v>
                </c:pt>
                <c:pt idx="137">
                  <c:v>44064</c:v>
                </c:pt>
                <c:pt idx="138">
                  <c:v>44065</c:v>
                </c:pt>
                <c:pt idx="139">
                  <c:v>44066</c:v>
                </c:pt>
                <c:pt idx="140">
                  <c:v>44067</c:v>
                </c:pt>
                <c:pt idx="141">
                  <c:v>44068</c:v>
                </c:pt>
                <c:pt idx="142">
                  <c:v>44069</c:v>
                </c:pt>
                <c:pt idx="143">
                  <c:v>44070</c:v>
                </c:pt>
                <c:pt idx="144">
                  <c:v>44071</c:v>
                </c:pt>
                <c:pt idx="145">
                  <c:v>44072</c:v>
                </c:pt>
                <c:pt idx="146">
                  <c:v>44073</c:v>
                </c:pt>
                <c:pt idx="147">
                  <c:v>44074</c:v>
                </c:pt>
                <c:pt idx="148">
                  <c:v>44075</c:v>
                </c:pt>
                <c:pt idx="149">
                  <c:v>44076</c:v>
                </c:pt>
                <c:pt idx="150">
                  <c:v>44077</c:v>
                </c:pt>
                <c:pt idx="151">
                  <c:v>44078</c:v>
                </c:pt>
                <c:pt idx="152">
                  <c:v>44079</c:v>
                </c:pt>
                <c:pt idx="153">
                  <c:v>44080</c:v>
                </c:pt>
                <c:pt idx="154">
                  <c:v>44081</c:v>
                </c:pt>
                <c:pt idx="155">
                  <c:v>44082</c:v>
                </c:pt>
                <c:pt idx="156">
                  <c:v>44083</c:v>
                </c:pt>
                <c:pt idx="157">
                  <c:v>44084</c:v>
                </c:pt>
                <c:pt idx="158">
                  <c:v>44085</c:v>
                </c:pt>
                <c:pt idx="159">
                  <c:v>44086</c:v>
                </c:pt>
                <c:pt idx="160">
                  <c:v>44087</c:v>
                </c:pt>
                <c:pt idx="161">
                  <c:v>44088</c:v>
                </c:pt>
                <c:pt idx="162">
                  <c:v>44089</c:v>
                </c:pt>
                <c:pt idx="163">
                  <c:v>44090</c:v>
                </c:pt>
                <c:pt idx="164">
                  <c:v>44091</c:v>
                </c:pt>
                <c:pt idx="165">
                  <c:v>44092</c:v>
                </c:pt>
                <c:pt idx="166">
                  <c:v>44093</c:v>
                </c:pt>
                <c:pt idx="167">
                  <c:v>44094</c:v>
                </c:pt>
                <c:pt idx="168">
                  <c:v>44095</c:v>
                </c:pt>
                <c:pt idx="169">
                  <c:v>44096</c:v>
                </c:pt>
                <c:pt idx="170">
                  <c:v>44097</c:v>
                </c:pt>
                <c:pt idx="171">
                  <c:v>44098</c:v>
                </c:pt>
                <c:pt idx="172">
                  <c:v>44099</c:v>
                </c:pt>
                <c:pt idx="173">
                  <c:v>44100</c:v>
                </c:pt>
                <c:pt idx="174">
                  <c:v>44101</c:v>
                </c:pt>
                <c:pt idx="175">
                  <c:v>44102</c:v>
                </c:pt>
                <c:pt idx="176">
                  <c:v>44103</c:v>
                </c:pt>
                <c:pt idx="177">
                  <c:v>44104</c:v>
                </c:pt>
                <c:pt idx="178">
                  <c:v>44105</c:v>
                </c:pt>
                <c:pt idx="179">
                  <c:v>44106</c:v>
                </c:pt>
                <c:pt idx="180">
                  <c:v>44107</c:v>
                </c:pt>
                <c:pt idx="181">
                  <c:v>44108</c:v>
                </c:pt>
                <c:pt idx="182">
                  <c:v>44109</c:v>
                </c:pt>
                <c:pt idx="183">
                  <c:v>44110</c:v>
                </c:pt>
                <c:pt idx="184">
                  <c:v>44111</c:v>
                </c:pt>
                <c:pt idx="185">
                  <c:v>44112</c:v>
                </c:pt>
                <c:pt idx="186">
                  <c:v>44113</c:v>
                </c:pt>
                <c:pt idx="187">
                  <c:v>44114</c:v>
                </c:pt>
                <c:pt idx="188">
                  <c:v>44115</c:v>
                </c:pt>
                <c:pt idx="189">
                  <c:v>44116</c:v>
                </c:pt>
                <c:pt idx="190">
                  <c:v>44117</c:v>
                </c:pt>
                <c:pt idx="191">
                  <c:v>44118</c:v>
                </c:pt>
                <c:pt idx="192">
                  <c:v>44119</c:v>
                </c:pt>
                <c:pt idx="193">
                  <c:v>44120</c:v>
                </c:pt>
                <c:pt idx="194">
                  <c:v>44121</c:v>
                </c:pt>
                <c:pt idx="195">
                  <c:v>44122</c:v>
                </c:pt>
                <c:pt idx="196">
                  <c:v>44123</c:v>
                </c:pt>
                <c:pt idx="197">
                  <c:v>44124</c:v>
                </c:pt>
                <c:pt idx="198">
                  <c:v>44125</c:v>
                </c:pt>
                <c:pt idx="199">
                  <c:v>44126</c:v>
                </c:pt>
                <c:pt idx="200">
                  <c:v>44127</c:v>
                </c:pt>
                <c:pt idx="201">
                  <c:v>44128</c:v>
                </c:pt>
                <c:pt idx="202">
                  <c:v>44129</c:v>
                </c:pt>
                <c:pt idx="203">
                  <c:v>44130</c:v>
                </c:pt>
                <c:pt idx="204">
                  <c:v>44131</c:v>
                </c:pt>
                <c:pt idx="205">
                  <c:v>44132</c:v>
                </c:pt>
                <c:pt idx="206">
                  <c:v>44133</c:v>
                </c:pt>
                <c:pt idx="207">
                  <c:v>44134</c:v>
                </c:pt>
                <c:pt idx="208">
                  <c:v>44135</c:v>
                </c:pt>
                <c:pt idx="209">
                  <c:v>44136</c:v>
                </c:pt>
                <c:pt idx="210">
                  <c:v>44137</c:v>
                </c:pt>
                <c:pt idx="211">
                  <c:v>44138</c:v>
                </c:pt>
                <c:pt idx="212">
                  <c:v>44139</c:v>
                </c:pt>
                <c:pt idx="213">
                  <c:v>44140</c:v>
                </c:pt>
                <c:pt idx="214">
                  <c:v>44141</c:v>
                </c:pt>
                <c:pt idx="215">
                  <c:v>44142</c:v>
                </c:pt>
                <c:pt idx="216">
                  <c:v>44143</c:v>
                </c:pt>
                <c:pt idx="217">
                  <c:v>44144</c:v>
                </c:pt>
                <c:pt idx="218">
                  <c:v>44145</c:v>
                </c:pt>
                <c:pt idx="219">
                  <c:v>44146</c:v>
                </c:pt>
                <c:pt idx="220">
                  <c:v>44147</c:v>
                </c:pt>
                <c:pt idx="221">
                  <c:v>44148</c:v>
                </c:pt>
                <c:pt idx="222">
                  <c:v>44149</c:v>
                </c:pt>
                <c:pt idx="223">
                  <c:v>44150</c:v>
                </c:pt>
                <c:pt idx="224">
                  <c:v>44151</c:v>
                </c:pt>
                <c:pt idx="225">
                  <c:v>44152</c:v>
                </c:pt>
                <c:pt idx="226">
                  <c:v>44153</c:v>
                </c:pt>
                <c:pt idx="227">
                  <c:v>44154</c:v>
                </c:pt>
                <c:pt idx="228">
                  <c:v>44155</c:v>
                </c:pt>
                <c:pt idx="229">
                  <c:v>44156</c:v>
                </c:pt>
                <c:pt idx="230">
                  <c:v>44157</c:v>
                </c:pt>
                <c:pt idx="231">
                  <c:v>44158</c:v>
                </c:pt>
                <c:pt idx="232">
                  <c:v>44159</c:v>
                </c:pt>
                <c:pt idx="233">
                  <c:v>44160</c:v>
                </c:pt>
                <c:pt idx="234">
                  <c:v>44161</c:v>
                </c:pt>
                <c:pt idx="235">
                  <c:v>44162</c:v>
                </c:pt>
                <c:pt idx="236">
                  <c:v>44163</c:v>
                </c:pt>
                <c:pt idx="237">
                  <c:v>44164</c:v>
                </c:pt>
                <c:pt idx="238">
                  <c:v>44165</c:v>
                </c:pt>
                <c:pt idx="239">
                  <c:v>44166</c:v>
                </c:pt>
                <c:pt idx="240">
                  <c:v>44167</c:v>
                </c:pt>
                <c:pt idx="241">
                  <c:v>44168</c:v>
                </c:pt>
                <c:pt idx="242">
                  <c:v>44169</c:v>
                </c:pt>
                <c:pt idx="243">
                  <c:v>44170</c:v>
                </c:pt>
                <c:pt idx="244">
                  <c:v>44171</c:v>
                </c:pt>
                <c:pt idx="245">
                  <c:v>44172</c:v>
                </c:pt>
                <c:pt idx="246">
                  <c:v>44173</c:v>
                </c:pt>
                <c:pt idx="247">
                  <c:v>44174</c:v>
                </c:pt>
                <c:pt idx="248">
                  <c:v>44175</c:v>
                </c:pt>
                <c:pt idx="249">
                  <c:v>44176</c:v>
                </c:pt>
                <c:pt idx="250">
                  <c:v>44177</c:v>
                </c:pt>
                <c:pt idx="251">
                  <c:v>44178</c:v>
                </c:pt>
                <c:pt idx="252">
                  <c:v>44179</c:v>
                </c:pt>
                <c:pt idx="253">
                  <c:v>44180</c:v>
                </c:pt>
                <c:pt idx="254">
                  <c:v>44181</c:v>
                </c:pt>
                <c:pt idx="255">
                  <c:v>44182</c:v>
                </c:pt>
                <c:pt idx="256">
                  <c:v>44183</c:v>
                </c:pt>
                <c:pt idx="257">
                  <c:v>44184</c:v>
                </c:pt>
                <c:pt idx="258">
                  <c:v>44185</c:v>
                </c:pt>
                <c:pt idx="259">
                  <c:v>44186</c:v>
                </c:pt>
                <c:pt idx="260">
                  <c:v>44187</c:v>
                </c:pt>
                <c:pt idx="261">
                  <c:v>44188</c:v>
                </c:pt>
                <c:pt idx="262">
                  <c:v>44189</c:v>
                </c:pt>
                <c:pt idx="263">
                  <c:v>44190</c:v>
                </c:pt>
                <c:pt idx="264">
                  <c:v>44191</c:v>
                </c:pt>
                <c:pt idx="265">
                  <c:v>44192</c:v>
                </c:pt>
                <c:pt idx="266">
                  <c:v>44193</c:v>
                </c:pt>
                <c:pt idx="267">
                  <c:v>44194</c:v>
                </c:pt>
                <c:pt idx="268">
                  <c:v>44195</c:v>
                </c:pt>
                <c:pt idx="269">
                  <c:v>44196</c:v>
                </c:pt>
                <c:pt idx="270">
                  <c:v>44197</c:v>
                </c:pt>
                <c:pt idx="271">
                  <c:v>44198</c:v>
                </c:pt>
                <c:pt idx="272">
                  <c:v>44199</c:v>
                </c:pt>
                <c:pt idx="273">
                  <c:v>44200</c:v>
                </c:pt>
                <c:pt idx="274">
                  <c:v>44201</c:v>
                </c:pt>
                <c:pt idx="275">
                  <c:v>44202</c:v>
                </c:pt>
                <c:pt idx="276">
                  <c:v>44203</c:v>
                </c:pt>
                <c:pt idx="277">
                  <c:v>44204</c:v>
                </c:pt>
                <c:pt idx="278">
                  <c:v>44205</c:v>
                </c:pt>
                <c:pt idx="279">
                  <c:v>44206</c:v>
                </c:pt>
                <c:pt idx="280">
                  <c:v>44207</c:v>
                </c:pt>
                <c:pt idx="281">
                  <c:v>44208</c:v>
                </c:pt>
                <c:pt idx="282">
                  <c:v>44209</c:v>
                </c:pt>
                <c:pt idx="283">
                  <c:v>44210</c:v>
                </c:pt>
                <c:pt idx="284">
                  <c:v>44211</c:v>
                </c:pt>
                <c:pt idx="285">
                  <c:v>44212</c:v>
                </c:pt>
                <c:pt idx="286">
                  <c:v>44213</c:v>
                </c:pt>
                <c:pt idx="287">
                  <c:v>44214</c:v>
                </c:pt>
                <c:pt idx="288">
                  <c:v>44215</c:v>
                </c:pt>
                <c:pt idx="289">
                  <c:v>44216</c:v>
                </c:pt>
                <c:pt idx="290">
                  <c:v>44217</c:v>
                </c:pt>
                <c:pt idx="291">
                  <c:v>44218</c:v>
                </c:pt>
                <c:pt idx="292">
                  <c:v>44219</c:v>
                </c:pt>
                <c:pt idx="293">
                  <c:v>44220</c:v>
                </c:pt>
                <c:pt idx="294">
                  <c:v>44221</c:v>
                </c:pt>
                <c:pt idx="295">
                  <c:v>44222</c:v>
                </c:pt>
                <c:pt idx="296">
                  <c:v>44223</c:v>
                </c:pt>
                <c:pt idx="297">
                  <c:v>44224</c:v>
                </c:pt>
                <c:pt idx="298">
                  <c:v>44225</c:v>
                </c:pt>
                <c:pt idx="299">
                  <c:v>44226</c:v>
                </c:pt>
                <c:pt idx="300">
                  <c:v>44227</c:v>
                </c:pt>
                <c:pt idx="301">
                  <c:v>44228</c:v>
                </c:pt>
                <c:pt idx="302">
                  <c:v>44229</c:v>
                </c:pt>
                <c:pt idx="303">
                  <c:v>44230</c:v>
                </c:pt>
                <c:pt idx="304">
                  <c:v>44231</c:v>
                </c:pt>
                <c:pt idx="305">
                  <c:v>44232</c:v>
                </c:pt>
                <c:pt idx="306">
                  <c:v>44233</c:v>
                </c:pt>
                <c:pt idx="307">
                  <c:v>44234</c:v>
                </c:pt>
                <c:pt idx="308">
                  <c:v>44235</c:v>
                </c:pt>
                <c:pt idx="309">
                  <c:v>44236</c:v>
                </c:pt>
                <c:pt idx="310">
                  <c:v>44237</c:v>
                </c:pt>
                <c:pt idx="311">
                  <c:v>44238</c:v>
                </c:pt>
              </c:numCache>
            </c:numRef>
          </c:cat>
          <c:val>
            <c:numRef>
              <c:f>'АБС. по дням АО'!$W$3:$LV$3</c:f>
              <c:numCache>
                <c:formatCode>General</c:formatCode>
                <c:ptCount val="312"/>
                <c:pt idx="0">
                  <c:v>10</c:v>
                </c:pt>
                <c:pt idx="1">
                  <c:v>2</c:v>
                </c:pt>
                <c:pt idx="2">
                  <c:v>1</c:v>
                </c:pt>
                <c:pt idx="3">
                  <c:v>1</c:v>
                </c:pt>
                <c:pt idx="4">
                  <c:v>3</c:v>
                </c:pt>
                <c:pt idx="5">
                  <c:v>3</c:v>
                </c:pt>
                <c:pt idx="6">
                  <c:v>0</c:v>
                </c:pt>
                <c:pt idx="7">
                  <c:v>1</c:v>
                </c:pt>
                <c:pt idx="8">
                  <c:v>0</c:v>
                </c:pt>
                <c:pt idx="9">
                  <c:v>1</c:v>
                </c:pt>
                <c:pt idx="10">
                  <c:v>1</c:v>
                </c:pt>
                <c:pt idx="11">
                  <c:v>5</c:v>
                </c:pt>
                <c:pt idx="12">
                  <c:v>65</c:v>
                </c:pt>
                <c:pt idx="13">
                  <c:v>7</c:v>
                </c:pt>
                <c:pt idx="14">
                  <c:v>4</c:v>
                </c:pt>
                <c:pt idx="15">
                  <c:v>2</c:v>
                </c:pt>
                <c:pt idx="16">
                  <c:v>3</c:v>
                </c:pt>
                <c:pt idx="17">
                  <c:v>14</c:v>
                </c:pt>
                <c:pt idx="18">
                  <c:v>10</c:v>
                </c:pt>
                <c:pt idx="19">
                  <c:v>20</c:v>
                </c:pt>
                <c:pt idx="20">
                  <c:v>8</c:v>
                </c:pt>
                <c:pt idx="21">
                  <c:v>6</c:v>
                </c:pt>
                <c:pt idx="22">
                  <c:v>4</c:v>
                </c:pt>
                <c:pt idx="23">
                  <c:v>13</c:v>
                </c:pt>
                <c:pt idx="24">
                  <c:v>15</c:v>
                </c:pt>
                <c:pt idx="25">
                  <c:v>25</c:v>
                </c:pt>
                <c:pt idx="26">
                  <c:v>22</c:v>
                </c:pt>
                <c:pt idx="27">
                  <c:v>39</c:v>
                </c:pt>
                <c:pt idx="28">
                  <c:v>6</c:v>
                </c:pt>
                <c:pt idx="29">
                  <c:v>24</c:v>
                </c:pt>
                <c:pt idx="30">
                  <c:v>25</c:v>
                </c:pt>
                <c:pt idx="31">
                  <c:v>18</c:v>
                </c:pt>
                <c:pt idx="32">
                  <c:v>28</c:v>
                </c:pt>
                <c:pt idx="33">
                  <c:v>25</c:v>
                </c:pt>
                <c:pt idx="34">
                  <c:v>32</c:v>
                </c:pt>
                <c:pt idx="35">
                  <c:v>37</c:v>
                </c:pt>
                <c:pt idx="36">
                  <c:v>19</c:v>
                </c:pt>
                <c:pt idx="37">
                  <c:v>41</c:v>
                </c:pt>
                <c:pt idx="38">
                  <c:v>32</c:v>
                </c:pt>
                <c:pt idx="39">
                  <c:v>52</c:v>
                </c:pt>
                <c:pt idx="40">
                  <c:v>50</c:v>
                </c:pt>
                <c:pt idx="41">
                  <c:v>32</c:v>
                </c:pt>
                <c:pt idx="42">
                  <c:v>72</c:v>
                </c:pt>
                <c:pt idx="43">
                  <c:v>25</c:v>
                </c:pt>
                <c:pt idx="44">
                  <c:v>41</c:v>
                </c:pt>
                <c:pt idx="45">
                  <c:v>30</c:v>
                </c:pt>
                <c:pt idx="46">
                  <c:v>83</c:v>
                </c:pt>
                <c:pt idx="47">
                  <c:v>95</c:v>
                </c:pt>
                <c:pt idx="48">
                  <c:v>126</c:v>
                </c:pt>
                <c:pt idx="49">
                  <c:v>169</c:v>
                </c:pt>
                <c:pt idx="50">
                  <c:v>95</c:v>
                </c:pt>
                <c:pt idx="51">
                  <c:v>127</c:v>
                </c:pt>
                <c:pt idx="52">
                  <c:v>101</c:v>
                </c:pt>
                <c:pt idx="53">
                  <c:v>158</c:v>
                </c:pt>
                <c:pt idx="54">
                  <c:v>137</c:v>
                </c:pt>
                <c:pt idx="55">
                  <c:v>135</c:v>
                </c:pt>
                <c:pt idx="56">
                  <c:v>56</c:v>
                </c:pt>
                <c:pt idx="57">
                  <c:v>239</c:v>
                </c:pt>
                <c:pt idx="58">
                  <c:v>178</c:v>
                </c:pt>
                <c:pt idx="59">
                  <c:v>125</c:v>
                </c:pt>
                <c:pt idx="60">
                  <c:v>94</c:v>
                </c:pt>
                <c:pt idx="61">
                  <c:v>92</c:v>
                </c:pt>
                <c:pt idx="62">
                  <c:v>91</c:v>
                </c:pt>
                <c:pt idx="63">
                  <c:v>96</c:v>
                </c:pt>
                <c:pt idx="64">
                  <c:v>132</c:v>
                </c:pt>
                <c:pt idx="65">
                  <c:v>145</c:v>
                </c:pt>
                <c:pt idx="66">
                  <c:v>112</c:v>
                </c:pt>
                <c:pt idx="67">
                  <c:v>113</c:v>
                </c:pt>
                <c:pt idx="68">
                  <c:v>109</c:v>
                </c:pt>
                <c:pt idx="69">
                  <c:v>107</c:v>
                </c:pt>
                <c:pt idx="70">
                  <c:v>109</c:v>
                </c:pt>
                <c:pt idx="71">
                  <c:v>123</c:v>
                </c:pt>
                <c:pt idx="72">
                  <c:v>121</c:v>
                </c:pt>
                <c:pt idx="73">
                  <c:v>118</c:v>
                </c:pt>
                <c:pt idx="74">
                  <c:v>121</c:v>
                </c:pt>
                <c:pt idx="75">
                  <c:v>129</c:v>
                </c:pt>
                <c:pt idx="76">
                  <c:v>107</c:v>
                </c:pt>
                <c:pt idx="77">
                  <c:v>124</c:v>
                </c:pt>
                <c:pt idx="78">
                  <c:v>120</c:v>
                </c:pt>
                <c:pt idx="79">
                  <c:v>117</c:v>
                </c:pt>
                <c:pt idx="80">
                  <c:v>115</c:v>
                </c:pt>
                <c:pt idx="81">
                  <c:v>118</c:v>
                </c:pt>
                <c:pt idx="82">
                  <c:v>114</c:v>
                </c:pt>
                <c:pt idx="83">
                  <c:v>115</c:v>
                </c:pt>
                <c:pt idx="84">
                  <c:v>102</c:v>
                </c:pt>
                <c:pt idx="85">
                  <c:v>118</c:v>
                </c:pt>
                <c:pt idx="86">
                  <c:v>116</c:v>
                </c:pt>
                <c:pt idx="87">
                  <c:v>119</c:v>
                </c:pt>
                <c:pt idx="88">
                  <c:v>117</c:v>
                </c:pt>
                <c:pt idx="89">
                  <c:v>170</c:v>
                </c:pt>
                <c:pt idx="90">
                  <c:v>104</c:v>
                </c:pt>
                <c:pt idx="91">
                  <c:v>119</c:v>
                </c:pt>
                <c:pt idx="92">
                  <c:v>115</c:v>
                </c:pt>
                <c:pt idx="93">
                  <c:v>113</c:v>
                </c:pt>
                <c:pt idx="94">
                  <c:v>112</c:v>
                </c:pt>
                <c:pt idx="95">
                  <c:v>114</c:v>
                </c:pt>
                <c:pt idx="96">
                  <c:v>115</c:v>
                </c:pt>
                <c:pt idx="97">
                  <c:v>134</c:v>
                </c:pt>
                <c:pt idx="98">
                  <c:v>129</c:v>
                </c:pt>
                <c:pt idx="99">
                  <c:v>119</c:v>
                </c:pt>
                <c:pt idx="100">
                  <c:v>122</c:v>
                </c:pt>
                <c:pt idx="101">
                  <c:v>116</c:v>
                </c:pt>
                <c:pt idx="102">
                  <c:v>104</c:v>
                </c:pt>
                <c:pt idx="103">
                  <c:v>107</c:v>
                </c:pt>
                <c:pt idx="104">
                  <c:v>89</c:v>
                </c:pt>
                <c:pt idx="105">
                  <c:v>81</c:v>
                </c:pt>
                <c:pt idx="106">
                  <c:v>92</c:v>
                </c:pt>
                <c:pt idx="107">
                  <c:v>76</c:v>
                </c:pt>
                <c:pt idx="108">
                  <c:v>68</c:v>
                </c:pt>
                <c:pt idx="109">
                  <c:v>66</c:v>
                </c:pt>
                <c:pt idx="110">
                  <c:v>74</c:v>
                </c:pt>
                <c:pt idx="111">
                  <c:v>69</c:v>
                </c:pt>
                <c:pt idx="112">
                  <c:v>63</c:v>
                </c:pt>
                <c:pt idx="113">
                  <c:v>68</c:v>
                </c:pt>
                <c:pt idx="114">
                  <c:v>76</c:v>
                </c:pt>
                <c:pt idx="115">
                  <c:v>69</c:v>
                </c:pt>
                <c:pt idx="116">
                  <c:v>57</c:v>
                </c:pt>
                <c:pt idx="117">
                  <c:v>75</c:v>
                </c:pt>
                <c:pt idx="118">
                  <c:v>59</c:v>
                </c:pt>
                <c:pt idx="119">
                  <c:v>68</c:v>
                </c:pt>
                <c:pt idx="120">
                  <c:v>71</c:v>
                </c:pt>
                <c:pt idx="121">
                  <c:v>61</c:v>
                </c:pt>
                <c:pt idx="122">
                  <c:v>64</c:v>
                </c:pt>
                <c:pt idx="123">
                  <c:v>70</c:v>
                </c:pt>
                <c:pt idx="124">
                  <c:v>68</c:v>
                </c:pt>
                <c:pt idx="125">
                  <c:v>63</c:v>
                </c:pt>
                <c:pt idx="126">
                  <c:v>48</c:v>
                </c:pt>
                <c:pt idx="127">
                  <c:v>65</c:v>
                </c:pt>
                <c:pt idx="128">
                  <c:v>68</c:v>
                </c:pt>
                <c:pt idx="129">
                  <c:v>83</c:v>
                </c:pt>
                <c:pt idx="130">
                  <c:v>67</c:v>
                </c:pt>
                <c:pt idx="131">
                  <c:v>71</c:v>
                </c:pt>
                <c:pt idx="132">
                  <c:v>70</c:v>
                </c:pt>
                <c:pt idx="133">
                  <c:v>83</c:v>
                </c:pt>
                <c:pt idx="134">
                  <c:v>67</c:v>
                </c:pt>
                <c:pt idx="135">
                  <c:v>71</c:v>
                </c:pt>
                <c:pt idx="136">
                  <c:v>77</c:v>
                </c:pt>
                <c:pt idx="137">
                  <c:v>89</c:v>
                </c:pt>
                <c:pt idx="138">
                  <c:v>81</c:v>
                </c:pt>
                <c:pt idx="139">
                  <c:v>52</c:v>
                </c:pt>
                <c:pt idx="140">
                  <c:v>24</c:v>
                </c:pt>
                <c:pt idx="141">
                  <c:v>60</c:v>
                </c:pt>
                <c:pt idx="142">
                  <c:v>73</c:v>
                </c:pt>
                <c:pt idx="143">
                  <c:v>87</c:v>
                </c:pt>
                <c:pt idx="144">
                  <c:v>100</c:v>
                </c:pt>
                <c:pt idx="145">
                  <c:v>81</c:v>
                </c:pt>
                <c:pt idx="146">
                  <c:v>42</c:v>
                </c:pt>
                <c:pt idx="147">
                  <c:v>63</c:v>
                </c:pt>
                <c:pt idx="148">
                  <c:v>49</c:v>
                </c:pt>
                <c:pt idx="149">
                  <c:v>48</c:v>
                </c:pt>
                <c:pt idx="150">
                  <c:v>74</c:v>
                </c:pt>
                <c:pt idx="151">
                  <c:v>72</c:v>
                </c:pt>
                <c:pt idx="152">
                  <c:v>60</c:v>
                </c:pt>
                <c:pt idx="153">
                  <c:v>78</c:v>
                </c:pt>
                <c:pt idx="154">
                  <c:v>68</c:v>
                </c:pt>
                <c:pt idx="155">
                  <c:v>69</c:v>
                </c:pt>
                <c:pt idx="156">
                  <c:v>85</c:v>
                </c:pt>
                <c:pt idx="157">
                  <c:v>83</c:v>
                </c:pt>
                <c:pt idx="158">
                  <c:v>83</c:v>
                </c:pt>
                <c:pt idx="159">
                  <c:v>96</c:v>
                </c:pt>
                <c:pt idx="160">
                  <c:v>91</c:v>
                </c:pt>
                <c:pt idx="161">
                  <c:v>88</c:v>
                </c:pt>
                <c:pt idx="162">
                  <c:v>75</c:v>
                </c:pt>
                <c:pt idx="163">
                  <c:v>83</c:v>
                </c:pt>
                <c:pt idx="164">
                  <c:v>103</c:v>
                </c:pt>
                <c:pt idx="165">
                  <c:v>97</c:v>
                </c:pt>
                <c:pt idx="166">
                  <c:v>94</c:v>
                </c:pt>
                <c:pt idx="167">
                  <c:v>97</c:v>
                </c:pt>
                <c:pt idx="168">
                  <c:v>81</c:v>
                </c:pt>
                <c:pt idx="169">
                  <c:v>91</c:v>
                </c:pt>
                <c:pt idx="170">
                  <c:v>102</c:v>
                </c:pt>
                <c:pt idx="171">
                  <c:v>98</c:v>
                </c:pt>
                <c:pt idx="172">
                  <c:v>110</c:v>
                </c:pt>
                <c:pt idx="173">
                  <c:v>115</c:v>
                </c:pt>
                <c:pt idx="174">
                  <c:v>115</c:v>
                </c:pt>
                <c:pt idx="175">
                  <c:v>124</c:v>
                </c:pt>
                <c:pt idx="176">
                  <c:v>131</c:v>
                </c:pt>
                <c:pt idx="177">
                  <c:v>141</c:v>
                </c:pt>
                <c:pt idx="178">
                  <c:v>147</c:v>
                </c:pt>
                <c:pt idx="179">
                  <c:v>160</c:v>
                </c:pt>
                <c:pt idx="180">
                  <c:v>177</c:v>
                </c:pt>
                <c:pt idx="181">
                  <c:v>179</c:v>
                </c:pt>
                <c:pt idx="182">
                  <c:v>187</c:v>
                </c:pt>
                <c:pt idx="183">
                  <c:v>178</c:v>
                </c:pt>
                <c:pt idx="184">
                  <c:v>182</c:v>
                </c:pt>
                <c:pt idx="185">
                  <c:v>183</c:v>
                </c:pt>
                <c:pt idx="186">
                  <c:v>199</c:v>
                </c:pt>
                <c:pt idx="187">
                  <c:v>246</c:v>
                </c:pt>
                <c:pt idx="188">
                  <c:v>242</c:v>
                </c:pt>
                <c:pt idx="189">
                  <c:v>198</c:v>
                </c:pt>
                <c:pt idx="190">
                  <c:v>195</c:v>
                </c:pt>
                <c:pt idx="191">
                  <c:v>193</c:v>
                </c:pt>
                <c:pt idx="192">
                  <c:v>197</c:v>
                </c:pt>
                <c:pt idx="193">
                  <c:v>207</c:v>
                </c:pt>
                <c:pt idx="194">
                  <c:v>218</c:v>
                </c:pt>
                <c:pt idx="195">
                  <c:v>228</c:v>
                </c:pt>
                <c:pt idx="196">
                  <c:v>246</c:v>
                </c:pt>
                <c:pt idx="197">
                  <c:v>247</c:v>
                </c:pt>
                <c:pt idx="198">
                  <c:v>256</c:v>
                </c:pt>
                <c:pt idx="199">
                  <c:v>263</c:v>
                </c:pt>
                <c:pt idx="200">
                  <c:v>272</c:v>
                </c:pt>
                <c:pt idx="201">
                  <c:v>286</c:v>
                </c:pt>
                <c:pt idx="202">
                  <c:v>298</c:v>
                </c:pt>
                <c:pt idx="203">
                  <c:v>312</c:v>
                </c:pt>
                <c:pt idx="204">
                  <c:v>317</c:v>
                </c:pt>
                <c:pt idx="205">
                  <c:v>319</c:v>
                </c:pt>
                <c:pt idx="206">
                  <c:v>325</c:v>
                </c:pt>
                <c:pt idx="207">
                  <c:v>334</c:v>
                </c:pt>
                <c:pt idx="208">
                  <c:v>365</c:v>
                </c:pt>
                <c:pt idx="209">
                  <c:v>378</c:v>
                </c:pt>
                <c:pt idx="210">
                  <c:v>387</c:v>
                </c:pt>
                <c:pt idx="211">
                  <c:v>389</c:v>
                </c:pt>
                <c:pt idx="212">
                  <c:v>377</c:v>
                </c:pt>
                <c:pt idx="213">
                  <c:v>369</c:v>
                </c:pt>
                <c:pt idx="214">
                  <c:v>359</c:v>
                </c:pt>
                <c:pt idx="215">
                  <c:v>350</c:v>
                </c:pt>
                <c:pt idx="216">
                  <c:v>342</c:v>
                </c:pt>
                <c:pt idx="217">
                  <c:v>341</c:v>
                </c:pt>
                <c:pt idx="218">
                  <c:v>338</c:v>
                </c:pt>
                <c:pt idx="219">
                  <c:v>340</c:v>
                </c:pt>
                <c:pt idx="220">
                  <c:v>339</c:v>
                </c:pt>
                <c:pt idx="221">
                  <c:v>345</c:v>
                </c:pt>
                <c:pt idx="222">
                  <c:v>343</c:v>
                </c:pt>
                <c:pt idx="223">
                  <c:v>346</c:v>
                </c:pt>
                <c:pt idx="224">
                  <c:v>351</c:v>
                </c:pt>
                <c:pt idx="225">
                  <c:v>339</c:v>
                </c:pt>
                <c:pt idx="226">
                  <c:v>334</c:v>
                </c:pt>
                <c:pt idx="227">
                  <c:v>339</c:v>
                </c:pt>
                <c:pt idx="228">
                  <c:v>332</c:v>
                </c:pt>
                <c:pt idx="229">
                  <c:v>345</c:v>
                </c:pt>
                <c:pt idx="230">
                  <c:v>353</c:v>
                </c:pt>
                <c:pt idx="231">
                  <c:v>351</c:v>
                </c:pt>
                <c:pt idx="232">
                  <c:v>361</c:v>
                </c:pt>
                <c:pt idx="233">
                  <c:v>356</c:v>
                </c:pt>
                <c:pt idx="234">
                  <c:v>361</c:v>
                </c:pt>
                <c:pt idx="235">
                  <c:v>367</c:v>
                </c:pt>
                <c:pt idx="236">
                  <c:v>374</c:v>
                </c:pt>
                <c:pt idx="237">
                  <c:v>379</c:v>
                </c:pt>
                <c:pt idx="238">
                  <c:v>387</c:v>
                </c:pt>
                <c:pt idx="239">
                  <c:v>395</c:v>
                </c:pt>
                <c:pt idx="240">
                  <c:v>399</c:v>
                </c:pt>
                <c:pt idx="241">
                  <c:v>397</c:v>
                </c:pt>
                <c:pt idx="242">
                  <c:v>399</c:v>
                </c:pt>
                <c:pt idx="243">
                  <c:v>396</c:v>
                </c:pt>
                <c:pt idx="244">
                  <c:v>395</c:v>
                </c:pt>
                <c:pt idx="245">
                  <c:v>398</c:v>
                </c:pt>
                <c:pt idx="246">
                  <c:v>396</c:v>
                </c:pt>
                <c:pt idx="247">
                  <c:v>392</c:v>
                </c:pt>
                <c:pt idx="248">
                  <c:v>407</c:v>
                </c:pt>
                <c:pt idx="249">
                  <c:v>405</c:v>
                </c:pt>
                <c:pt idx="250">
                  <c:v>401</c:v>
                </c:pt>
                <c:pt idx="251">
                  <c:v>403</c:v>
                </c:pt>
                <c:pt idx="252">
                  <c:v>402</c:v>
                </c:pt>
                <c:pt idx="253">
                  <c:v>397</c:v>
                </c:pt>
                <c:pt idx="254">
                  <c:v>399</c:v>
                </c:pt>
                <c:pt idx="255">
                  <c:v>393</c:v>
                </c:pt>
                <c:pt idx="256">
                  <c:v>395</c:v>
                </c:pt>
                <c:pt idx="257">
                  <c:v>397</c:v>
                </c:pt>
                <c:pt idx="258">
                  <c:v>394</c:v>
                </c:pt>
                <c:pt idx="259">
                  <c:v>388</c:v>
                </c:pt>
                <c:pt idx="260">
                  <c:v>393</c:v>
                </c:pt>
                <c:pt idx="261">
                  <c:v>385</c:v>
                </c:pt>
                <c:pt idx="262">
                  <c:v>375</c:v>
                </c:pt>
                <c:pt idx="263">
                  <c:v>371</c:v>
                </c:pt>
                <c:pt idx="264">
                  <c:v>370</c:v>
                </c:pt>
                <c:pt idx="265">
                  <c:v>374</c:v>
                </c:pt>
                <c:pt idx="266">
                  <c:v>372</c:v>
                </c:pt>
                <c:pt idx="267">
                  <c:v>363</c:v>
                </c:pt>
                <c:pt idx="268">
                  <c:v>359</c:v>
                </c:pt>
                <c:pt idx="269">
                  <c:v>352</c:v>
                </c:pt>
                <c:pt idx="270">
                  <c:v>341</c:v>
                </c:pt>
                <c:pt idx="271">
                  <c:v>229</c:v>
                </c:pt>
                <c:pt idx="272">
                  <c:v>255</c:v>
                </c:pt>
                <c:pt idx="273">
                  <c:v>251</c:v>
                </c:pt>
                <c:pt idx="274">
                  <c:v>243</c:v>
                </c:pt>
                <c:pt idx="275">
                  <c:v>237</c:v>
                </c:pt>
                <c:pt idx="276">
                  <c:v>233</c:v>
                </c:pt>
                <c:pt idx="277">
                  <c:v>242</c:v>
                </c:pt>
                <c:pt idx="278">
                  <c:v>241</c:v>
                </c:pt>
                <c:pt idx="279">
                  <c:v>245</c:v>
                </c:pt>
                <c:pt idx="280">
                  <c:v>243</c:v>
                </c:pt>
                <c:pt idx="281">
                  <c:v>239</c:v>
                </c:pt>
                <c:pt idx="282">
                  <c:v>237</c:v>
                </c:pt>
                <c:pt idx="283">
                  <c:v>258</c:v>
                </c:pt>
                <c:pt idx="284">
                  <c:v>273</c:v>
                </c:pt>
                <c:pt idx="285">
                  <c:v>275</c:v>
                </c:pt>
                <c:pt idx="286">
                  <c:v>264</c:v>
                </c:pt>
                <c:pt idx="287">
                  <c:v>261</c:v>
                </c:pt>
                <c:pt idx="288">
                  <c:v>257</c:v>
                </c:pt>
                <c:pt idx="289">
                  <c:v>252</c:v>
                </c:pt>
                <c:pt idx="290">
                  <c:v>249</c:v>
                </c:pt>
                <c:pt idx="291">
                  <c:v>253</c:v>
                </c:pt>
                <c:pt idx="292">
                  <c:v>250</c:v>
                </c:pt>
                <c:pt idx="293">
                  <c:v>258</c:v>
                </c:pt>
                <c:pt idx="294">
                  <c:v>248</c:v>
                </c:pt>
                <c:pt idx="295">
                  <c:v>243</c:v>
                </c:pt>
                <c:pt idx="296">
                  <c:v>244</c:v>
                </c:pt>
                <c:pt idx="297">
                  <c:v>242</c:v>
                </c:pt>
                <c:pt idx="298">
                  <c:v>238</c:v>
                </c:pt>
                <c:pt idx="299">
                  <c:v>243</c:v>
                </c:pt>
                <c:pt idx="300">
                  <c:v>242</c:v>
                </c:pt>
                <c:pt idx="301">
                  <c:v>240</c:v>
                </c:pt>
                <c:pt idx="302">
                  <c:v>241</c:v>
                </c:pt>
                <c:pt idx="303">
                  <c:v>241</c:v>
                </c:pt>
                <c:pt idx="304">
                  <c:v>240</c:v>
                </c:pt>
                <c:pt idx="305">
                  <c:v>237</c:v>
                </c:pt>
                <c:pt idx="306">
                  <c:v>235</c:v>
                </c:pt>
                <c:pt idx="307">
                  <c:v>231</c:v>
                </c:pt>
                <c:pt idx="308">
                  <c:v>227</c:v>
                </c:pt>
                <c:pt idx="309">
                  <c:v>224</c:v>
                </c:pt>
                <c:pt idx="310">
                  <c:v>219</c:v>
                </c:pt>
                <c:pt idx="311">
                  <c:v>199</c:v>
                </c:pt>
              </c:numCache>
            </c:numRef>
          </c:val>
          <c:extLst xmlns:c16r2="http://schemas.microsoft.com/office/drawing/2015/06/chart">
            <c:ext xmlns:c16="http://schemas.microsoft.com/office/drawing/2014/chart" uri="{C3380CC4-5D6E-409C-BE32-E72D297353CC}">
              <c16:uniqueId val="{00000000-D85D-4323-A552-1C80A97EF2D5}"/>
            </c:ext>
          </c:extLst>
        </c:ser>
        <c:dLbls>
          <c:showLegendKey val="0"/>
          <c:showVal val="0"/>
          <c:showCatName val="0"/>
          <c:showSerName val="0"/>
          <c:showPercent val="0"/>
          <c:showBubbleSize val="0"/>
        </c:dLbls>
        <c:axId val="149082880"/>
        <c:axId val="149084416"/>
      </c:areaChart>
      <c:dateAx>
        <c:axId val="149082880"/>
        <c:scaling>
          <c:orientation val="minMax"/>
        </c:scaling>
        <c:delete val="0"/>
        <c:axPos val="b"/>
        <c:majorGridlines>
          <c:spPr>
            <a:ln w="0">
              <a:solidFill>
                <a:prstClr val="black">
                  <a:alpha val="6000"/>
                </a:prstClr>
              </a:solidFill>
            </a:ln>
          </c:spPr>
        </c:majorGridlines>
        <c:numFmt formatCode="dd/mm/yyyy" sourceLinked="0"/>
        <c:majorTickMark val="none"/>
        <c:minorTickMark val="none"/>
        <c:tickLblPos val="nextTo"/>
        <c:spPr>
          <a:ln>
            <a:noFill/>
          </a:ln>
        </c:spPr>
        <c:txPr>
          <a:bodyPr/>
          <a:lstStyle/>
          <a:p>
            <a:pPr>
              <a:defRPr sz="700" b="1">
                <a:latin typeface="Arial" pitchFamily="34" charset="0"/>
                <a:cs typeface="Arial" pitchFamily="34" charset="0"/>
              </a:defRPr>
            </a:pPr>
            <a:endParaRPr lang="ru-RU"/>
          </a:p>
        </c:txPr>
        <c:crossAx val="149084416"/>
        <c:crosses val="autoZero"/>
        <c:auto val="1"/>
        <c:lblOffset val="100"/>
        <c:baseTimeUnit val="days"/>
        <c:majorUnit val="1"/>
        <c:majorTimeUnit val="days"/>
      </c:dateAx>
      <c:valAx>
        <c:axId val="149084416"/>
        <c:scaling>
          <c:orientation val="minMax"/>
        </c:scaling>
        <c:delete val="0"/>
        <c:axPos val="l"/>
        <c:majorGridlines/>
        <c:numFmt formatCode="General" sourceLinked="1"/>
        <c:majorTickMark val="none"/>
        <c:minorTickMark val="none"/>
        <c:tickLblPos val="nextTo"/>
        <c:txPr>
          <a:bodyPr/>
          <a:lstStyle/>
          <a:p>
            <a:pPr>
              <a:defRPr b="1">
                <a:latin typeface="Arial" pitchFamily="34" charset="0"/>
                <a:cs typeface="Arial" pitchFamily="34" charset="0"/>
              </a:defRPr>
            </a:pPr>
            <a:endParaRPr lang="ru-RU"/>
          </a:p>
        </c:txPr>
        <c:crossAx val="149082880"/>
        <c:crosses val="autoZero"/>
        <c:crossBetween val="midCat"/>
      </c:valAx>
      <c:spPr>
        <a:noFill/>
        <a:ln>
          <a:noFill/>
        </a:ln>
      </c:spPr>
    </c:plotArea>
    <c:plotVisOnly val="1"/>
    <c:dispBlanksAs val="zero"/>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a:t>Уровень заболеваемости новой коронавирусной инфекцией в муниципальных образованиях Архангельской области на 11.02.2021 </a:t>
            </a:r>
            <a:r>
              <a:rPr lang="en-US"/>
              <a:t/>
            </a:r>
            <a:br>
              <a:rPr lang="en-US"/>
            </a:br>
            <a:r>
              <a:rPr lang="ru-RU"/>
              <a:t>(показатель на 100 тыс. населения)</a:t>
            </a:r>
          </a:p>
        </c:rich>
      </c:tx>
      <c:layout>
        <c:manualLayout>
          <c:xMode val="edge"/>
          <c:yMode val="edge"/>
          <c:x val="0.21414523184601952"/>
          <c:y val="2.0085156022163941E-2"/>
        </c:manualLayout>
      </c:layout>
      <c:overlay val="0"/>
    </c:title>
    <c:autoTitleDeleted val="0"/>
    <c:plotArea>
      <c:layout>
        <c:manualLayout>
          <c:layoutTarget val="inner"/>
          <c:xMode val="edge"/>
          <c:yMode val="edge"/>
          <c:x val="8.7874157497103686E-2"/>
          <c:y val="0.19037037037037038"/>
          <c:w val="0.8968480270756336"/>
          <c:h val="0.5706538349372996"/>
        </c:manualLayout>
      </c:layout>
      <c:barChart>
        <c:barDir val="col"/>
        <c:grouping val="clustered"/>
        <c:varyColors val="0"/>
        <c:ser>
          <c:idx val="0"/>
          <c:order val="0"/>
          <c:tx>
            <c:strRef>
              <c:f>СОВОКУПНОЕ!$I$3</c:f>
              <c:strCache>
                <c:ptCount val="1"/>
                <c:pt idx="0">
                  <c:v>Муниципальные образования АО</c:v>
                </c:pt>
              </c:strCache>
            </c:strRef>
          </c:tx>
          <c:spPr>
            <a:solidFill>
              <a:srgbClr val="0070C0"/>
            </a:solidFill>
            <a:ln>
              <a:solidFill>
                <a:prstClr val="black"/>
              </a:solidFill>
            </a:ln>
          </c:spPr>
          <c:invertIfNegative val="0"/>
          <c:dLbls>
            <c:numFmt formatCode="#,##0.0\ _₽" sourceLinked="0"/>
            <c:spPr>
              <a:noFill/>
              <a:ln>
                <a:noFill/>
              </a:ln>
              <a:effectLst/>
            </c:spPr>
            <c:txPr>
              <a:bodyPr rot="-5400000" vert="horz"/>
              <a:lstStyle/>
              <a:p>
                <a:pPr>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СОВОКУПНОЕ!$J$2:$AG$2</c:f>
              <c:strCache>
                <c:ptCount val="24"/>
                <c:pt idx="0">
                  <c:v>г.Новодвинск</c:v>
                </c:pt>
                <c:pt idx="1">
                  <c:v>Котласский район и г.Котлас</c:v>
                </c:pt>
                <c:pt idx="2">
                  <c:v>Вилегодский район</c:v>
                </c:pt>
                <c:pt idx="3">
                  <c:v>Холмогорский район</c:v>
                </c:pt>
                <c:pt idx="4">
                  <c:v>г.Северодвинск</c:v>
                </c:pt>
                <c:pt idx="5">
                  <c:v>г.Архангельск</c:v>
                </c:pt>
                <c:pt idx="6">
                  <c:v>Каргопольский район</c:v>
                </c:pt>
                <c:pt idx="7">
                  <c:v>Устьянский район</c:v>
                </c:pt>
                <c:pt idx="8">
                  <c:v>Лешуконский район</c:v>
                </c:pt>
                <c:pt idx="9">
                  <c:v>Приморский район</c:v>
                </c:pt>
                <c:pt idx="10">
                  <c:v>Красноборский район</c:v>
                </c:pt>
                <c:pt idx="11">
                  <c:v>Вельский район</c:v>
                </c:pt>
                <c:pt idx="12">
                  <c:v>Ленский район</c:v>
                </c:pt>
                <c:pt idx="13">
                  <c:v>Няндомский район</c:v>
                </c:pt>
                <c:pt idx="14">
                  <c:v>Коношский район</c:v>
                </c:pt>
                <c:pt idx="15">
                  <c:v>Онежский район</c:v>
                </c:pt>
                <c:pt idx="16">
                  <c:v>Плесецкий  район</c:v>
                </c:pt>
                <c:pt idx="17">
                  <c:v>Виноградовский район</c:v>
                </c:pt>
                <c:pt idx="18">
                  <c:v>Шенкурский район</c:v>
                </c:pt>
                <c:pt idx="19">
                  <c:v>Пинежский район</c:v>
                </c:pt>
                <c:pt idx="20">
                  <c:v>Мезенский район</c:v>
                </c:pt>
                <c:pt idx="21">
                  <c:v>Верхнетоемский район</c:v>
                </c:pt>
                <c:pt idx="22">
                  <c:v>г.Коряжма</c:v>
                </c:pt>
                <c:pt idx="23">
                  <c:v>г.Мирный</c:v>
                </c:pt>
              </c:strCache>
            </c:strRef>
          </c:cat>
          <c:val>
            <c:numRef>
              <c:f>СОВОКУПНОЕ!$J$3:$AG$3</c:f>
              <c:numCache>
                <c:formatCode>0.00</c:formatCode>
                <c:ptCount val="24"/>
                <c:pt idx="0">
                  <c:v>6478.1261488367254</c:v>
                </c:pt>
                <c:pt idx="1">
                  <c:v>6465.7393096342075</c:v>
                </c:pt>
                <c:pt idx="2">
                  <c:v>6299.4652406417144</c:v>
                </c:pt>
                <c:pt idx="3">
                  <c:v>5856.6788469346275</c:v>
                </c:pt>
                <c:pt idx="4">
                  <c:v>5506.754544859351</c:v>
                </c:pt>
                <c:pt idx="5">
                  <c:v>5449.0317208475399</c:v>
                </c:pt>
                <c:pt idx="6">
                  <c:v>5411.4994363021415</c:v>
                </c:pt>
                <c:pt idx="7">
                  <c:v>5375.4789272030575</c:v>
                </c:pt>
                <c:pt idx="8">
                  <c:v>5154.9702906696648</c:v>
                </c:pt>
                <c:pt idx="9">
                  <c:v>5011.9521912350601</c:v>
                </c:pt>
                <c:pt idx="10">
                  <c:v>4539.5813592902005</c:v>
                </c:pt>
                <c:pt idx="11">
                  <c:v>3945.0973945919322</c:v>
                </c:pt>
                <c:pt idx="12">
                  <c:v>3808.3090379008772</c:v>
                </c:pt>
                <c:pt idx="13">
                  <c:v>3400.1572327044064</c:v>
                </c:pt>
                <c:pt idx="14">
                  <c:v>3215.2511025750537</c:v>
                </c:pt>
                <c:pt idx="15">
                  <c:v>3180.1284217641032</c:v>
                </c:pt>
                <c:pt idx="16">
                  <c:v>3042.1633161359223</c:v>
                </c:pt>
                <c:pt idx="17">
                  <c:v>2948.7085680837013</c:v>
                </c:pt>
                <c:pt idx="18">
                  <c:v>2894.3326057078157</c:v>
                </c:pt>
                <c:pt idx="19">
                  <c:v>2701.3180569139772</c:v>
                </c:pt>
                <c:pt idx="20">
                  <c:v>2676.2556000943173</c:v>
                </c:pt>
                <c:pt idx="21">
                  <c:v>2643.3096113240008</c:v>
                </c:pt>
                <c:pt idx="22">
                  <c:v>2641.8948763250892</c:v>
                </c:pt>
                <c:pt idx="23">
                  <c:v>2494.6921443736728</c:v>
                </c:pt>
              </c:numCache>
            </c:numRef>
          </c:val>
          <c:extLst xmlns:c16r2="http://schemas.microsoft.com/office/drawing/2015/06/chart">
            <c:ext xmlns:c16="http://schemas.microsoft.com/office/drawing/2014/chart" uri="{C3380CC4-5D6E-409C-BE32-E72D297353CC}">
              <c16:uniqueId val="{00000000-3BB6-409B-84C8-BED472211B42}"/>
            </c:ext>
          </c:extLst>
        </c:ser>
        <c:dLbls>
          <c:showLegendKey val="0"/>
          <c:showVal val="0"/>
          <c:showCatName val="0"/>
          <c:showSerName val="0"/>
          <c:showPercent val="0"/>
          <c:showBubbleSize val="0"/>
        </c:dLbls>
        <c:gapWidth val="39"/>
        <c:axId val="149152896"/>
        <c:axId val="149154432"/>
      </c:barChart>
      <c:lineChart>
        <c:grouping val="standard"/>
        <c:varyColors val="0"/>
        <c:ser>
          <c:idx val="1"/>
          <c:order val="1"/>
          <c:tx>
            <c:strRef>
              <c:f>СОВОКУПНОЕ!$I$4</c:f>
              <c:strCache>
                <c:ptCount val="1"/>
                <c:pt idx="0">
                  <c:v>Архангельская область</c:v>
                </c:pt>
              </c:strCache>
            </c:strRef>
          </c:tx>
          <c:spPr>
            <a:ln w="60325">
              <a:solidFill>
                <a:srgbClr val="FF0000"/>
              </a:solidFill>
            </a:ln>
          </c:spPr>
          <c:marker>
            <c:symbol val="none"/>
          </c:marker>
          <c:trendline>
            <c:trendlineType val="linear"/>
            <c:dispRSqr val="0"/>
            <c:dispEq val="0"/>
          </c:trendline>
          <c:cat>
            <c:strRef>
              <c:f>СОВОКУПНОЕ!$J$2:$AG$2</c:f>
              <c:strCache>
                <c:ptCount val="24"/>
                <c:pt idx="0">
                  <c:v>г.Новодвинск</c:v>
                </c:pt>
                <c:pt idx="1">
                  <c:v>Котласский район и г.Котлас</c:v>
                </c:pt>
                <c:pt idx="2">
                  <c:v>Вилегодский район</c:v>
                </c:pt>
                <c:pt idx="3">
                  <c:v>Холмогорский район</c:v>
                </c:pt>
                <c:pt idx="4">
                  <c:v>г.Северодвинск</c:v>
                </c:pt>
                <c:pt idx="5">
                  <c:v>г.Архангельск</c:v>
                </c:pt>
                <c:pt idx="6">
                  <c:v>Каргопольский район</c:v>
                </c:pt>
                <c:pt idx="7">
                  <c:v>Устьянский район</c:v>
                </c:pt>
                <c:pt idx="8">
                  <c:v>Лешуконский район</c:v>
                </c:pt>
                <c:pt idx="9">
                  <c:v>Приморский район</c:v>
                </c:pt>
                <c:pt idx="10">
                  <c:v>Красноборский район</c:v>
                </c:pt>
                <c:pt idx="11">
                  <c:v>Вельский район</c:v>
                </c:pt>
                <c:pt idx="12">
                  <c:v>Ленский район</c:v>
                </c:pt>
                <c:pt idx="13">
                  <c:v>Няндомский район</c:v>
                </c:pt>
                <c:pt idx="14">
                  <c:v>Коношский район</c:v>
                </c:pt>
                <c:pt idx="15">
                  <c:v>Онежский район</c:v>
                </c:pt>
                <c:pt idx="16">
                  <c:v>Плесецкий  район</c:v>
                </c:pt>
                <c:pt idx="17">
                  <c:v>Виноградовский район</c:v>
                </c:pt>
                <c:pt idx="18">
                  <c:v>Шенкурский район</c:v>
                </c:pt>
                <c:pt idx="19">
                  <c:v>Пинежский район</c:v>
                </c:pt>
                <c:pt idx="20">
                  <c:v>Мезенский район</c:v>
                </c:pt>
                <c:pt idx="21">
                  <c:v>Верхнетоемский район</c:v>
                </c:pt>
                <c:pt idx="22">
                  <c:v>г.Коряжма</c:v>
                </c:pt>
                <c:pt idx="23">
                  <c:v>г.Мирный</c:v>
                </c:pt>
              </c:strCache>
            </c:strRef>
          </c:cat>
          <c:val>
            <c:numRef>
              <c:f>СОВОКУПНОЕ!$J$4:$AG$4</c:f>
              <c:numCache>
                <c:formatCode>0.00</c:formatCode>
                <c:ptCount val="24"/>
                <c:pt idx="0">
                  <c:v>4943.0440927698401</c:v>
                </c:pt>
                <c:pt idx="1">
                  <c:v>4943.0440927698401</c:v>
                </c:pt>
                <c:pt idx="2">
                  <c:v>4943.0440927698401</c:v>
                </c:pt>
                <c:pt idx="3">
                  <c:v>4943.0440927698401</c:v>
                </c:pt>
                <c:pt idx="4">
                  <c:v>4943.0440927698401</c:v>
                </c:pt>
                <c:pt idx="5">
                  <c:v>4943.0440927698401</c:v>
                </c:pt>
                <c:pt idx="6">
                  <c:v>4943.0440927698401</c:v>
                </c:pt>
                <c:pt idx="7">
                  <c:v>4943.0440927698401</c:v>
                </c:pt>
                <c:pt idx="8">
                  <c:v>4943.0440927698401</c:v>
                </c:pt>
                <c:pt idx="9">
                  <c:v>4943.0440927698401</c:v>
                </c:pt>
                <c:pt idx="10">
                  <c:v>4943.0440927698401</c:v>
                </c:pt>
                <c:pt idx="11">
                  <c:v>4943.0440927698401</c:v>
                </c:pt>
                <c:pt idx="12">
                  <c:v>4943.0440927698401</c:v>
                </c:pt>
                <c:pt idx="13">
                  <c:v>4943.0440927698401</c:v>
                </c:pt>
                <c:pt idx="14">
                  <c:v>4943.0440927698401</c:v>
                </c:pt>
                <c:pt idx="15">
                  <c:v>4943.0440927698401</c:v>
                </c:pt>
                <c:pt idx="16">
                  <c:v>4943.0440927698401</c:v>
                </c:pt>
                <c:pt idx="17">
                  <c:v>4943.0440927698401</c:v>
                </c:pt>
                <c:pt idx="18">
                  <c:v>4943.0440927698401</c:v>
                </c:pt>
                <c:pt idx="19">
                  <c:v>4943.0440927698401</c:v>
                </c:pt>
                <c:pt idx="20">
                  <c:v>4943.0440927698401</c:v>
                </c:pt>
                <c:pt idx="21">
                  <c:v>4943.0440927698401</c:v>
                </c:pt>
                <c:pt idx="22">
                  <c:v>4943.0440927698401</c:v>
                </c:pt>
                <c:pt idx="23">
                  <c:v>4943.0440927698401</c:v>
                </c:pt>
              </c:numCache>
            </c:numRef>
          </c:val>
          <c:smooth val="0"/>
          <c:extLst xmlns:c16r2="http://schemas.microsoft.com/office/drawing/2015/06/chart">
            <c:ext xmlns:c16="http://schemas.microsoft.com/office/drawing/2014/chart" uri="{C3380CC4-5D6E-409C-BE32-E72D297353CC}">
              <c16:uniqueId val="{00000002-3BB6-409B-84C8-BED472211B42}"/>
            </c:ext>
          </c:extLst>
        </c:ser>
        <c:dLbls>
          <c:showLegendKey val="0"/>
          <c:showVal val="0"/>
          <c:showCatName val="0"/>
          <c:showSerName val="0"/>
          <c:showPercent val="0"/>
          <c:showBubbleSize val="0"/>
        </c:dLbls>
        <c:marker val="1"/>
        <c:smooth val="0"/>
        <c:axId val="149152896"/>
        <c:axId val="149154432"/>
      </c:lineChart>
      <c:catAx>
        <c:axId val="149152896"/>
        <c:scaling>
          <c:orientation val="minMax"/>
        </c:scaling>
        <c:delete val="0"/>
        <c:axPos val="b"/>
        <c:numFmt formatCode="General" sourceLinked="0"/>
        <c:majorTickMark val="none"/>
        <c:minorTickMark val="none"/>
        <c:tickLblPos val="nextTo"/>
        <c:crossAx val="149154432"/>
        <c:crosses val="autoZero"/>
        <c:auto val="1"/>
        <c:lblAlgn val="ctr"/>
        <c:lblOffset val="100"/>
        <c:noMultiLvlLbl val="0"/>
      </c:catAx>
      <c:valAx>
        <c:axId val="149154432"/>
        <c:scaling>
          <c:orientation val="minMax"/>
        </c:scaling>
        <c:delete val="0"/>
        <c:axPos val="l"/>
        <c:majorGridlines/>
        <c:numFmt formatCode="0" sourceLinked="0"/>
        <c:majorTickMark val="none"/>
        <c:minorTickMark val="none"/>
        <c:tickLblPos val="nextTo"/>
        <c:crossAx val="149152896"/>
        <c:crosses val="autoZero"/>
        <c:crossBetween val="between"/>
      </c:valAx>
    </c:plotArea>
    <c:legend>
      <c:legendPos val="b"/>
      <c:legendEntry>
        <c:idx val="2"/>
        <c:delete val="1"/>
      </c:legendEntry>
      <c:layout/>
      <c:overlay val="0"/>
      <c:txPr>
        <a:bodyPr/>
        <a:lstStyle/>
        <a:p>
          <a:pPr>
            <a:defRPr sz="1400"/>
          </a:pPr>
          <a:endParaRPr lang="ru-RU"/>
        </a:p>
      </c:txPr>
    </c:legend>
    <c:plotVisOnly val="1"/>
    <c:dispBlanksAs val="gap"/>
    <c:showDLblsOverMax val="0"/>
  </c:chart>
  <c:txPr>
    <a:bodyPr/>
    <a:lstStyle/>
    <a:p>
      <a:pPr>
        <a:defRPr b="1">
          <a:latin typeface="Arial" pitchFamily="34" charset="0"/>
          <a:cs typeface="Arial" pitchFamily="34" charset="0"/>
        </a:defRPr>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4"/>
          <c:order val="0"/>
          <c:tx>
            <c:strRef>
              <c:f>'возраст (область)'!$A$20</c:f>
              <c:strCache>
                <c:ptCount val="1"/>
                <c:pt idx="0">
                  <c:v>18-29 лет</c:v>
                </c:pt>
              </c:strCache>
            </c:strRef>
          </c:tx>
          <c:spPr>
            <a:solidFill>
              <a:srgbClr val="1E37EE"/>
            </a:solidFill>
            <a:ln>
              <a:solidFill>
                <a:prstClr val="black"/>
              </a:solidFill>
            </a:ln>
          </c:spPr>
          <c:invertIfNegative val="0"/>
          <c:dLbls>
            <c:spPr>
              <a:noFill/>
              <a:ln>
                <a:noFill/>
              </a:ln>
              <a:effectLst/>
            </c:spPr>
            <c:txPr>
              <a:bodyPr rot="0" vert="horz"/>
              <a:lstStyle/>
              <a:p>
                <a:pPr>
                  <a:defRPr sz="1600">
                    <a:solidFill>
                      <a:srgbClr val="FFFF00"/>
                    </a:solidFill>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'возраст (область)'!$S$1:$V$1</c:f>
              <c:strCache>
                <c:ptCount val="4"/>
                <c:pt idx="0">
                  <c:v>2 неделя</c:v>
                </c:pt>
                <c:pt idx="1">
                  <c:v>3 неделя</c:v>
                </c:pt>
                <c:pt idx="2">
                  <c:v>4 неделя</c:v>
                </c:pt>
                <c:pt idx="3">
                  <c:v>5 неделя</c:v>
                </c:pt>
              </c:strCache>
            </c:strRef>
          </c:cat>
          <c:val>
            <c:numRef>
              <c:f>'возраст (область)'!$S$20:$V$20</c:f>
              <c:numCache>
                <c:formatCode>0.0</c:formatCode>
                <c:ptCount val="4"/>
                <c:pt idx="0">
                  <c:v>13.613164117100679</c:v>
                </c:pt>
                <c:pt idx="1">
                  <c:v>13.270324430814567</c:v>
                </c:pt>
                <c:pt idx="2">
                  <c:v>13.811527259215104</c:v>
                </c:pt>
                <c:pt idx="3">
                  <c:v>11.223837723398399</c:v>
                </c:pt>
              </c:numCache>
            </c:numRef>
          </c:val>
          <c:extLst xmlns:c16r2="http://schemas.microsoft.com/office/drawing/2015/06/chart">
            <c:ext xmlns:c16="http://schemas.microsoft.com/office/drawing/2014/chart" uri="{C3380CC4-5D6E-409C-BE32-E72D297353CC}">
              <c16:uniqueId val="{00000000-A978-4450-8D32-E52DF09ADC73}"/>
            </c:ext>
          </c:extLst>
        </c:ser>
        <c:ser>
          <c:idx val="5"/>
          <c:order val="1"/>
          <c:tx>
            <c:strRef>
              <c:f>'возраст (область)'!$A$21</c:f>
              <c:strCache>
                <c:ptCount val="1"/>
                <c:pt idx="0">
                  <c:v>30-49 лет</c:v>
                </c:pt>
              </c:strCache>
            </c:strRef>
          </c:tx>
          <c:spPr>
            <a:solidFill>
              <a:srgbClr val="66FF66"/>
            </a:solidFill>
            <a:ln>
              <a:solidFill>
                <a:prstClr val="black"/>
              </a:solidFill>
            </a:ln>
          </c:spPr>
          <c:invertIfNegative val="0"/>
          <c:dLbls>
            <c:spPr>
              <a:noFill/>
              <a:ln>
                <a:noFill/>
              </a:ln>
              <a:effectLst/>
            </c:spPr>
            <c:txPr>
              <a:bodyPr rot="0" vert="horz"/>
              <a:lstStyle/>
              <a:p>
                <a:pPr>
                  <a:defRPr sz="1800"/>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'возраст (область)'!$S$1:$V$1</c:f>
              <c:strCache>
                <c:ptCount val="4"/>
                <c:pt idx="0">
                  <c:v>2 неделя</c:v>
                </c:pt>
                <c:pt idx="1">
                  <c:v>3 неделя</c:v>
                </c:pt>
                <c:pt idx="2">
                  <c:v>4 неделя</c:v>
                </c:pt>
                <c:pt idx="3">
                  <c:v>5 неделя</c:v>
                </c:pt>
              </c:strCache>
            </c:strRef>
          </c:cat>
          <c:val>
            <c:numRef>
              <c:f>'возраст (область)'!$S$21:$V$21</c:f>
              <c:numCache>
                <c:formatCode>0.0</c:formatCode>
                <c:ptCount val="4"/>
                <c:pt idx="0">
                  <c:v>24.016996922091291</c:v>
                </c:pt>
                <c:pt idx="1">
                  <c:v>22.437697258567038</c:v>
                </c:pt>
                <c:pt idx="2">
                  <c:v>20.647014537906593</c:v>
                </c:pt>
                <c:pt idx="3">
                  <c:v>24.254932904987683</c:v>
                </c:pt>
              </c:numCache>
            </c:numRef>
          </c:val>
          <c:extLst xmlns:c16r2="http://schemas.microsoft.com/office/drawing/2015/06/chart">
            <c:ext xmlns:c16="http://schemas.microsoft.com/office/drawing/2014/chart" uri="{C3380CC4-5D6E-409C-BE32-E72D297353CC}">
              <c16:uniqueId val="{00000001-A978-4450-8D32-E52DF09ADC73}"/>
            </c:ext>
          </c:extLst>
        </c:ser>
        <c:ser>
          <c:idx val="6"/>
          <c:order val="2"/>
          <c:tx>
            <c:strRef>
              <c:f>'возраст (область)'!$A$22</c:f>
              <c:strCache>
                <c:ptCount val="1"/>
                <c:pt idx="0">
                  <c:v>50-64 года</c:v>
                </c:pt>
              </c:strCache>
            </c:strRef>
          </c:tx>
          <c:spPr>
            <a:solidFill>
              <a:srgbClr val="FFFF00"/>
            </a:solidFill>
            <a:ln>
              <a:solidFill>
                <a:prstClr val="black"/>
              </a:solidFill>
            </a:ln>
          </c:spPr>
          <c:invertIfNegative val="0"/>
          <c:dLbls>
            <c:spPr>
              <a:noFill/>
              <a:ln>
                <a:noFill/>
              </a:ln>
              <a:effectLst/>
            </c:spPr>
            <c:txPr>
              <a:bodyPr rot="0" vert="horz"/>
              <a:lstStyle/>
              <a:p>
                <a:pPr>
                  <a:defRPr sz="1800"/>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'возраст (область)'!$S$1:$V$1</c:f>
              <c:strCache>
                <c:ptCount val="4"/>
                <c:pt idx="0">
                  <c:v>2 неделя</c:v>
                </c:pt>
                <c:pt idx="1">
                  <c:v>3 неделя</c:v>
                </c:pt>
                <c:pt idx="2">
                  <c:v>4 неделя</c:v>
                </c:pt>
                <c:pt idx="3">
                  <c:v>5 неделя</c:v>
                </c:pt>
              </c:strCache>
            </c:strRef>
          </c:cat>
          <c:val>
            <c:numRef>
              <c:f>'возраст (область)'!$S$22:$V$22</c:f>
              <c:numCache>
                <c:formatCode>0.0</c:formatCode>
                <c:ptCount val="4"/>
                <c:pt idx="0">
                  <c:v>30.181703519014803</c:v>
                </c:pt>
                <c:pt idx="1">
                  <c:v>29.099654649479568</c:v>
                </c:pt>
                <c:pt idx="2">
                  <c:v>28.668065543813313</c:v>
                </c:pt>
                <c:pt idx="3">
                  <c:v>26.581252756554285</c:v>
                </c:pt>
              </c:numCache>
            </c:numRef>
          </c:val>
          <c:extLst xmlns:c16r2="http://schemas.microsoft.com/office/drawing/2015/06/chart">
            <c:ext xmlns:c16="http://schemas.microsoft.com/office/drawing/2014/chart" uri="{C3380CC4-5D6E-409C-BE32-E72D297353CC}">
              <c16:uniqueId val="{00000002-A978-4450-8D32-E52DF09ADC73}"/>
            </c:ext>
          </c:extLst>
        </c:ser>
        <c:ser>
          <c:idx val="7"/>
          <c:order val="3"/>
          <c:tx>
            <c:strRef>
              <c:f>'возраст (область)'!$A$23</c:f>
              <c:strCache>
                <c:ptCount val="1"/>
                <c:pt idx="0">
                  <c:v>старше 65 лет</c:v>
                </c:pt>
              </c:strCache>
            </c:strRef>
          </c:tx>
          <c:spPr>
            <a:solidFill>
              <a:srgbClr val="FF0000"/>
            </a:solidFill>
            <a:ln>
              <a:solidFill>
                <a:schemeClr val="tx1"/>
              </a:solidFill>
            </a:ln>
          </c:spPr>
          <c:invertIfNegative val="0"/>
          <c:dLbls>
            <c:spPr>
              <a:noFill/>
              <a:ln>
                <a:noFill/>
              </a:ln>
              <a:effectLst/>
            </c:spPr>
            <c:txPr>
              <a:bodyPr rot="0" vert="horz"/>
              <a:lstStyle/>
              <a:p>
                <a:pPr>
                  <a:defRPr sz="1600"/>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'возраст (область)'!$S$1:$V$1</c:f>
              <c:strCache>
                <c:ptCount val="4"/>
                <c:pt idx="0">
                  <c:v>2 неделя</c:v>
                </c:pt>
                <c:pt idx="1">
                  <c:v>3 неделя</c:v>
                </c:pt>
                <c:pt idx="2">
                  <c:v>4 неделя</c:v>
                </c:pt>
                <c:pt idx="3">
                  <c:v>5 неделя</c:v>
                </c:pt>
              </c:strCache>
            </c:strRef>
          </c:cat>
          <c:val>
            <c:numRef>
              <c:f>'возраст (область)'!$S$23:$V$23</c:f>
              <c:numCache>
                <c:formatCode>0.0</c:formatCode>
                <c:ptCount val="4"/>
                <c:pt idx="0">
                  <c:v>32.188135441793236</c:v>
                </c:pt>
                <c:pt idx="1">
                  <c:v>35.192323661138829</c:v>
                </c:pt>
                <c:pt idx="2">
                  <c:v>36.873392659064997</c:v>
                </c:pt>
                <c:pt idx="3">
                  <c:v>37.939976615059635</c:v>
                </c:pt>
              </c:numCache>
            </c:numRef>
          </c:val>
          <c:extLst xmlns:c16r2="http://schemas.microsoft.com/office/drawing/2015/06/chart">
            <c:ext xmlns:c16="http://schemas.microsoft.com/office/drawing/2014/chart" uri="{C3380CC4-5D6E-409C-BE32-E72D297353CC}">
              <c16:uniqueId val="{00000003-A978-4450-8D32-E52DF09ADC73}"/>
            </c:ext>
          </c:extLst>
        </c:ser>
        <c:dLbls>
          <c:showLegendKey val="0"/>
          <c:showVal val="0"/>
          <c:showCatName val="0"/>
          <c:showSerName val="0"/>
          <c:showPercent val="0"/>
          <c:showBubbleSize val="0"/>
        </c:dLbls>
        <c:gapWidth val="61"/>
        <c:overlap val="100"/>
        <c:axId val="149566208"/>
        <c:axId val="149567744"/>
      </c:barChart>
      <c:catAx>
        <c:axId val="149566208"/>
        <c:scaling>
          <c:orientation val="minMax"/>
        </c:scaling>
        <c:delete val="0"/>
        <c:axPos val="b"/>
        <c:numFmt formatCode="General" sourceLinked="0"/>
        <c:majorTickMark val="out"/>
        <c:minorTickMark val="none"/>
        <c:tickLblPos val="nextTo"/>
        <c:txPr>
          <a:bodyPr/>
          <a:lstStyle/>
          <a:p>
            <a:pPr>
              <a:defRPr sz="1800"/>
            </a:pPr>
            <a:endParaRPr lang="ru-RU"/>
          </a:p>
        </c:txPr>
        <c:crossAx val="149567744"/>
        <c:crosses val="autoZero"/>
        <c:auto val="1"/>
        <c:lblAlgn val="ctr"/>
        <c:lblOffset val="100"/>
        <c:noMultiLvlLbl val="0"/>
      </c:catAx>
      <c:valAx>
        <c:axId val="149567744"/>
        <c:scaling>
          <c:orientation val="minMax"/>
          <c:max val="100"/>
        </c:scaling>
        <c:delete val="0"/>
        <c:axPos val="l"/>
        <c:majorGridlines/>
        <c:numFmt formatCode="0.0" sourceLinked="1"/>
        <c:majorTickMark val="out"/>
        <c:minorTickMark val="none"/>
        <c:tickLblPos val="nextTo"/>
        <c:crossAx val="149566208"/>
        <c:crosses val="autoZero"/>
        <c:crossBetween val="between"/>
      </c:valAx>
    </c:plotArea>
    <c:legend>
      <c:legendPos val="r"/>
      <c:layout>
        <c:manualLayout>
          <c:xMode val="edge"/>
          <c:yMode val="edge"/>
          <c:x val="0.7773723540623787"/>
          <c:y val="0.14857525293147791"/>
          <c:w val="0.21284179012960475"/>
          <c:h val="0.7691152335459297"/>
        </c:manualLayout>
      </c:layout>
      <c:overlay val="0"/>
      <c:txPr>
        <a:bodyPr/>
        <a:lstStyle/>
        <a:p>
          <a:pPr>
            <a:defRPr sz="1800"/>
          </a:pPr>
          <a:endParaRPr lang="ru-RU"/>
        </a:p>
      </c:txPr>
    </c:legend>
    <c:plotVisOnly val="1"/>
    <c:dispBlanksAs val="gap"/>
    <c:showDLblsOverMax val="0"/>
  </c:chart>
  <c:txPr>
    <a:bodyPr/>
    <a:lstStyle/>
    <a:p>
      <a:pPr>
        <a:defRPr b="1">
          <a:latin typeface="Arial" pitchFamily="34" charset="0"/>
          <a:cs typeface="Arial" pitchFamily="34" charset="0"/>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sz="2000"/>
            </a:pPr>
            <a:r>
              <a:rPr lang="ru-RU" sz="2000" dirty="0"/>
              <a:t>Коэффициент распространения инфекции (</a:t>
            </a:r>
            <a:r>
              <a:rPr lang="en-US" sz="2000" dirty="0" err="1"/>
              <a:t>Rt</a:t>
            </a:r>
            <a:r>
              <a:rPr lang="ru-RU" sz="2000" dirty="0"/>
              <a:t>4) </a:t>
            </a:r>
            <a:br>
              <a:rPr lang="ru-RU" sz="2000" dirty="0"/>
            </a:br>
            <a:r>
              <a:rPr lang="ru-RU" sz="2000" dirty="0"/>
              <a:t>на территории Архангельской области и </a:t>
            </a:r>
            <a:endParaRPr lang="ru-RU" sz="2000" dirty="0" smtClean="0"/>
          </a:p>
          <a:p>
            <a:pPr>
              <a:defRPr sz="2000"/>
            </a:pPr>
            <a:r>
              <a:rPr lang="ru-RU" sz="2000" dirty="0" smtClean="0"/>
              <a:t>Российской </a:t>
            </a:r>
            <a:r>
              <a:rPr lang="ru-RU" sz="2000" dirty="0"/>
              <a:t>Федерации в период </a:t>
            </a:r>
            <a:endParaRPr lang="ru-RU" sz="2000" dirty="0" smtClean="0"/>
          </a:p>
          <a:p>
            <a:pPr>
              <a:defRPr sz="2000"/>
            </a:pPr>
            <a:r>
              <a:rPr lang="ru-RU" sz="2000" dirty="0" smtClean="0"/>
              <a:t>с 11.05.2020 </a:t>
            </a:r>
            <a:r>
              <a:rPr lang="ru-RU" sz="2000" dirty="0"/>
              <a:t>по 11.02.2021</a:t>
            </a:r>
          </a:p>
        </c:rich>
      </c:tx>
      <c:layout>
        <c:manualLayout>
          <c:xMode val="edge"/>
          <c:yMode val="edge"/>
          <c:x val="0.28169105424321933"/>
          <c:y val="2.1240303295421412E-2"/>
        </c:manualLayout>
      </c:layout>
      <c:overlay val="0"/>
    </c:title>
    <c:autoTitleDeleted val="0"/>
    <c:plotArea>
      <c:layout>
        <c:manualLayout>
          <c:layoutTarget val="inner"/>
          <c:xMode val="edge"/>
          <c:yMode val="edge"/>
          <c:x val="5.9898287846631364E-2"/>
          <c:y val="0.19712802566345858"/>
          <c:w val="0.92476069523567661"/>
          <c:h val="0.62354053659959308"/>
        </c:manualLayout>
      </c:layout>
      <c:barChart>
        <c:barDir val="col"/>
        <c:grouping val="clustered"/>
        <c:varyColors val="0"/>
        <c:ser>
          <c:idx val="2"/>
          <c:order val="0"/>
          <c:tx>
            <c:strRef>
              <c:f>Rt!$A$5</c:f>
              <c:strCache>
                <c:ptCount val="1"/>
                <c:pt idx="0">
                  <c:v>Архангельская область</c:v>
                </c:pt>
              </c:strCache>
            </c:strRef>
          </c:tx>
          <c:spPr>
            <a:solidFill>
              <a:srgbClr val="1E37EE"/>
            </a:solidFill>
            <a:ln>
              <a:solidFill>
                <a:srgbClr val="1E37EE"/>
              </a:solidFill>
              <a:prstDash val="sysDash"/>
            </a:ln>
          </c:spPr>
          <c:invertIfNegative val="0"/>
          <c:cat>
            <c:numRef>
              <c:f>Rt!$B$2:$JT$2</c:f>
              <c:numCache>
                <c:formatCode>dd/mm/yyyy</c:formatCode>
                <c:ptCount val="279"/>
                <c:pt idx="0">
                  <c:v>43960</c:v>
                </c:pt>
                <c:pt idx="1">
                  <c:v>43961</c:v>
                </c:pt>
                <c:pt idx="2">
                  <c:v>43962</c:v>
                </c:pt>
                <c:pt idx="3">
                  <c:v>43963</c:v>
                </c:pt>
                <c:pt idx="4">
                  <c:v>43964</c:v>
                </c:pt>
                <c:pt idx="5">
                  <c:v>43965</c:v>
                </c:pt>
                <c:pt idx="6">
                  <c:v>43966</c:v>
                </c:pt>
                <c:pt idx="7">
                  <c:v>43967</c:v>
                </c:pt>
                <c:pt idx="8">
                  <c:v>43968</c:v>
                </c:pt>
                <c:pt idx="9">
                  <c:v>43969</c:v>
                </c:pt>
                <c:pt idx="10">
                  <c:v>43970</c:v>
                </c:pt>
                <c:pt idx="11">
                  <c:v>43971</c:v>
                </c:pt>
                <c:pt idx="12">
                  <c:v>43972</c:v>
                </c:pt>
                <c:pt idx="13">
                  <c:v>43973</c:v>
                </c:pt>
                <c:pt idx="14">
                  <c:v>43974</c:v>
                </c:pt>
                <c:pt idx="15">
                  <c:v>43975</c:v>
                </c:pt>
                <c:pt idx="16">
                  <c:v>43976</c:v>
                </c:pt>
                <c:pt idx="17">
                  <c:v>43977</c:v>
                </c:pt>
                <c:pt idx="18">
                  <c:v>43978</c:v>
                </c:pt>
                <c:pt idx="19">
                  <c:v>43979</c:v>
                </c:pt>
                <c:pt idx="20">
                  <c:v>43980</c:v>
                </c:pt>
                <c:pt idx="21">
                  <c:v>43981</c:v>
                </c:pt>
                <c:pt idx="22">
                  <c:v>43982</c:v>
                </c:pt>
                <c:pt idx="23">
                  <c:v>43983</c:v>
                </c:pt>
                <c:pt idx="24">
                  <c:v>43984</c:v>
                </c:pt>
                <c:pt idx="25">
                  <c:v>43985</c:v>
                </c:pt>
                <c:pt idx="26">
                  <c:v>43986</c:v>
                </c:pt>
                <c:pt idx="27">
                  <c:v>43987</c:v>
                </c:pt>
                <c:pt idx="28">
                  <c:v>43988</c:v>
                </c:pt>
                <c:pt idx="29">
                  <c:v>43989</c:v>
                </c:pt>
                <c:pt idx="30">
                  <c:v>43990</c:v>
                </c:pt>
                <c:pt idx="31">
                  <c:v>43991</c:v>
                </c:pt>
                <c:pt idx="32">
                  <c:v>43992</c:v>
                </c:pt>
                <c:pt idx="33">
                  <c:v>43993</c:v>
                </c:pt>
                <c:pt idx="34">
                  <c:v>43994</c:v>
                </c:pt>
                <c:pt idx="35">
                  <c:v>43995</c:v>
                </c:pt>
                <c:pt idx="36">
                  <c:v>43996</c:v>
                </c:pt>
                <c:pt idx="37">
                  <c:v>43997</c:v>
                </c:pt>
                <c:pt idx="38">
                  <c:v>43998</c:v>
                </c:pt>
                <c:pt idx="39">
                  <c:v>43999</c:v>
                </c:pt>
                <c:pt idx="40">
                  <c:v>44000</c:v>
                </c:pt>
                <c:pt idx="41">
                  <c:v>44001</c:v>
                </c:pt>
                <c:pt idx="42">
                  <c:v>44002</c:v>
                </c:pt>
                <c:pt idx="43">
                  <c:v>44003</c:v>
                </c:pt>
                <c:pt idx="44">
                  <c:v>44004</c:v>
                </c:pt>
                <c:pt idx="45">
                  <c:v>44005</c:v>
                </c:pt>
                <c:pt idx="46">
                  <c:v>44006</c:v>
                </c:pt>
                <c:pt idx="47">
                  <c:v>44007</c:v>
                </c:pt>
                <c:pt idx="48">
                  <c:v>44008</c:v>
                </c:pt>
                <c:pt idx="49">
                  <c:v>44009</c:v>
                </c:pt>
                <c:pt idx="50">
                  <c:v>44010</c:v>
                </c:pt>
                <c:pt idx="51">
                  <c:v>44011</c:v>
                </c:pt>
                <c:pt idx="52">
                  <c:v>44012</c:v>
                </c:pt>
                <c:pt idx="53">
                  <c:v>44013</c:v>
                </c:pt>
                <c:pt idx="54">
                  <c:v>44014</c:v>
                </c:pt>
                <c:pt idx="55">
                  <c:v>44015</c:v>
                </c:pt>
                <c:pt idx="56">
                  <c:v>44016</c:v>
                </c:pt>
                <c:pt idx="57">
                  <c:v>44017</c:v>
                </c:pt>
                <c:pt idx="58">
                  <c:v>44018</c:v>
                </c:pt>
                <c:pt idx="59">
                  <c:v>44019</c:v>
                </c:pt>
                <c:pt idx="60">
                  <c:v>44020</c:v>
                </c:pt>
                <c:pt idx="61">
                  <c:v>44021</c:v>
                </c:pt>
                <c:pt idx="62">
                  <c:v>44022</c:v>
                </c:pt>
                <c:pt idx="63">
                  <c:v>44023</c:v>
                </c:pt>
                <c:pt idx="64">
                  <c:v>44024</c:v>
                </c:pt>
                <c:pt idx="65">
                  <c:v>44025</c:v>
                </c:pt>
                <c:pt idx="66">
                  <c:v>44026</c:v>
                </c:pt>
                <c:pt idx="67">
                  <c:v>44027</c:v>
                </c:pt>
                <c:pt idx="68">
                  <c:v>44028</c:v>
                </c:pt>
                <c:pt idx="69">
                  <c:v>44029</c:v>
                </c:pt>
                <c:pt idx="70">
                  <c:v>44030</c:v>
                </c:pt>
                <c:pt idx="71">
                  <c:v>44031</c:v>
                </c:pt>
                <c:pt idx="72">
                  <c:v>44032</c:v>
                </c:pt>
                <c:pt idx="73">
                  <c:v>44033</c:v>
                </c:pt>
                <c:pt idx="74">
                  <c:v>44034</c:v>
                </c:pt>
                <c:pt idx="75">
                  <c:v>44035</c:v>
                </c:pt>
                <c:pt idx="76">
                  <c:v>44036</c:v>
                </c:pt>
                <c:pt idx="77">
                  <c:v>44037</c:v>
                </c:pt>
                <c:pt idx="78">
                  <c:v>44038</c:v>
                </c:pt>
                <c:pt idx="79">
                  <c:v>44039</c:v>
                </c:pt>
                <c:pt idx="80">
                  <c:v>44040</c:v>
                </c:pt>
                <c:pt idx="81">
                  <c:v>44041</c:v>
                </c:pt>
                <c:pt idx="82">
                  <c:v>44042</c:v>
                </c:pt>
                <c:pt idx="83">
                  <c:v>44043</c:v>
                </c:pt>
                <c:pt idx="84">
                  <c:v>44044</c:v>
                </c:pt>
                <c:pt idx="85">
                  <c:v>44045</c:v>
                </c:pt>
                <c:pt idx="86">
                  <c:v>44046</c:v>
                </c:pt>
                <c:pt idx="87">
                  <c:v>44047</c:v>
                </c:pt>
                <c:pt idx="88">
                  <c:v>44048</c:v>
                </c:pt>
                <c:pt idx="89">
                  <c:v>44049</c:v>
                </c:pt>
                <c:pt idx="90">
                  <c:v>44050</c:v>
                </c:pt>
                <c:pt idx="91">
                  <c:v>44051</c:v>
                </c:pt>
                <c:pt idx="92">
                  <c:v>44052</c:v>
                </c:pt>
                <c:pt idx="93">
                  <c:v>44053</c:v>
                </c:pt>
                <c:pt idx="94">
                  <c:v>44054</c:v>
                </c:pt>
                <c:pt idx="95">
                  <c:v>44055</c:v>
                </c:pt>
                <c:pt idx="96">
                  <c:v>44056</c:v>
                </c:pt>
                <c:pt idx="97">
                  <c:v>44057</c:v>
                </c:pt>
                <c:pt idx="98">
                  <c:v>44058</c:v>
                </c:pt>
                <c:pt idx="99">
                  <c:v>44059</c:v>
                </c:pt>
                <c:pt idx="100">
                  <c:v>44060</c:v>
                </c:pt>
                <c:pt idx="101">
                  <c:v>44061</c:v>
                </c:pt>
                <c:pt idx="102">
                  <c:v>44062</c:v>
                </c:pt>
                <c:pt idx="103">
                  <c:v>44063</c:v>
                </c:pt>
                <c:pt idx="104">
                  <c:v>44064</c:v>
                </c:pt>
                <c:pt idx="105">
                  <c:v>44065</c:v>
                </c:pt>
                <c:pt idx="106">
                  <c:v>44066</c:v>
                </c:pt>
                <c:pt idx="107">
                  <c:v>44067</c:v>
                </c:pt>
                <c:pt idx="108">
                  <c:v>44068</c:v>
                </c:pt>
                <c:pt idx="109">
                  <c:v>44069</c:v>
                </c:pt>
                <c:pt idx="110">
                  <c:v>44070</c:v>
                </c:pt>
                <c:pt idx="111">
                  <c:v>44071</c:v>
                </c:pt>
                <c:pt idx="112">
                  <c:v>44072</c:v>
                </c:pt>
                <c:pt idx="113">
                  <c:v>44073</c:v>
                </c:pt>
                <c:pt idx="114">
                  <c:v>44074</c:v>
                </c:pt>
                <c:pt idx="115">
                  <c:v>44075</c:v>
                </c:pt>
                <c:pt idx="116">
                  <c:v>44076</c:v>
                </c:pt>
                <c:pt idx="117">
                  <c:v>44077</c:v>
                </c:pt>
                <c:pt idx="118">
                  <c:v>44078</c:v>
                </c:pt>
                <c:pt idx="119">
                  <c:v>44079</c:v>
                </c:pt>
                <c:pt idx="120">
                  <c:v>44080</c:v>
                </c:pt>
                <c:pt idx="121">
                  <c:v>44081</c:v>
                </c:pt>
                <c:pt idx="122">
                  <c:v>44082</c:v>
                </c:pt>
                <c:pt idx="123">
                  <c:v>44083</c:v>
                </c:pt>
                <c:pt idx="124">
                  <c:v>44084</c:v>
                </c:pt>
                <c:pt idx="125">
                  <c:v>44085</c:v>
                </c:pt>
                <c:pt idx="126">
                  <c:v>44086</c:v>
                </c:pt>
                <c:pt idx="127">
                  <c:v>44087</c:v>
                </c:pt>
                <c:pt idx="128">
                  <c:v>44088</c:v>
                </c:pt>
                <c:pt idx="129">
                  <c:v>44089</c:v>
                </c:pt>
                <c:pt idx="130">
                  <c:v>44090</c:v>
                </c:pt>
                <c:pt idx="131">
                  <c:v>44091</c:v>
                </c:pt>
                <c:pt idx="132">
                  <c:v>44092</c:v>
                </c:pt>
                <c:pt idx="133">
                  <c:v>44093</c:v>
                </c:pt>
                <c:pt idx="134">
                  <c:v>44094</c:v>
                </c:pt>
                <c:pt idx="135">
                  <c:v>44095</c:v>
                </c:pt>
                <c:pt idx="136">
                  <c:v>44096</c:v>
                </c:pt>
                <c:pt idx="137">
                  <c:v>44097</c:v>
                </c:pt>
                <c:pt idx="138">
                  <c:v>44098</c:v>
                </c:pt>
                <c:pt idx="139">
                  <c:v>44099</c:v>
                </c:pt>
                <c:pt idx="140">
                  <c:v>44100</c:v>
                </c:pt>
                <c:pt idx="141">
                  <c:v>44101</c:v>
                </c:pt>
                <c:pt idx="142">
                  <c:v>44102</c:v>
                </c:pt>
                <c:pt idx="143">
                  <c:v>44103</c:v>
                </c:pt>
                <c:pt idx="144">
                  <c:v>44104</c:v>
                </c:pt>
                <c:pt idx="145">
                  <c:v>44105</c:v>
                </c:pt>
                <c:pt idx="146">
                  <c:v>44106</c:v>
                </c:pt>
                <c:pt idx="147">
                  <c:v>44107</c:v>
                </c:pt>
                <c:pt idx="148">
                  <c:v>44108</c:v>
                </c:pt>
                <c:pt idx="149">
                  <c:v>44109</c:v>
                </c:pt>
                <c:pt idx="150">
                  <c:v>44110</c:v>
                </c:pt>
                <c:pt idx="151">
                  <c:v>44111</c:v>
                </c:pt>
                <c:pt idx="152">
                  <c:v>44112</c:v>
                </c:pt>
                <c:pt idx="153">
                  <c:v>44113</c:v>
                </c:pt>
                <c:pt idx="154">
                  <c:v>44114</c:v>
                </c:pt>
                <c:pt idx="155">
                  <c:v>44115</c:v>
                </c:pt>
                <c:pt idx="156">
                  <c:v>44116</c:v>
                </c:pt>
                <c:pt idx="157">
                  <c:v>44117</c:v>
                </c:pt>
                <c:pt idx="158">
                  <c:v>44118</c:v>
                </c:pt>
                <c:pt idx="159">
                  <c:v>44119</c:v>
                </c:pt>
                <c:pt idx="160">
                  <c:v>44120</c:v>
                </c:pt>
                <c:pt idx="161">
                  <c:v>44121</c:v>
                </c:pt>
                <c:pt idx="162">
                  <c:v>44122</c:v>
                </c:pt>
                <c:pt idx="163">
                  <c:v>44123</c:v>
                </c:pt>
                <c:pt idx="164">
                  <c:v>44124</c:v>
                </c:pt>
                <c:pt idx="165">
                  <c:v>44125</c:v>
                </c:pt>
                <c:pt idx="166">
                  <c:v>44126</c:v>
                </c:pt>
                <c:pt idx="167">
                  <c:v>44127</c:v>
                </c:pt>
                <c:pt idx="168">
                  <c:v>44128</c:v>
                </c:pt>
                <c:pt idx="169">
                  <c:v>44129</c:v>
                </c:pt>
                <c:pt idx="170">
                  <c:v>44130</c:v>
                </c:pt>
                <c:pt idx="171">
                  <c:v>44131</c:v>
                </c:pt>
                <c:pt idx="172">
                  <c:v>44132</c:v>
                </c:pt>
                <c:pt idx="173">
                  <c:v>44133</c:v>
                </c:pt>
                <c:pt idx="174">
                  <c:v>44134</c:v>
                </c:pt>
                <c:pt idx="175">
                  <c:v>44135</c:v>
                </c:pt>
                <c:pt idx="176">
                  <c:v>44136</c:v>
                </c:pt>
                <c:pt idx="177">
                  <c:v>44137</c:v>
                </c:pt>
                <c:pt idx="178">
                  <c:v>44138</c:v>
                </c:pt>
                <c:pt idx="179">
                  <c:v>44139</c:v>
                </c:pt>
                <c:pt idx="180">
                  <c:v>44140</c:v>
                </c:pt>
                <c:pt idx="181">
                  <c:v>44141</c:v>
                </c:pt>
                <c:pt idx="182">
                  <c:v>44142</c:v>
                </c:pt>
                <c:pt idx="183">
                  <c:v>44143</c:v>
                </c:pt>
                <c:pt idx="184">
                  <c:v>44144</c:v>
                </c:pt>
                <c:pt idx="185">
                  <c:v>44145</c:v>
                </c:pt>
                <c:pt idx="186">
                  <c:v>44146</c:v>
                </c:pt>
                <c:pt idx="187">
                  <c:v>44147</c:v>
                </c:pt>
                <c:pt idx="188">
                  <c:v>44148</c:v>
                </c:pt>
                <c:pt idx="189">
                  <c:v>44149</c:v>
                </c:pt>
                <c:pt idx="190">
                  <c:v>44150</c:v>
                </c:pt>
                <c:pt idx="191">
                  <c:v>44151</c:v>
                </c:pt>
                <c:pt idx="192">
                  <c:v>44152</c:v>
                </c:pt>
                <c:pt idx="193">
                  <c:v>44153</c:v>
                </c:pt>
                <c:pt idx="194">
                  <c:v>44154</c:v>
                </c:pt>
                <c:pt idx="195">
                  <c:v>44155</c:v>
                </c:pt>
                <c:pt idx="196">
                  <c:v>44156</c:v>
                </c:pt>
                <c:pt idx="197">
                  <c:v>44157</c:v>
                </c:pt>
                <c:pt idx="198">
                  <c:v>44158</c:v>
                </c:pt>
                <c:pt idx="199">
                  <c:v>44159</c:v>
                </c:pt>
                <c:pt idx="200">
                  <c:v>44160</c:v>
                </c:pt>
                <c:pt idx="201">
                  <c:v>44161</c:v>
                </c:pt>
                <c:pt idx="202">
                  <c:v>44162</c:v>
                </c:pt>
                <c:pt idx="203">
                  <c:v>44163</c:v>
                </c:pt>
                <c:pt idx="204">
                  <c:v>44164</c:v>
                </c:pt>
                <c:pt idx="205">
                  <c:v>44165</c:v>
                </c:pt>
                <c:pt idx="206">
                  <c:v>44166</c:v>
                </c:pt>
                <c:pt idx="207">
                  <c:v>44167</c:v>
                </c:pt>
                <c:pt idx="208">
                  <c:v>44168</c:v>
                </c:pt>
                <c:pt idx="209">
                  <c:v>44169</c:v>
                </c:pt>
                <c:pt idx="210">
                  <c:v>44170</c:v>
                </c:pt>
                <c:pt idx="211">
                  <c:v>44171</c:v>
                </c:pt>
                <c:pt idx="212">
                  <c:v>44172</c:v>
                </c:pt>
                <c:pt idx="213">
                  <c:v>44173</c:v>
                </c:pt>
                <c:pt idx="214">
                  <c:v>44174</c:v>
                </c:pt>
                <c:pt idx="215">
                  <c:v>44175</c:v>
                </c:pt>
                <c:pt idx="216">
                  <c:v>44176</c:v>
                </c:pt>
                <c:pt idx="217">
                  <c:v>44177</c:v>
                </c:pt>
                <c:pt idx="218">
                  <c:v>44178</c:v>
                </c:pt>
                <c:pt idx="219">
                  <c:v>44179</c:v>
                </c:pt>
                <c:pt idx="220">
                  <c:v>44180</c:v>
                </c:pt>
                <c:pt idx="221">
                  <c:v>44181</c:v>
                </c:pt>
                <c:pt idx="222">
                  <c:v>44182</c:v>
                </c:pt>
                <c:pt idx="223">
                  <c:v>44183</c:v>
                </c:pt>
                <c:pt idx="224">
                  <c:v>44184</c:v>
                </c:pt>
                <c:pt idx="225">
                  <c:v>44185</c:v>
                </c:pt>
                <c:pt idx="226">
                  <c:v>44186</c:v>
                </c:pt>
                <c:pt idx="227">
                  <c:v>44187</c:v>
                </c:pt>
                <c:pt idx="228">
                  <c:v>44188</c:v>
                </c:pt>
                <c:pt idx="229">
                  <c:v>44189</c:v>
                </c:pt>
                <c:pt idx="230">
                  <c:v>44190</c:v>
                </c:pt>
                <c:pt idx="231">
                  <c:v>44191</c:v>
                </c:pt>
                <c:pt idx="232">
                  <c:v>44192</c:v>
                </c:pt>
                <c:pt idx="233">
                  <c:v>44193</c:v>
                </c:pt>
                <c:pt idx="234">
                  <c:v>44194</c:v>
                </c:pt>
                <c:pt idx="235">
                  <c:v>44195</c:v>
                </c:pt>
                <c:pt idx="236">
                  <c:v>44196</c:v>
                </c:pt>
                <c:pt idx="237">
                  <c:v>44197</c:v>
                </c:pt>
                <c:pt idx="238">
                  <c:v>44198</c:v>
                </c:pt>
                <c:pt idx="239">
                  <c:v>44199</c:v>
                </c:pt>
                <c:pt idx="240">
                  <c:v>44200</c:v>
                </c:pt>
                <c:pt idx="241">
                  <c:v>44201</c:v>
                </c:pt>
                <c:pt idx="242">
                  <c:v>44202</c:v>
                </c:pt>
                <c:pt idx="243">
                  <c:v>44203</c:v>
                </c:pt>
                <c:pt idx="244">
                  <c:v>44204</c:v>
                </c:pt>
                <c:pt idx="245">
                  <c:v>44205</c:v>
                </c:pt>
                <c:pt idx="246">
                  <c:v>44206</c:v>
                </c:pt>
                <c:pt idx="247">
                  <c:v>44207</c:v>
                </c:pt>
                <c:pt idx="248">
                  <c:v>44208</c:v>
                </c:pt>
                <c:pt idx="249">
                  <c:v>44209</c:v>
                </c:pt>
                <c:pt idx="250">
                  <c:v>44210</c:v>
                </c:pt>
                <c:pt idx="251">
                  <c:v>44211</c:v>
                </c:pt>
                <c:pt idx="252">
                  <c:v>44212</c:v>
                </c:pt>
                <c:pt idx="253">
                  <c:v>44213</c:v>
                </c:pt>
                <c:pt idx="254">
                  <c:v>44214</c:v>
                </c:pt>
                <c:pt idx="255">
                  <c:v>44215</c:v>
                </c:pt>
                <c:pt idx="256">
                  <c:v>44216</c:v>
                </c:pt>
                <c:pt idx="257">
                  <c:v>44217</c:v>
                </c:pt>
                <c:pt idx="258">
                  <c:v>44218</c:v>
                </c:pt>
                <c:pt idx="259">
                  <c:v>44219</c:v>
                </c:pt>
                <c:pt idx="260">
                  <c:v>44220</c:v>
                </c:pt>
                <c:pt idx="261">
                  <c:v>44221</c:v>
                </c:pt>
                <c:pt idx="262">
                  <c:v>44222</c:v>
                </c:pt>
                <c:pt idx="263">
                  <c:v>44223</c:v>
                </c:pt>
                <c:pt idx="264">
                  <c:v>44224</c:v>
                </c:pt>
                <c:pt idx="265">
                  <c:v>44225</c:v>
                </c:pt>
                <c:pt idx="266">
                  <c:v>44226</c:v>
                </c:pt>
                <c:pt idx="267">
                  <c:v>44227</c:v>
                </c:pt>
                <c:pt idx="268">
                  <c:v>44228</c:v>
                </c:pt>
                <c:pt idx="269">
                  <c:v>44229</c:v>
                </c:pt>
                <c:pt idx="270">
                  <c:v>44230</c:v>
                </c:pt>
                <c:pt idx="271">
                  <c:v>44231</c:v>
                </c:pt>
                <c:pt idx="272">
                  <c:v>44232</c:v>
                </c:pt>
                <c:pt idx="273">
                  <c:v>44233</c:v>
                </c:pt>
                <c:pt idx="274">
                  <c:v>44234</c:v>
                </c:pt>
                <c:pt idx="275">
                  <c:v>44235</c:v>
                </c:pt>
                <c:pt idx="276">
                  <c:v>44236</c:v>
                </c:pt>
                <c:pt idx="277">
                  <c:v>44237</c:v>
                </c:pt>
                <c:pt idx="278">
                  <c:v>44238</c:v>
                </c:pt>
              </c:numCache>
            </c:numRef>
          </c:cat>
          <c:val>
            <c:numRef>
              <c:f>Rt!$B$5:$JT$5</c:f>
              <c:numCache>
                <c:formatCode>0.00</c:formatCode>
                <c:ptCount val="279"/>
                <c:pt idx="0">
                  <c:v>1.0549450549450561</c:v>
                </c:pt>
                <c:pt idx="1">
                  <c:v>1.0957446808510638</c:v>
                </c:pt>
                <c:pt idx="2">
                  <c:v>1.6712328767123299</c:v>
                </c:pt>
                <c:pt idx="3">
                  <c:v>1.1894736842105262</c:v>
                </c:pt>
                <c:pt idx="4">
                  <c:v>1.34375</c:v>
                </c:pt>
                <c:pt idx="5">
                  <c:v>1.2524271844660206</c:v>
                </c:pt>
                <c:pt idx="6">
                  <c:v>1.1803278688524601</c:v>
                </c:pt>
                <c:pt idx="7">
                  <c:v>1.5486725663716829</c:v>
                </c:pt>
                <c:pt idx="8">
                  <c:v>1.2868217054263558</c:v>
                </c:pt>
                <c:pt idx="9">
                  <c:v>1.5968992248062026</c:v>
                </c:pt>
                <c:pt idx="10">
                  <c:v>1.243055555555556</c:v>
                </c:pt>
                <c:pt idx="11">
                  <c:v>0.97142857142857231</c:v>
                </c:pt>
                <c:pt idx="12">
                  <c:v>1.0120481927710843</c:v>
                </c:pt>
                <c:pt idx="13">
                  <c:v>0.8689320388349514</c:v>
                </c:pt>
                <c:pt idx="14">
                  <c:v>1.3910614525139653</c:v>
                </c:pt>
                <c:pt idx="15">
                  <c:v>1.9647058823529411</c:v>
                </c:pt>
                <c:pt idx="16">
                  <c:v>2.8154761904761867</c:v>
                </c:pt>
                <c:pt idx="17">
                  <c:v>2.71</c:v>
                </c:pt>
                <c:pt idx="18">
                  <c:v>2.08</c:v>
                </c:pt>
                <c:pt idx="19">
                  <c:v>1.4730538922155678</c:v>
                </c:pt>
                <c:pt idx="20">
                  <c:v>1.0169133192389006</c:v>
                </c:pt>
                <c:pt idx="21">
                  <c:v>1.0783505154639181</c:v>
                </c:pt>
                <c:pt idx="22">
                  <c:v>1.03</c:v>
                </c:pt>
                <c:pt idx="23">
                  <c:v>0.99</c:v>
                </c:pt>
                <c:pt idx="24">
                  <c:v>1.180000000000001</c:v>
                </c:pt>
                <c:pt idx="25">
                  <c:v>1.1599999999999988</c:v>
                </c:pt>
                <c:pt idx="26">
                  <c:v>1.1299999999999988</c:v>
                </c:pt>
                <c:pt idx="27">
                  <c:v>1.308641975308642</c:v>
                </c:pt>
                <c:pt idx="28">
                  <c:v>0.86000000000000054</c:v>
                </c:pt>
                <c:pt idx="29">
                  <c:v>0.66000000000000081</c:v>
                </c:pt>
                <c:pt idx="30">
                  <c:v>0.62000000000000055</c:v>
                </c:pt>
                <c:pt idx="31">
                  <c:v>0.6500000000000008</c:v>
                </c:pt>
                <c:pt idx="32">
                  <c:v>0.94887525562372299</c:v>
                </c:pt>
                <c:pt idx="33">
                  <c:v>1.2064676616915433</c:v>
                </c:pt>
                <c:pt idx="34">
                  <c:v>1.3458445040214477</c:v>
                </c:pt>
                <c:pt idx="35">
                  <c:v>1.170000000000001</c:v>
                </c:pt>
                <c:pt idx="36" formatCode="General">
                  <c:v>0.95000000000000051</c:v>
                </c:pt>
                <c:pt idx="37">
                  <c:v>0.9</c:v>
                </c:pt>
                <c:pt idx="38">
                  <c:v>0.89</c:v>
                </c:pt>
                <c:pt idx="39">
                  <c:v>0.96000000000000052</c:v>
                </c:pt>
                <c:pt idx="40">
                  <c:v>1.07</c:v>
                </c:pt>
                <c:pt idx="41">
                  <c:v>1.1000000000000001</c:v>
                </c:pt>
                <c:pt idx="42" formatCode="General">
                  <c:v>1.0900000000000001</c:v>
                </c:pt>
                <c:pt idx="43" formatCode="General">
                  <c:v>1.03</c:v>
                </c:pt>
                <c:pt idx="44" formatCode="General">
                  <c:v>1.02</c:v>
                </c:pt>
                <c:pt idx="45" formatCode="General">
                  <c:v>0.99</c:v>
                </c:pt>
                <c:pt idx="46" formatCode="General">
                  <c:v>0.96000000000000052</c:v>
                </c:pt>
                <c:pt idx="47">
                  <c:v>1</c:v>
                </c:pt>
                <c:pt idx="48" formatCode="General">
                  <c:v>0.98</c:v>
                </c:pt>
                <c:pt idx="49" formatCode="General">
                  <c:v>0.97000000000000053</c:v>
                </c:pt>
                <c:pt idx="50" formatCode="General">
                  <c:v>0.99</c:v>
                </c:pt>
                <c:pt idx="51" formatCode="General">
                  <c:v>0.9400000000000005</c:v>
                </c:pt>
                <c:pt idx="52" formatCode="General">
                  <c:v>0.96000000000000052</c:v>
                </c:pt>
                <c:pt idx="53" formatCode="General">
                  <c:v>0.97000000000000053</c:v>
                </c:pt>
                <c:pt idx="54" formatCode="General">
                  <c:v>0.98</c:v>
                </c:pt>
                <c:pt idx="55" formatCode="General">
                  <c:v>1.05</c:v>
                </c:pt>
                <c:pt idx="56" formatCode="General">
                  <c:v>1.1599999999999988</c:v>
                </c:pt>
                <c:pt idx="57" formatCode="General">
                  <c:v>1.1299999999999988</c:v>
                </c:pt>
                <c:pt idx="58" formatCode="General">
                  <c:v>1.1200000000000001</c:v>
                </c:pt>
                <c:pt idx="59" formatCode="General">
                  <c:v>1.08</c:v>
                </c:pt>
                <c:pt idx="60" formatCode="General">
                  <c:v>0.86000000000000054</c:v>
                </c:pt>
                <c:pt idx="61">
                  <c:v>0.9</c:v>
                </c:pt>
                <c:pt idx="62" formatCode="General">
                  <c:v>0.89</c:v>
                </c:pt>
                <c:pt idx="63" formatCode="General">
                  <c:v>0.89</c:v>
                </c:pt>
                <c:pt idx="64" formatCode="General">
                  <c:v>1.05</c:v>
                </c:pt>
                <c:pt idx="65" formatCode="General">
                  <c:v>1.07</c:v>
                </c:pt>
                <c:pt idx="66" formatCode="General">
                  <c:v>1.0900000000000001</c:v>
                </c:pt>
                <c:pt idx="67" formatCode="General">
                  <c:v>1.1100000000000001</c:v>
                </c:pt>
                <c:pt idx="68" formatCode="General">
                  <c:v>1.02</c:v>
                </c:pt>
                <c:pt idx="69" formatCode="General">
                  <c:v>0.9400000000000005</c:v>
                </c:pt>
                <c:pt idx="70">
                  <c:v>0.9</c:v>
                </c:pt>
                <c:pt idx="71" formatCode="General">
                  <c:v>0.83000000000000052</c:v>
                </c:pt>
                <c:pt idx="72" formatCode="General">
                  <c:v>0.78</c:v>
                </c:pt>
                <c:pt idx="73">
                  <c:v>0.8</c:v>
                </c:pt>
                <c:pt idx="74" formatCode="General">
                  <c:v>0.75000000000000056</c:v>
                </c:pt>
                <c:pt idx="75" formatCode="General">
                  <c:v>0.76000000000000056</c:v>
                </c:pt>
                <c:pt idx="76" formatCode="General">
                  <c:v>0.79</c:v>
                </c:pt>
                <c:pt idx="77">
                  <c:v>0.77000000000000068</c:v>
                </c:pt>
                <c:pt idx="78">
                  <c:v>0.81952662721893488</c:v>
                </c:pt>
                <c:pt idx="79">
                  <c:v>0.85804416403785488</c:v>
                </c:pt>
                <c:pt idx="80">
                  <c:v>0.91</c:v>
                </c:pt>
                <c:pt idx="81">
                  <c:v>0.97000000000000053</c:v>
                </c:pt>
                <c:pt idx="82">
                  <c:v>1</c:v>
                </c:pt>
                <c:pt idx="83">
                  <c:v>0.99</c:v>
                </c:pt>
                <c:pt idx="84">
                  <c:v>1.01</c:v>
                </c:pt>
                <c:pt idx="85">
                  <c:v>0.9400000000000005</c:v>
                </c:pt>
                <c:pt idx="86">
                  <c:v>0.9400000000000005</c:v>
                </c:pt>
                <c:pt idx="87">
                  <c:v>1.01</c:v>
                </c:pt>
                <c:pt idx="88">
                  <c:v>0.9400000000000005</c:v>
                </c:pt>
                <c:pt idx="89">
                  <c:v>1.02</c:v>
                </c:pt>
                <c:pt idx="90">
                  <c:v>1.03</c:v>
                </c:pt>
                <c:pt idx="91">
                  <c:v>0.96336996336996339</c:v>
                </c:pt>
                <c:pt idx="92">
                  <c:v>1.0231660231660231</c:v>
                </c:pt>
                <c:pt idx="93">
                  <c:v>0.9400000000000005</c:v>
                </c:pt>
                <c:pt idx="94">
                  <c:v>0.92</c:v>
                </c:pt>
                <c:pt idx="95">
                  <c:v>0.93</c:v>
                </c:pt>
                <c:pt idx="96">
                  <c:v>1</c:v>
                </c:pt>
                <c:pt idx="97">
                  <c:v>1.1399999999999988</c:v>
                </c:pt>
                <c:pt idx="98">
                  <c:v>1.180000000000001</c:v>
                </c:pt>
                <c:pt idx="99">
                  <c:v>1.1900000000000011</c:v>
                </c:pt>
                <c:pt idx="100">
                  <c:v>1.1000000000000001</c:v>
                </c:pt>
                <c:pt idx="101">
                  <c:v>1.03</c:v>
                </c:pt>
                <c:pt idx="102">
                  <c:v>1.01</c:v>
                </c:pt>
                <c:pt idx="103">
                  <c:v>1.01</c:v>
                </c:pt>
                <c:pt idx="104">
                  <c:v>1.0446735395189015</c:v>
                </c:pt>
                <c:pt idx="105">
                  <c:v>1.0900000000000001</c:v>
                </c:pt>
                <c:pt idx="106">
                  <c:v>1.0274914089347078</c:v>
                </c:pt>
                <c:pt idx="107">
                  <c:v>0.83000000000000052</c:v>
                </c:pt>
                <c:pt idx="108">
                  <c:v>0.71000000000000052</c:v>
                </c:pt>
                <c:pt idx="109">
                  <c:v>0.66000000000000081</c:v>
                </c:pt>
                <c:pt idx="110">
                  <c:v>0.81605351170568552</c:v>
                </c:pt>
                <c:pt idx="111">
                  <c:v>1.3</c:v>
                </c:pt>
                <c:pt idx="112">
                  <c:v>1.57</c:v>
                </c:pt>
                <c:pt idx="113">
                  <c:v>1.48</c:v>
                </c:pt>
                <c:pt idx="114">
                  <c:v>1.170000000000001</c:v>
                </c:pt>
                <c:pt idx="115">
                  <c:v>0.73000000000000054</c:v>
                </c:pt>
                <c:pt idx="116">
                  <c:v>0.59237536656891498</c:v>
                </c:pt>
                <c:pt idx="117">
                  <c:v>0.75483870967741962</c:v>
                </c:pt>
                <c:pt idx="118">
                  <c:v>0.84965034965034969</c:v>
                </c:pt>
                <c:pt idx="119">
                  <c:v>1.08</c:v>
                </c:pt>
                <c:pt idx="120">
                  <c:v>1.4059405940594047</c:v>
                </c:pt>
                <c:pt idx="121">
                  <c:v>1.1880341880341878</c:v>
                </c:pt>
                <c:pt idx="122">
                  <c:v>1.131687242798354</c:v>
                </c:pt>
                <c:pt idx="123">
                  <c:v>1.1811023622047243</c:v>
                </c:pt>
                <c:pt idx="124">
                  <c:v>1.0739436619718321</c:v>
                </c:pt>
                <c:pt idx="125">
                  <c:v>1.1510791366906481</c:v>
                </c:pt>
                <c:pt idx="126">
                  <c:v>1.2618181818181817</c:v>
                </c:pt>
                <c:pt idx="127">
                  <c:v>1.180000000000001</c:v>
                </c:pt>
                <c:pt idx="128">
                  <c:v>1.1737704918032787</c:v>
                </c:pt>
                <c:pt idx="129">
                  <c:v>1.09375</c:v>
                </c:pt>
                <c:pt idx="130">
                  <c:v>0.97118155619596569</c:v>
                </c:pt>
                <c:pt idx="131">
                  <c:v>0.98866855524079322</c:v>
                </c:pt>
                <c:pt idx="132">
                  <c:v>1</c:v>
                </c:pt>
                <c:pt idx="133">
                  <c:v>1.0771428571428572</c:v>
                </c:pt>
                <c:pt idx="134">
                  <c:v>1.160237388724036</c:v>
                </c:pt>
                <c:pt idx="135">
                  <c:v>1.0573065902578798</c:v>
                </c:pt>
                <c:pt idx="136">
                  <c:v>1.0139664804469262</c:v>
                </c:pt>
                <c:pt idx="137">
                  <c:v>0.98408488063660449</c:v>
                </c:pt>
                <c:pt idx="138">
                  <c:v>0.95140664961636778</c:v>
                </c:pt>
                <c:pt idx="139">
                  <c:v>1.0867208672086719</c:v>
                </c:pt>
                <c:pt idx="140">
                  <c:v>1.1707988980716253</c:v>
                </c:pt>
                <c:pt idx="141">
                  <c:v>1.1805929919137486</c:v>
                </c:pt>
                <c:pt idx="142">
                  <c:v>1.2473118279569892</c:v>
                </c:pt>
                <c:pt idx="143">
                  <c:v>1.2094763092269318</c:v>
                </c:pt>
                <c:pt idx="144">
                  <c:v>1.2023529411764717</c:v>
                </c:pt>
                <c:pt idx="145">
                  <c:v>1.239726027397259</c:v>
                </c:pt>
                <c:pt idx="146">
                  <c:v>1.2478448275862069</c:v>
                </c:pt>
                <c:pt idx="147">
                  <c:v>1.288659793814432</c:v>
                </c:pt>
                <c:pt idx="148">
                  <c:v>1.2974559686888469</c:v>
                </c:pt>
                <c:pt idx="149">
                  <c:v>1.2946593001841618</c:v>
                </c:pt>
                <c:pt idx="150">
                  <c:v>1.2452504317789301</c:v>
                </c:pt>
                <c:pt idx="151">
                  <c:v>1.1616</c:v>
                </c:pt>
                <c:pt idx="152">
                  <c:v>1.1010558069381611</c:v>
                </c:pt>
                <c:pt idx="153">
                  <c:v>1.0554765291607411</c:v>
                </c:pt>
                <c:pt idx="154">
                  <c:v>1.1234396671289864</c:v>
                </c:pt>
                <c:pt idx="155">
                  <c:v>1.2</c:v>
                </c:pt>
                <c:pt idx="156">
                  <c:v>1.2123287671232876</c:v>
                </c:pt>
                <c:pt idx="157">
                  <c:v>1.1873315363881403</c:v>
                </c:pt>
                <c:pt idx="158">
                  <c:v>1.0222222222222219</c:v>
                </c:pt>
                <c:pt idx="159">
                  <c:v>0.9</c:v>
                </c:pt>
                <c:pt idx="160">
                  <c:v>0.89491525423728813</c:v>
                </c:pt>
                <c:pt idx="161">
                  <c:v>0.9250851305334854</c:v>
                </c:pt>
                <c:pt idx="162">
                  <c:v>1.0265700483091778</c:v>
                </c:pt>
                <c:pt idx="163">
                  <c:v>1.1481481481481481</c:v>
                </c:pt>
                <c:pt idx="164">
                  <c:v>1.1856060606060617</c:v>
                </c:pt>
                <c:pt idx="165">
                  <c:v>1.1987730061349693</c:v>
                </c:pt>
                <c:pt idx="166">
                  <c:v>1.1905882352941177</c:v>
                </c:pt>
                <c:pt idx="167">
                  <c:v>1.1546162402669633</c:v>
                </c:pt>
                <c:pt idx="168">
                  <c:v>1.1469648562300319</c:v>
                </c:pt>
                <c:pt idx="169">
                  <c:v>1.1499999999999988</c:v>
                </c:pt>
                <c:pt idx="170">
                  <c:v>1.1499999999999988</c:v>
                </c:pt>
                <c:pt idx="171">
                  <c:v>1.170000000000001</c:v>
                </c:pt>
                <c:pt idx="172">
                  <c:v>1.1599999999999988</c:v>
                </c:pt>
                <c:pt idx="173">
                  <c:v>1.1399999999999988</c:v>
                </c:pt>
                <c:pt idx="174">
                  <c:v>1.1100000000000001</c:v>
                </c:pt>
                <c:pt idx="175">
                  <c:v>1.1100000000000001</c:v>
                </c:pt>
                <c:pt idx="176">
                  <c:v>1.1299999999999988</c:v>
                </c:pt>
                <c:pt idx="177">
                  <c:v>1.1499999999999988</c:v>
                </c:pt>
                <c:pt idx="178">
                  <c:v>1.170000000000001</c:v>
                </c:pt>
                <c:pt idx="179">
                  <c:v>1.1399999999999988</c:v>
                </c:pt>
                <c:pt idx="180">
                  <c:v>1.0900000000000001</c:v>
                </c:pt>
                <c:pt idx="181">
                  <c:v>1.02</c:v>
                </c:pt>
                <c:pt idx="182">
                  <c:v>0.96000000000000052</c:v>
                </c:pt>
                <c:pt idx="183">
                  <c:v>0.93</c:v>
                </c:pt>
                <c:pt idx="184">
                  <c:v>0.91</c:v>
                </c:pt>
                <c:pt idx="185">
                  <c:v>0.92</c:v>
                </c:pt>
                <c:pt idx="186">
                  <c:v>0.9400000000000005</c:v>
                </c:pt>
                <c:pt idx="187">
                  <c:v>0.96000000000000052</c:v>
                </c:pt>
                <c:pt idx="188">
                  <c:v>0.98</c:v>
                </c:pt>
                <c:pt idx="189">
                  <c:v>1</c:v>
                </c:pt>
                <c:pt idx="190">
                  <c:v>1.01</c:v>
                </c:pt>
                <c:pt idx="191">
                  <c:v>1.02</c:v>
                </c:pt>
                <c:pt idx="192">
                  <c:v>1.01</c:v>
                </c:pt>
                <c:pt idx="193">
                  <c:v>1</c:v>
                </c:pt>
                <c:pt idx="194">
                  <c:v>0.99</c:v>
                </c:pt>
                <c:pt idx="195">
                  <c:v>0.97039711191335742</c:v>
                </c:pt>
                <c:pt idx="196">
                  <c:v>0.97897026831036982</c:v>
                </c:pt>
                <c:pt idx="197">
                  <c:v>1</c:v>
                </c:pt>
                <c:pt idx="198">
                  <c:v>1.0132061628760087</c:v>
                </c:pt>
                <c:pt idx="199">
                  <c:v>1.0491071428571428</c:v>
                </c:pt>
                <c:pt idx="200">
                  <c:v>1.0525925925925919</c:v>
                </c:pt>
                <c:pt idx="201">
                  <c:v>1.0438276113951774</c:v>
                </c:pt>
                <c:pt idx="202">
                  <c:v>1.0463432295438102</c:v>
                </c:pt>
                <c:pt idx="203">
                  <c:v>1.0340425531914901</c:v>
                </c:pt>
                <c:pt idx="204">
                  <c:v>1.0422237860661498</c:v>
                </c:pt>
                <c:pt idx="205">
                  <c:v>1.0545836249125273</c:v>
                </c:pt>
                <c:pt idx="206">
                  <c:v>1.0622837370242215</c:v>
                </c:pt>
                <c:pt idx="207">
                  <c:v>1.0699588477366255</c:v>
                </c:pt>
                <c:pt idx="208">
                  <c:v>1.0654962862930442</c:v>
                </c:pt>
                <c:pt idx="209">
                  <c:v>1.055076310550763</c:v>
                </c:pt>
                <c:pt idx="210">
                  <c:v>1.0364820846905551</c:v>
                </c:pt>
                <c:pt idx="211">
                  <c:v>1.02</c:v>
                </c:pt>
                <c:pt idx="212">
                  <c:v>1.0063371356147033</c:v>
                </c:pt>
                <c:pt idx="213">
                  <c:v>0.99685534591194869</c:v>
                </c:pt>
                <c:pt idx="214">
                  <c:v>0.99</c:v>
                </c:pt>
                <c:pt idx="215">
                  <c:v>1.0037807183364829</c:v>
                </c:pt>
                <c:pt idx="216">
                  <c:v>1.007556675062971</c:v>
                </c:pt>
                <c:pt idx="217">
                  <c:v>1.0126182965299673</c:v>
                </c:pt>
                <c:pt idx="218">
                  <c:v>1.02</c:v>
                </c:pt>
                <c:pt idx="219">
                  <c:v>1.01</c:v>
                </c:pt>
                <c:pt idx="220">
                  <c:v>1</c:v>
                </c:pt>
                <c:pt idx="221">
                  <c:v>1</c:v>
                </c:pt>
                <c:pt idx="222">
                  <c:v>0.98</c:v>
                </c:pt>
                <c:pt idx="223">
                  <c:v>0.98</c:v>
                </c:pt>
                <c:pt idx="224">
                  <c:v>0.98814722395508425</c:v>
                </c:pt>
                <c:pt idx="225">
                  <c:v>0.98625858838225988</c:v>
                </c:pt>
                <c:pt idx="226">
                  <c:v>0.98931489629164049</c:v>
                </c:pt>
                <c:pt idx="227">
                  <c:v>0.99242424242424243</c:v>
                </c:pt>
                <c:pt idx="228">
                  <c:v>0.98484848484848542</c:v>
                </c:pt>
                <c:pt idx="229">
                  <c:v>0.97593413552881625</c:v>
                </c:pt>
                <c:pt idx="230">
                  <c:v>0.96823379923761066</c:v>
                </c:pt>
                <c:pt idx="231">
                  <c:v>0.9548346055979644</c:v>
                </c:pt>
                <c:pt idx="232">
                  <c:v>0.95512820512820562</c:v>
                </c:pt>
                <c:pt idx="233">
                  <c:v>0.9649578195976638</c:v>
                </c:pt>
                <c:pt idx="234">
                  <c:v>0.97047244094488194</c:v>
                </c:pt>
                <c:pt idx="235">
                  <c:v>0.98</c:v>
                </c:pt>
                <c:pt idx="236">
                  <c:v>0.9704697986577181</c:v>
                </c:pt>
                <c:pt idx="237">
                  <c:v>0.95158036314727579</c:v>
                </c:pt>
                <c:pt idx="238">
                  <c:v>0.86612576064908808</c:v>
                </c:pt>
                <c:pt idx="239">
                  <c:v>0.80177111716621263</c:v>
                </c:pt>
                <c:pt idx="240">
                  <c:v>0.74412171507607272</c:v>
                </c:pt>
                <c:pt idx="241">
                  <c:v>0.6911660777385159</c:v>
                </c:pt>
                <c:pt idx="242">
                  <c:v>0.76971116315378696</c:v>
                </c:pt>
                <c:pt idx="243">
                  <c:v>0.81903143585386573</c:v>
                </c:pt>
                <c:pt idx="244">
                  <c:v>0.88754646840148699</c:v>
                </c:pt>
                <c:pt idx="245">
                  <c:v>0.9744376278118605</c:v>
                </c:pt>
                <c:pt idx="246">
                  <c:v>0.97464503042596429</c:v>
                </c:pt>
                <c:pt idx="247">
                  <c:v>1.0072614107883806</c:v>
                </c:pt>
                <c:pt idx="248">
                  <c:v>1.0136125654450261</c:v>
                </c:pt>
                <c:pt idx="249">
                  <c:v>1.0115424973767051</c:v>
                </c:pt>
                <c:pt idx="250">
                  <c:v>1.0166493236212291</c:v>
                </c:pt>
                <c:pt idx="251">
                  <c:v>1.0370751802265705</c:v>
                </c:pt>
                <c:pt idx="252">
                  <c:v>1.0774793388429742</c:v>
                </c:pt>
                <c:pt idx="253">
                  <c:v>1.1099585062240664</c:v>
                </c:pt>
                <c:pt idx="254">
                  <c:v>1.0982599795291721</c:v>
                </c:pt>
                <c:pt idx="255">
                  <c:v>1.0496524329692161</c:v>
                </c:pt>
                <c:pt idx="256">
                  <c:v>0.99137104506231966</c:v>
                </c:pt>
                <c:pt idx="257">
                  <c:v>0.95233644859813082</c:v>
                </c:pt>
                <c:pt idx="258">
                  <c:v>0.94221808014911468</c:v>
                </c:pt>
                <c:pt idx="259">
                  <c:v>0.94985808893093659</c:v>
                </c:pt>
                <c:pt idx="260">
                  <c:v>0.97678916827853068</c:v>
                </c:pt>
                <c:pt idx="261">
                  <c:v>0.99018645731108934</c:v>
                </c:pt>
                <c:pt idx="262">
                  <c:v>0.98813056379821895</c:v>
                </c:pt>
                <c:pt idx="263">
                  <c:v>0.98904382470119523</c:v>
                </c:pt>
                <c:pt idx="264">
                  <c:v>0.96732673267326763</c:v>
                </c:pt>
                <c:pt idx="265">
                  <c:v>0.95837462834489684</c:v>
                </c:pt>
                <c:pt idx="266">
                  <c:v>0.96796796796796702</c:v>
                </c:pt>
                <c:pt idx="267">
                  <c:v>0.97180261832829895</c:v>
                </c:pt>
                <c:pt idx="268">
                  <c:v>0.98567041965199642</c:v>
                </c:pt>
                <c:pt idx="269">
                  <c:v>0.99896587383660806</c:v>
                </c:pt>
                <c:pt idx="270">
                  <c:v>0.99689762150982464</c:v>
                </c:pt>
                <c:pt idx="271">
                  <c:v>0.99689119170984453</c:v>
                </c:pt>
                <c:pt idx="272">
                  <c:v>0.99584631360332354</c:v>
                </c:pt>
                <c:pt idx="273">
                  <c:v>0.98654244306418215</c:v>
                </c:pt>
                <c:pt idx="274">
                  <c:v>0.97821576763485474</c:v>
                </c:pt>
                <c:pt idx="275">
                  <c:v>0.96673596673596651</c:v>
                </c:pt>
                <c:pt idx="276">
                  <c:v>0.95620437956204352</c:v>
                </c:pt>
                <c:pt idx="277">
                  <c:v>0.94543546694648484</c:v>
                </c:pt>
                <c:pt idx="278">
                  <c:v>0.92152704135737007</c:v>
                </c:pt>
              </c:numCache>
            </c:numRef>
          </c:val>
          <c:extLst xmlns:c16r2="http://schemas.microsoft.com/office/drawing/2015/06/chart">
            <c:ext xmlns:c16="http://schemas.microsoft.com/office/drawing/2014/chart" uri="{C3380CC4-5D6E-409C-BE32-E72D297353CC}">
              <c16:uniqueId val="{00000003-5CCF-4FA9-ABCB-0067EFB8F3C5}"/>
            </c:ext>
          </c:extLst>
        </c:ser>
        <c:dLbls>
          <c:showLegendKey val="0"/>
          <c:showVal val="0"/>
          <c:showCatName val="0"/>
          <c:showSerName val="0"/>
          <c:showPercent val="0"/>
          <c:showBubbleSize val="0"/>
        </c:dLbls>
        <c:gapWidth val="70"/>
        <c:axId val="149650432"/>
        <c:axId val="149672704"/>
      </c:barChart>
      <c:lineChart>
        <c:grouping val="standard"/>
        <c:varyColors val="0"/>
        <c:ser>
          <c:idx val="3"/>
          <c:order val="1"/>
          <c:tx>
            <c:strRef>
              <c:f>Rt!$A$6</c:f>
              <c:strCache>
                <c:ptCount val="1"/>
                <c:pt idx="0">
                  <c:v>Российская Федерация</c:v>
                </c:pt>
              </c:strCache>
            </c:strRef>
          </c:tx>
          <c:spPr>
            <a:ln w="44450">
              <a:solidFill>
                <a:srgbClr val="FF0000"/>
              </a:solidFill>
            </a:ln>
          </c:spPr>
          <c:marker>
            <c:symbol val="none"/>
          </c:marker>
          <c:dLbls>
            <c:delete val="1"/>
          </c:dLbls>
          <c:cat>
            <c:numRef>
              <c:f>Rt!$B$2:$JT$2</c:f>
              <c:numCache>
                <c:formatCode>dd/mm/yyyy</c:formatCode>
                <c:ptCount val="279"/>
                <c:pt idx="0">
                  <c:v>43960</c:v>
                </c:pt>
                <c:pt idx="1">
                  <c:v>43961</c:v>
                </c:pt>
                <c:pt idx="2">
                  <c:v>43962</c:v>
                </c:pt>
                <c:pt idx="3">
                  <c:v>43963</c:v>
                </c:pt>
                <c:pt idx="4">
                  <c:v>43964</c:v>
                </c:pt>
                <c:pt idx="5">
                  <c:v>43965</c:v>
                </c:pt>
                <c:pt idx="6">
                  <c:v>43966</c:v>
                </c:pt>
                <c:pt idx="7">
                  <c:v>43967</c:v>
                </c:pt>
                <c:pt idx="8">
                  <c:v>43968</c:v>
                </c:pt>
                <c:pt idx="9">
                  <c:v>43969</c:v>
                </c:pt>
                <c:pt idx="10">
                  <c:v>43970</c:v>
                </c:pt>
                <c:pt idx="11">
                  <c:v>43971</c:v>
                </c:pt>
                <c:pt idx="12">
                  <c:v>43972</c:v>
                </c:pt>
                <c:pt idx="13">
                  <c:v>43973</c:v>
                </c:pt>
                <c:pt idx="14">
                  <c:v>43974</c:v>
                </c:pt>
                <c:pt idx="15">
                  <c:v>43975</c:v>
                </c:pt>
                <c:pt idx="16">
                  <c:v>43976</c:v>
                </c:pt>
                <c:pt idx="17">
                  <c:v>43977</c:v>
                </c:pt>
                <c:pt idx="18">
                  <c:v>43978</c:v>
                </c:pt>
                <c:pt idx="19">
                  <c:v>43979</c:v>
                </c:pt>
                <c:pt idx="20">
                  <c:v>43980</c:v>
                </c:pt>
                <c:pt idx="21">
                  <c:v>43981</c:v>
                </c:pt>
                <c:pt idx="22">
                  <c:v>43982</c:v>
                </c:pt>
                <c:pt idx="23">
                  <c:v>43983</c:v>
                </c:pt>
                <c:pt idx="24">
                  <c:v>43984</c:v>
                </c:pt>
                <c:pt idx="25">
                  <c:v>43985</c:v>
                </c:pt>
                <c:pt idx="26">
                  <c:v>43986</c:v>
                </c:pt>
                <c:pt idx="27">
                  <c:v>43987</c:v>
                </c:pt>
                <c:pt idx="28">
                  <c:v>43988</c:v>
                </c:pt>
                <c:pt idx="29">
                  <c:v>43989</c:v>
                </c:pt>
                <c:pt idx="30">
                  <c:v>43990</c:v>
                </c:pt>
                <c:pt idx="31">
                  <c:v>43991</c:v>
                </c:pt>
                <c:pt idx="32">
                  <c:v>43992</c:v>
                </c:pt>
                <c:pt idx="33">
                  <c:v>43993</c:v>
                </c:pt>
                <c:pt idx="34">
                  <c:v>43994</c:v>
                </c:pt>
                <c:pt idx="35">
                  <c:v>43995</c:v>
                </c:pt>
                <c:pt idx="36">
                  <c:v>43996</c:v>
                </c:pt>
                <c:pt idx="37">
                  <c:v>43997</c:v>
                </c:pt>
                <c:pt idx="38">
                  <c:v>43998</c:v>
                </c:pt>
                <c:pt idx="39">
                  <c:v>43999</c:v>
                </c:pt>
                <c:pt idx="40">
                  <c:v>44000</c:v>
                </c:pt>
                <c:pt idx="41">
                  <c:v>44001</c:v>
                </c:pt>
                <c:pt idx="42">
                  <c:v>44002</c:v>
                </c:pt>
                <c:pt idx="43">
                  <c:v>44003</c:v>
                </c:pt>
                <c:pt idx="44">
                  <c:v>44004</c:v>
                </c:pt>
                <c:pt idx="45">
                  <c:v>44005</c:v>
                </c:pt>
                <c:pt idx="46">
                  <c:v>44006</c:v>
                </c:pt>
                <c:pt idx="47">
                  <c:v>44007</c:v>
                </c:pt>
                <c:pt idx="48">
                  <c:v>44008</c:v>
                </c:pt>
                <c:pt idx="49">
                  <c:v>44009</c:v>
                </c:pt>
                <c:pt idx="50">
                  <c:v>44010</c:v>
                </c:pt>
                <c:pt idx="51">
                  <c:v>44011</c:v>
                </c:pt>
                <c:pt idx="52">
                  <c:v>44012</c:v>
                </c:pt>
                <c:pt idx="53">
                  <c:v>44013</c:v>
                </c:pt>
                <c:pt idx="54">
                  <c:v>44014</c:v>
                </c:pt>
                <c:pt idx="55">
                  <c:v>44015</c:v>
                </c:pt>
                <c:pt idx="56">
                  <c:v>44016</c:v>
                </c:pt>
                <c:pt idx="57">
                  <c:v>44017</c:v>
                </c:pt>
                <c:pt idx="58">
                  <c:v>44018</c:v>
                </c:pt>
                <c:pt idx="59">
                  <c:v>44019</c:v>
                </c:pt>
                <c:pt idx="60">
                  <c:v>44020</c:v>
                </c:pt>
                <c:pt idx="61">
                  <c:v>44021</c:v>
                </c:pt>
                <c:pt idx="62">
                  <c:v>44022</c:v>
                </c:pt>
                <c:pt idx="63">
                  <c:v>44023</c:v>
                </c:pt>
                <c:pt idx="64">
                  <c:v>44024</c:v>
                </c:pt>
                <c:pt idx="65">
                  <c:v>44025</c:v>
                </c:pt>
                <c:pt idx="66">
                  <c:v>44026</c:v>
                </c:pt>
                <c:pt idx="67">
                  <c:v>44027</c:v>
                </c:pt>
                <c:pt idx="68">
                  <c:v>44028</c:v>
                </c:pt>
                <c:pt idx="69">
                  <c:v>44029</c:v>
                </c:pt>
                <c:pt idx="70">
                  <c:v>44030</c:v>
                </c:pt>
                <c:pt idx="71">
                  <c:v>44031</c:v>
                </c:pt>
                <c:pt idx="72">
                  <c:v>44032</c:v>
                </c:pt>
                <c:pt idx="73">
                  <c:v>44033</c:v>
                </c:pt>
                <c:pt idx="74">
                  <c:v>44034</c:v>
                </c:pt>
                <c:pt idx="75">
                  <c:v>44035</c:v>
                </c:pt>
                <c:pt idx="76">
                  <c:v>44036</c:v>
                </c:pt>
                <c:pt idx="77">
                  <c:v>44037</c:v>
                </c:pt>
                <c:pt idx="78">
                  <c:v>44038</c:v>
                </c:pt>
                <c:pt idx="79">
                  <c:v>44039</c:v>
                </c:pt>
                <c:pt idx="80">
                  <c:v>44040</c:v>
                </c:pt>
                <c:pt idx="81">
                  <c:v>44041</c:v>
                </c:pt>
                <c:pt idx="82">
                  <c:v>44042</c:v>
                </c:pt>
                <c:pt idx="83">
                  <c:v>44043</c:v>
                </c:pt>
                <c:pt idx="84">
                  <c:v>44044</c:v>
                </c:pt>
                <c:pt idx="85">
                  <c:v>44045</c:v>
                </c:pt>
                <c:pt idx="86">
                  <c:v>44046</c:v>
                </c:pt>
                <c:pt idx="87">
                  <c:v>44047</c:v>
                </c:pt>
                <c:pt idx="88">
                  <c:v>44048</c:v>
                </c:pt>
                <c:pt idx="89">
                  <c:v>44049</c:v>
                </c:pt>
                <c:pt idx="90">
                  <c:v>44050</c:v>
                </c:pt>
                <c:pt idx="91">
                  <c:v>44051</c:v>
                </c:pt>
                <c:pt idx="92">
                  <c:v>44052</c:v>
                </c:pt>
                <c:pt idx="93">
                  <c:v>44053</c:v>
                </c:pt>
                <c:pt idx="94">
                  <c:v>44054</c:v>
                </c:pt>
                <c:pt idx="95">
                  <c:v>44055</c:v>
                </c:pt>
                <c:pt idx="96">
                  <c:v>44056</c:v>
                </c:pt>
                <c:pt idx="97">
                  <c:v>44057</c:v>
                </c:pt>
                <c:pt idx="98">
                  <c:v>44058</c:v>
                </c:pt>
                <c:pt idx="99">
                  <c:v>44059</c:v>
                </c:pt>
                <c:pt idx="100">
                  <c:v>44060</c:v>
                </c:pt>
                <c:pt idx="101">
                  <c:v>44061</c:v>
                </c:pt>
                <c:pt idx="102">
                  <c:v>44062</c:v>
                </c:pt>
                <c:pt idx="103">
                  <c:v>44063</c:v>
                </c:pt>
                <c:pt idx="104">
                  <c:v>44064</c:v>
                </c:pt>
                <c:pt idx="105">
                  <c:v>44065</c:v>
                </c:pt>
                <c:pt idx="106">
                  <c:v>44066</c:v>
                </c:pt>
                <c:pt idx="107">
                  <c:v>44067</c:v>
                </c:pt>
                <c:pt idx="108">
                  <c:v>44068</c:v>
                </c:pt>
                <c:pt idx="109">
                  <c:v>44069</c:v>
                </c:pt>
                <c:pt idx="110">
                  <c:v>44070</c:v>
                </c:pt>
                <c:pt idx="111">
                  <c:v>44071</c:v>
                </c:pt>
                <c:pt idx="112">
                  <c:v>44072</c:v>
                </c:pt>
                <c:pt idx="113">
                  <c:v>44073</c:v>
                </c:pt>
                <c:pt idx="114">
                  <c:v>44074</c:v>
                </c:pt>
                <c:pt idx="115">
                  <c:v>44075</c:v>
                </c:pt>
                <c:pt idx="116">
                  <c:v>44076</c:v>
                </c:pt>
                <c:pt idx="117">
                  <c:v>44077</c:v>
                </c:pt>
                <c:pt idx="118">
                  <c:v>44078</c:v>
                </c:pt>
                <c:pt idx="119">
                  <c:v>44079</c:v>
                </c:pt>
                <c:pt idx="120">
                  <c:v>44080</c:v>
                </c:pt>
                <c:pt idx="121">
                  <c:v>44081</c:v>
                </c:pt>
                <c:pt idx="122">
                  <c:v>44082</c:v>
                </c:pt>
                <c:pt idx="123">
                  <c:v>44083</c:v>
                </c:pt>
                <c:pt idx="124">
                  <c:v>44084</c:v>
                </c:pt>
                <c:pt idx="125">
                  <c:v>44085</c:v>
                </c:pt>
                <c:pt idx="126">
                  <c:v>44086</c:v>
                </c:pt>
                <c:pt idx="127">
                  <c:v>44087</c:v>
                </c:pt>
                <c:pt idx="128">
                  <c:v>44088</c:v>
                </c:pt>
                <c:pt idx="129">
                  <c:v>44089</c:v>
                </c:pt>
                <c:pt idx="130">
                  <c:v>44090</c:v>
                </c:pt>
                <c:pt idx="131">
                  <c:v>44091</c:v>
                </c:pt>
                <c:pt idx="132">
                  <c:v>44092</c:v>
                </c:pt>
                <c:pt idx="133">
                  <c:v>44093</c:v>
                </c:pt>
                <c:pt idx="134">
                  <c:v>44094</c:v>
                </c:pt>
                <c:pt idx="135">
                  <c:v>44095</c:v>
                </c:pt>
                <c:pt idx="136">
                  <c:v>44096</c:v>
                </c:pt>
                <c:pt idx="137">
                  <c:v>44097</c:v>
                </c:pt>
                <c:pt idx="138">
                  <c:v>44098</c:v>
                </c:pt>
                <c:pt idx="139">
                  <c:v>44099</c:v>
                </c:pt>
                <c:pt idx="140">
                  <c:v>44100</c:v>
                </c:pt>
                <c:pt idx="141">
                  <c:v>44101</c:v>
                </c:pt>
                <c:pt idx="142">
                  <c:v>44102</c:v>
                </c:pt>
                <c:pt idx="143">
                  <c:v>44103</c:v>
                </c:pt>
                <c:pt idx="144">
                  <c:v>44104</c:v>
                </c:pt>
                <c:pt idx="145">
                  <c:v>44105</c:v>
                </c:pt>
                <c:pt idx="146">
                  <c:v>44106</c:v>
                </c:pt>
                <c:pt idx="147">
                  <c:v>44107</c:v>
                </c:pt>
                <c:pt idx="148">
                  <c:v>44108</c:v>
                </c:pt>
                <c:pt idx="149">
                  <c:v>44109</c:v>
                </c:pt>
                <c:pt idx="150">
                  <c:v>44110</c:v>
                </c:pt>
                <c:pt idx="151">
                  <c:v>44111</c:v>
                </c:pt>
                <c:pt idx="152">
                  <c:v>44112</c:v>
                </c:pt>
                <c:pt idx="153">
                  <c:v>44113</c:v>
                </c:pt>
                <c:pt idx="154">
                  <c:v>44114</c:v>
                </c:pt>
                <c:pt idx="155">
                  <c:v>44115</c:v>
                </c:pt>
                <c:pt idx="156">
                  <c:v>44116</c:v>
                </c:pt>
                <c:pt idx="157">
                  <c:v>44117</c:v>
                </c:pt>
                <c:pt idx="158">
                  <c:v>44118</c:v>
                </c:pt>
                <c:pt idx="159">
                  <c:v>44119</c:v>
                </c:pt>
                <c:pt idx="160">
                  <c:v>44120</c:v>
                </c:pt>
                <c:pt idx="161">
                  <c:v>44121</c:v>
                </c:pt>
                <c:pt idx="162">
                  <c:v>44122</c:v>
                </c:pt>
                <c:pt idx="163">
                  <c:v>44123</c:v>
                </c:pt>
                <c:pt idx="164">
                  <c:v>44124</c:v>
                </c:pt>
                <c:pt idx="165">
                  <c:v>44125</c:v>
                </c:pt>
                <c:pt idx="166">
                  <c:v>44126</c:v>
                </c:pt>
                <c:pt idx="167">
                  <c:v>44127</c:v>
                </c:pt>
                <c:pt idx="168">
                  <c:v>44128</c:v>
                </c:pt>
                <c:pt idx="169">
                  <c:v>44129</c:v>
                </c:pt>
                <c:pt idx="170">
                  <c:v>44130</c:v>
                </c:pt>
                <c:pt idx="171">
                  <c:v>44131</c:v>
                </c:pt>
                <c:pt idx="172">
                  <c:v>44132</c:v>
                </c:pt>
                <c:pt idx="173">
                  <c:v>44133</c:v>
                </c:pt>
                <c:pt idx="174">
                  <c:v>44134</c:v>
                </c:pt>
                <c:pt idx="175">
                  <c:v>44135</c:v>
                </c:pt>
                <c:pt idx="176">
                  <c:v>44136</c:v>
                </c:pt>
                <c:pt idx="177">
                  <c:v>44137</c:v>
                </c:pt>
                <c:pt idx="178">
                  <c:v>44138</c:v>
                </c:pt>
                <c:pt idx="179">
                  <c:v>44139</c:v>
                </c:pt>
                <c:pt idx="180">
                  <c:v>44140</c:v>
                </c:pt>
                <c:pt idx="181">
                  <c:v>44141</c:v>
                </c:pt>
                <c:pt idx="182">
                  <c:v>44142</c:v>
                </c:pt>
                <c:pt idx="183">
                  <c:v>44143</c:v>
                </c:pt>
                <c:pt idx="184">
                  <c:v>44144</c:v>
                </c:pt>
                <c:pt idx="185">
                  <c:v>44145</c:v>
                </c:pt>
                <c:pt idx="186">
                  <c:v>44146</c:v>
                </c:pt>
                <c:pt idx="187">
                  <c:v>44147</c:v>
                </c:pt>
                <c:pt idx="188">
                  <c:v>44148</c:v>
                </c:pt>
                <c:pt idx="189">
                  <c:v>44149</c:v>
                </c:pt>
                <c:pt idx="190">
                  <c:v>44150</c:v>
                </c:pt>
                <c:pt idx="191">
                  <c:v>44151</c:v>
                </c:pt>
                <c:pt idx="192">
                  <c:v>44152</c:v>
                </c:pt>
                <c:pt idx="193">
                  <c:v>44153</c:v>
                </c:pt>
                <c:pt idx="194">
                  <c:v>44154</c:v>
                </c:pt>
                <c:pt idx="195">
                  <c:v>44155</c:v>
                </c:pt>
                <c:pt idx="196">
                  <c:v>44156</c:v>
                </c:pt>
                <c:pt idx="197">
                  <c:v>44157</c:v>
                </c:pt>
                <c:pt idx="198">
                  <c:v>44158</c:v>
                </c:pt>
                <c:pt idx="199">
                  <c:v>44159</c:v>
                </c:pt>
                <c:pt idx="200">
                  <c:v>44160</c:v>
                </c:pt>
                <c:pt idx="201">
                  <c:v>44161</c:v>
                </c:pt>
                <c:pt idx="202">
                  <c:v>44162</c:v>
                </c:pt>
                <c:pt idx="203">
                  <c:v>44163</c:v>
                </c:pt>
                <c:pt idx="204">
                  <c:v>44164</c:v>
                </c:pt>
                <c:pt idx="205">
                  <c:v>44165</c:v>
                </c:pt>
                <c:pt idx="206">
                  <c:v>44166</c:v>
                </c:pt>
                <c:pt idx="207">
                  <c:v>44167</c:v>
                </c:pt>
                <c:pt idx="208">
                  <c:v>44168</c:v>
                </c:pt>
                <c:pt idx="209">
                  <c:v>44169</c:v>
                </c:pt>
                <c:pt idx="210">
                  <c:v>44170</c:v>
                </c:pt>
                <c:pt idx="211">
                  <c:v>44171</c:v>
                </c:pt>
                <c:pt idx="212">
                  <c:v>44172</c:v>
                </c:pt>
                <c:pt idx="213">
                  <c:v>44173</c:v>
                </c:pt>
                <c:pt idx="214">
                  <c:v>44174</c:v>
                </c:pt>
                <c:pt idx="215">
                  <c:v>44175</c:v>
                </c:pt>
                <c:pt idx="216">
                  <c:v>44176</c:v>
                </c:pt>
                <c:pt idx="217">
                  <c:v>44177</c:v>
                </c:pt>
                <c:pt idx="218">
                  <c:v>44178</c:v>
                </c:pt>
                <c:pt idx="219">
                  <c:v>44179</c:v>
                </c:pt>
                <c:pt idx="220">
                  <c:v>44180</c:v>
                </c:pt>
                <c:pt idx="221">
                  <c:v>44181</c:v>
                </c:pt>
                <c:pt idx="222">
                  <c:v>44182</c:v>
                </c:pt>
                <c:pt idx="223">
                  <c:v>44183</c:v>
                </c:pt>
                <c:pt idx="224">
                  <c:v>44184</c:v>
                </c:pt>
                <c:pt idx="225">
                  <c:v>44185</c:v>
                </c:pt>
                <c:pt idx="226">
                  <c:v>44186</c:v>
                </c:pt>
                <c:pt idx="227">
                  <c:v>44187</c:v>
                </c:pt>
                <c:pt idx="228">
                  <c:v>44188</c:v>
                </c:pt>
                <c:pt idx="229">
                  <c:v>44189</c:v>
                </c:pt>
                <c:pt idx="230">
                  <c:v>44190</c:v>
                </c:pt>
                <c:pt idx="231">
                  <c:v>44191</c:v>
                </c:pt>
                <c:pt idx="232">
                  <c:v>44192</c:v>
                </c:pt>
                <c:pt idx="233">
                  <c:v>44193</c:v>
                </c:pt>
                <c:pt idx="234">
                  <c:v>44194</c:v>
                </c:pt>
                <c:pt idx="235">
                  <c:v>44195</c:v>
                </c:pt>
                <c:pt idx="236">
                  <c:v>44196</c:v>
                </c:pt>
                <c:pt idx="237">
                  <c:v>44197</c:v>
                </c:pt>
                <c:pt idx="238">
                  <c:v>44198</c:v>
                </c:pt>
                <c:pt idx="239">
                  <c:v>44199</c:v>
                </c:pt>
                <c:pt idx="240">
                  <c:v>44200</c:v>
                </c:pt>
                <c:pt idx="241">
                  <c:v>44201</c:v>
                </c:pt>
                <c:pt idx="242">
                  <c:v>44202</c:v>
                </c:pt>
                <c:pt idx="243">
                  <c:v>44203</c:v>
                </c:pt>
                <c:pt idx="244">
                  <c:v>44204</c:v>
                </c:pt>
                <c:pt idx="245">
                  <c:v>44205</c:v>
                </c:pt>
                <c:pt idx="246">
                  <c:v>44206</c:v>
                </c:pt>
                <c:pt idx="247">
                  <c:v>44207</c:v>
                </c:pt>
                <c:pt idx="248">
                  <c:v>44208</c:v>
                </c:pt>
                <c:pt idx="249">
                  <c:v>44209</c:v>
                </c:pt>
                <c:pt idx="250">
                  <c:v>44210</c:v>
                </c:pt>
                <c:pt idx="251">
                  <c:v>44211</c:v>
                </c:pt>
                <c:pt idx="252">
                  <c:v>44212</c:v>
                </c:pt>
                <c:pt idx="253">
                  <c:v>44213</c:v>
                </c:pt>
                <c:pt idx="254">
                  <c:v>44214</c:v>
                </c:pt>
                <c:pt idx="255">
                  <c:v>44215</c:v>
                </c:pt>
                <c:pt idx="256">
                  <c:v>44216</c:v>
                </c:pt>
                <c:pt idx="257">
                  <c:v>44217</c:v>
                </c:pt>
                <c:pt idx="258">
                  <c:v>44218</c:v>
                </c:pt>
                <c:pt idx="259">
                  <c:v>44219</c:v>
                </c:pt>
                <c:pt idx="260">
                  <c:v>44220</c:v>
                </c:pt>
                <c:pt idx="261">
                  <c:v>44221</c:v>
                </c:pt>
                <c:pt idx="262">
                  <c:v>44222</c:v>
                </c:pt>
                <c:pt idx="263">
                  <c:v>44223</c:v>
                </c:pt>
                <c:pt idx="264">
                  <c:v>44224</c:v>
                </c:pt>
                <c:pt idx="265">
                  <c:v>44225</c:v>
                </c:pt>
                <c:pt idx="266">
                  <c:v>44226</c:v>
                </c:pt>
                <c:pt idx="267">
                  <c:v>44227</c:v>
                </c:pt>
                <c:pt idx="268">
                  <c:v>44228</c:v>
                </c:pt>
                <c:pt idx="269">
                  <c:v>44229</c:v>
                </c:pt>
                <c:pt idx="270">
                  <c:v>44230</c:v>
                </c:pt>
                <c:pt idx="271">
                  <c:v>44231</c:v>
                </c:pt>
                <c:pt idx="272">
                  <c:v>44232</c:v>
                </c:pt>
                <c:pt idx="273">
                  <c:v>44233</c:v>
                </c:pt>
                <c:pt idx="274">
                  <c:v>44234</c:v>
                </c:pt>
                <c:pt idx="275">
                  <c:v>44235</c:v>
                </c:pt>
                <c:pt idx="276">
                  <c:v>44236</c:v>
                </c:pt>
                <c:pt idx="277">
                  <c:v>44237</c:v>
                </c:pt>
                <c:pt idx="278">
                  <c:v>44238</c:v>
                </c:pt>
              </c:numCache>
            </c:numRef>
          </c:cat>
          <c:val>
            <c:numRef>
              <c:f>Rt!$B$6:$JT$6</c:f>
              <c:numCache>
                <c:formatCode>0.00</c:formatCode>
                <c:ptCount val="279"/>
                <c:pt idx="0">
                  <c:v>1.0578177288160444</c:v>
                </c:pt>
                <c:pt idx="1">
                  <c:v>1.0449910447761195</c:v>
                </c:pt>
                <c:pt idx="2">
                  <c:v>1.040284415981918</c:v>
                </c:pt>
                <c:pt idx="3">
                  <c:v>1.0420980958418444</c:v>
                </c:pt>
                <c:pt idx="4">
                  <c:v>1.0066734401699522</c:v>
                </c:pt>
                <c:pt idx="5">
                  <c:v>0.97253136497634707</c:v>
                </c:pt>
                <c:pt idx="6">
                  <c:v>0.93923139598044536</c:v>
                </c:pt>
                <c:pt idx="7">
                  <c:v>0.89671953857245867</c:v>
                </c:pt>
                <c:pt idx="8">
                  <c:v>0.90563137974538366</c:v>
                </c:pt>
                <c:pt idx="9">
                  <c:v>0.90309467302676405</c:v>
                </c:pt>
                <c:pt idx="10">
                  <c:v>0.89394925178920004</c:v>
                </c:pt>
                <c:pt idx="11">
                  <c:v>0.92115577889447264</c:v>
                </c:pt>
                <c:pt idx="12">
                  <c:v>0.90681593677971684</c:v>
                </c:pt>
                <c:pt idx="13">
                  <c:v>0.93071058725574352</c:v>
                </c:pt>
                <c:pt idx="14">
                  <c:v>0.96881233489675933</c:v>
                </c:pt>
                <c:pt idx="15">
                  <c:v>0.97583328787300205</c:v>
                </c:pt>
                <c:pt idx="16">
                  <c:v>1.0019831294341097</c:v>
                </c:pt>
                <c:pt idx="17">
                  <c:v>1.0034665921162975</c:v>
                </c:pt>
                <c:pt idx="18">
                  <c:v>0.96819787985865724</c:v>
                </c:pt>
                <c:pt idx="19">
                  <c:v>0.96629025044722761</c:v>
                </c:pt>
                <c:pt idx="20">
                  <c:v>0.95325174922643752</c:v>
                </c:pt>
                <c:pt idx="21">
                  <c:v>0.95372485652198269</c:v>
                </c:pt>
                <c:pt idx="22">
                  <c:v>1.0104891085694578</c:v>
                </c:pt>
                <c:pt idx="23">
                  <c:v>1.0363610066531674</c:v>
                </c:pt>
                <c:pt idx="24">
                  <c:v>1.0562054041408362</c:v>
                </c:pt>
                <c:pt idx="25">
                  <c:v>1.04291181024158</c:v>
                </c:pt>
                <c:pt idx="26">
                  <c:v>1.0029007763842674</c:v>
                </c:pt>
                <c:pt idx="27">
                  <c:v>0.97568872637954696</c:v>
                </c:pt>
                <c:pt idx="28">
                  <c:v>0.96760617974417185</c:v>
                </c:pt>
                <c:pt idx="29">
                  <c:v>0.99142905159374861</c:v>
                </c:pt>
                <c:pt idx="30">
                  <c:v>1.0080816673755848</c:v>
                </c:pt>
                <c:pt idx="31">
                  <c:v>1.01</c:v>
                </c:pt>
                <c:pt idx="32">
                  <c:v>1.0005722788142384</c:v>
                </c:pt>
                <c:pt idx="33">
                  <c:v>0.98211662334727057</c:v>
                </c:pt>
                <c:pt idx="34">
                  <c:v>0.97791842475386781</c:v>
                </c:pt>
                <c:pt idx="35">
                  <c:v>0.98466924532030831</c:v>
                </c:pt>
                <c:pt idx="36" formatCode="General">
                  <c:v>1.01</c:v>
                </c:pt>
                <c:pt idx="37">
                  <c:v>1</c:v>
                </c:pt>
                <c:pt idx="38">
                  <c:v>0.98</c:v>
                </c:pt>
                <c:pt idx="39">
                  <c:v>0.95000000000000051</c:v>
                </c:pt>
                <c:pt idx="40">
                  <c:v>0.91</c:v>
                </c:pt>
                <c:pt idx="41">
                  <c:v>0.92</c:v>
                </c:pt>
                <c:pt idx="42" formatCode="General">
                  <c:v>0.93</c:v>
                </c:pt>
                <c:pt idx="43" formatCode="General">
                  <c:v>0.95000000000000051</c:v>
                </c:pt>
                <c:pt idx="44" formatCode="General">
                  <c:v>0.97000000000000053</c:v>
                </c:pt>
                <c:pt idx="45" formatCode="General">
                  <c:v>0.96000000000000052</c:v>
                </c:pt>
                <c:pt idx="46" formatCode="General">
                  <c:v>0.95000000000000051</c:v>
                </c:pt>
                <c:pt idx="47" formatCode="General">
                  <c:v>0.93</c:v>
                </c:pt>
                <c:pt idx="48" formatCode="General">
                  <c:v>0.91</c:v>
                </c:pt>
                <c:pt idx="49" formatCode="General">
                  <c:v>0.91</c:v>
                </c:pt>
                <c:pt idx="50" formatCode="General">
                  <c:v>0.92</c:v>
                </c:pt>
                <c:pt idx="51" formatCode="General">
                  <c:v>0.93</c:v>
                </c:pt>
                <c:pt idx="52" formatCode="General">
                  <c:v>0.95000000000000051</c:v>
                </c:pt>
                <c:pt idx="53" formatCode="General">
                  <c:v>0.96000000000000052</c:v>
                </c:pt>
                <c:pt idx="54" formatCode="General">
                  <c:v>0.97000000000000053</c:v>
                </c:pt>
                <c:pt idx="55" formatCode="General">
                  <c:v>0.98</c:v>
                </c:pt>
                <c:pt idx="56" formatCode="General">
                  <c:v>0.99</c:v>
                </c:pt>
                <c:pt idx="57">
                  <c:v>1</c:v>
                </c:pt>
                <c:pt idx="58">
                  <c:v>0.999</c:v>
                </c:pt>
                <c:pt idx="59" formatCode="General">
                  <c:v>0.99</c:v>
                </c:pt>
                <c:pt idx="60" formatCode="General">
                  <c:v>0.99</c:v>
                </c:pt>
                <c:pt idx="61" formatCode="General">
                  <c:v>0.97000000000000053</c:v>
                </c:pt>
                <c:pt idx="62" formatCode="General">
                  <c:v>0.98</c:v>
                </c:pt>
                <c:pt idx="63">
                  <c:v>1</c:v>
                </c:pt>
                <c:pt idx="64">
                  <c:v>1</c:v>
                </c:pt>
                <c:pt idx="65" formatCode="General">
                  <c:v>1.01</c:v>
                </c:pt>
                <c:pt idx="66">
                  <c:v>1</c:v>
                </c:pt>
                <c:pt idx="67">
                  <c:v>0.98</c:v>
                </c:pt>
                <c:pt idx="68">
                  <c:v>0.97000000000000053</c:v>
                </c:pt>
                <c:pt idx="69">
                  <c:v>0.97000000000000053</c:v>
                </c:pt>
                <c:pt idx="70">
                  <c:v>0.98</c:v>
                </c:pt>
                <c:pt idx="71">
                  <c:v>0.98</c:v>
                </c:pt>
                <c:pt idx="72">
                  <c:v>0.96000000000000052</c:v>
                </c:pt>
                <c:pt idx="73">
                  <c:v>0.95000000000000051</c:v>
                </c:pt>
                <c:pt idx="74">
                  <c:v>0.93</c:v>
                </c:pt>
                <c:pt idx="75">
                  <c:v>0.93</c:v>
                </c:pt>
                <c:pt idx="76">
                  <c:v>0.95000000000000051</c:v>
                </c:pt>
                <c:pt idx="77">
                  <c:v>0.97000000000000053</c:v>
                </c:pt>
                <c:pt idx="78">
                  <c:v>0.98071822506630746</c:v>
                </c:pt>
                <c:pt idx="79">
                  <c:v>0.9825472501277025</c:v>
                </c:pt>
                <c:pt idx="80">
                  <c:v>0.97000000000000053</c:v>
                </c:pt>
                <c:pt idx="81">
                  <c:v>0.95000000000000051</c:v>
                </c:pt>
                <c:pt idx="82">
                  <c:v>0.95000000000000051</c:v>
                </c:pt>
                <c:pt idx="83">
                  <c:v>0.95000000000000051</c:v>
                </c:pt>
                <c:pt idx="84">
                  <c:v>0.97000000000000053</c:v>
                </c:pt>
                <c:pt idx="85">
                  <c:v>0.98</c:v>
                </c:pt>
                <c:pt idx="86">
                  <c:v>0.99</c:v>
                </c:pt>
                <c:pt idx="87">
                  <c:v>0.98</c:v>
                </c:pt>
                <c:pt idx="88">
                  <c:v>0.97000000000000053</c:v>
                </c:pt>
                <c:pt idx="89">
                  <c:v>0.96000000000000052</c:v>
                </c:pt>
                <c:pt idx="90">
                  <c:v>0.96000000000000052</c:v>
                </c:pt>
                <c:pt idx="91">
                  <c:v>0.9758418058016981</c:v>
                </c:pt>
                <c:pt idx="92">
                  <c:v>0.98701850453172157</c:v>
                </c:pt>
                <c:pt idx="93">
                  <c:v>0.99</c:v>
                </c:pt>
                <c:pt idx="94">
                  <c:v>0.98</c:v>
                </c:pt>
                <c:pt idx="95">
                  <c:v>0.97000000000000053</c:v>
                </c:pt>
                <c:pt idx="96">
                  <c:v>0.97000000000000053</c:v>
                </c:pt>
                <c:pt idx="97">
                  <c:v>0.97000000000000053</c:v>
                </c:pt>
                <c:pt idx="98">
                  <c:v>0.99</c:v>
                </c:pt>
                <c:pt idx="99">
                  <c:v>0.99</c:v>
                </c:pt>
                <c:pt idx="100">
                  <c:v>0.99</c:v>
                </c:pt>
                <c:pt idx="101">
                  <c:v>0.98</c:v>
                </c:pt>
                <c:pt idx="102">
                  <c:v>0.96000000000000052</c:v>
                </c:pt>
                <c:pt idx="103">
                  <c:v>0.96000000000000052</c:v>
                </c:pt>
                <c:pt idx="104">
                  <c:v>0.96217541401911355</c:v>
                </c:pt>
                <c:pt idx="105">
                  <c:v>0.99</c:v>
                </c:pt>
                <c:pt idx="106">
                  <c:v>0.99953696558110727</c:v>
                </c:pt>
                <c:pt idx="107">
                  <c:v>1.01</c:v>
                </c:pt>
                <c:pt idx="108">
                  <c:v>1</c:v>
                </c:pt>
                <c:pt idx="109">
                  <c:v>0.98</c:v>
                </c:pt>
                <c:pt idx="110">
                  <c:v>0.96906526662548986</c:v>
                </c:pt>
                <c:pt idx="111">
                  <c:v>0.98</c:v>
                </c:pt>
                <c:pt idx="112">
                  <c:v>1</c:v>
                </c:pt>
                <c:pt idx="113">
                  <c:v>1.03</c:v>
                </c:pt>
                <c:pt idx="114">
                  <c:v>1.05</c:v>
                </c:pt>
                <c:pt idx="115">
                  <c:v>1.04</c:v>
                </c:pt>
                <c:pt idx="116">
                  <c:v>1.0259435193401878</c:v>
                </c:pt>
                <c:pt idx="117">
                  <c:v>1.0106880427521698</c:v>
                </c:pt>
                <c:pt idx="118">
                  <c:v>1.0021779871346799</c:v>
                </c:pt>
                <c:pt idx="119">
                  <c:v>1.03</c:v>
                </c:pt>
                <c:pt idx="120">
                  <c:v>1.0432990739798502</c:v>
                </c:pt>
                <c:pt idx="121">
                  <c:v>1.0521633026590058</c:v>
                </c:pt>
                <c:pt idx="122">
                  <c:v>1.045385626200344</c:v>
                </c:pt>
                <c:pt idx="123">
                  <c:v>1.0214687592537754</c:v>
                </c:pt>
                <c:pt idx="124">
                  <c:v>1.0175566934893912</c:v>
                </c:pt>
                <c:pt idx="125">
                  <c:v>1.0236288958685662</c:v>
                </c:pt>
                <c:pt idx="126">
                  <c:v>1.0429800812222019</c:v>
                </c:pt>
                <c:pt idx="127">
                  <c:v>1.05</c:v>
                </c:pt>
                <c:pt idx="128">
                  <c:v>1.0520009585430157</c:v>
                </c:pt>
                <c:pt idx="129">
                  <c:v>1.037339501510574</c:v>
                </c:pt>
                <c:pt idx="130">
                  <c:v>1.0270708756315765</c:v>
                </c:pt>
                <c:pt idx="131">
                  <c:v>1.0305448541552009</c:v>
                </c:pt>
                <c:pt idx="132">
                  <c:v>1.0417312072892915</c:v>
                </c:pt>
                <c:pt idx="133">
                  <c:v>1.0649374288964741</c:v>
                </c:pt>
                <c:pt idx="134">
                  <c:v>1.0777632350950028</c:v>
                </c:pt>
                <c:pt idx="135">
                  <c:v>1.0820649755229195</c:v>
                </c:pt>
                <c:pt idx="136">
                  <c:v>1.0768827079506691</c:v>
                </c:pt>
                <c:pt idx="137">
                  <c:v>1.0670882830527306</c:v>
                </c:pt>
                <c:pt idx="138">
                  <c:v>1.0644472361809045</c:v>
                </c:pt>
                <c:pt idx="139">
                  <c:v>1.087233692522825</c:v>
                </c:pt>
                <c:pt idx="140">
                  <c:v>1.126665042235218</c:v>
                </c:pt>
                <c:pt idx="141">
                  <c:v>1.1691894922312991</c:v>
                </c:pt>
                <c:pt idx="142">
                  <c:v>1.2092135803926196</c:v>
                </c:pt>
                <c:pt idx="143">
                  <c:v>1.2013240022697167</c:v>
                </c:pt>
                <c:pt idx="144">
                  <c:v>1.1792163789063907</c:v>
                </c:pt>
                <c:pt idx="145">
                  <c:v>1.1574134328869405</c:v>
                </c:pt>
                <c:pt idx="146">
                  <c:v>1.140970166249146</c:v>
                </c:pt>
                <c:pt idx="147">
                  <c:v>1.155556255313789</c:v>
                </c:pt>
                <c:pt idx="148">
                  <c:v>1.1834021091242561</c:v>
                </c:pt>
                <c:pt idx="149">
                  <c:v>1.203148581067085</c:v>
                </c:pt>
                <c:pt idx="150">
                  <c:v>1.2221556886227545</c:v>
                </c:pt>
                <c:pt idx="151">
                  <c:v>1.2021963648254619</c:v>
                </c:pt>
                <c:pt idx="152">
                  <c:v>1.1652072839984502</c:v>
                </c:pt>
                <c:pt idx="153">
                  <c:v>1.1399724531457525</c:v>
                </c:pt>
                <c:pt idx="154">
                  <c:v>1.1101000909918119</c:v>
                </c:pt>
                <c:pt idx="155">
                  <c:v>1.1399999999999988</c:v>
                </c:pt>
                <c:pt idx="156">
                  <c:v>1.1571013721708674</c:v>
                </c:pt>
                <c:pt idx="157">
                  <c:v>1.1637791538113011</c:v>
                </c:pt>
                <c:pt idx="158">
                  <c:v>1.1627784783522499</c:v>
                </c:pt>
                <c:pt idx="159">
                  <c:v>1.1067087167408531</c:v>
                </c:pt>
                <c:pt idx="160">
                  <c:v>1.0920533353768358</c:v>
                </c:pt>
                <c:pt idx="161">
                  <c:v>1.0763255469039681</c:v>
                </c:pt>
                <c:pt idx="162">
                  <c:v>1.0650700406687761</c:v>
                </c:pt>
                <c:pt idx="163">
                  <c:v>1.1029488682478141</c:v>
                </c:pt>
                <c:pt idx="164">
                  <c:v>1.0933108783748224</c:v>
                </c:pt>
                <c:pt idx="165">
                  <c:v>1.0868629105878704</c:v>
                </c:pt>
                <c:pt idx="166">
                  <c:v>1.0856512515910055</c:v>
                </c:pt>
                <c:pt idx="167">
                  <c:v>1.0683040897421219</c:v>
                </c:pt>
                <c:pt idx="168">
                  <c:v>1.0515066910561268</c:v>
                </c:pt>
                <c:pt idx="169">
                  <c:v>1.05</c:v>
                </c:pt>
                <c:pt idx="170">
                  <c:v>1.06</c:v>
                </c:pt>
                <c:pt idx="171">
                  <c:v>1.03</c:v>
                </c:pt>
                <c:pt idx="172">
                  <c:v>1.02</c:v>
                </c:pt>
                <c:pt idx="173">
                  <c:v>1.02</c:v>
                </c:pt>
                <c:pt idx="174">
                  <c:v>1.01</c:v>
                </c:pt>
                <c:pt idx="175">
                  <c:v>1.05</c:v>
                </c:pt>
                <c:pt idx="176">
                  <c:v>1.0900000000000001</c:v>
                </c:pt>
                <c:pt idx="177">
                  <c:v>1.08</c:v>
                </c:pt>
                <c:pt idx="178">
                  <c:v>1.07</c:v>
                </c:pt>
                <c:pt idx="179">
                  <c:v>1.07</c:v>
                </c:pt>
                <c:pt idx="180">
                  <c:v>1.04</c:v>
                </c:pt>
                <c:pt idx="181">
                  <c:v>1.07</c:v>
                </c:pt>
                <c:pt idx="182">
                  <c:v>1.0900000000000001</c:v>
                </c:pt>
                <c:pt idx="183">
                  <c:v>1.07</c:v>
                </c:pt>
                <c:pt idx="184">
                  <c:v>1.0900000000000001</c:v>
                </c:pt>
                <c:pt idx="185">
                  <c:v>1.07</c:v>
                </c:pt>
                <c:pt idx="186">
                  <c:v>1.04</c:v>
                </c:pt>
                <c:pt idx="187">
                  <c:v>1.04</c:v>
                </c:pt>
                <c:pt idx="188">
                  <c:v>1.01</c:v>
                </c:pt>
                <c:pt idx="189">
                  <c:v>1.03</c:v>
                </c:pt>
                <c:pt idx="190">
                  <c:v>1.07</c:v>
                </c:pt>
                <c:pt idx="191">
                  <c:v>1.07</c:v>
                </c:pt>
                <c:pt idx="192">
                  <c:v>1.07</c:v>
                </c:pt>
                <c:pt idx="193">
                  <c:v>1.03</c:v>
                </c:pt>
                <c:pt idx="194">
                  <c:v>1.01</c:v>
                </c:pt>
                <c:pt idx="195">
                  <c:v>1.014305547842506</c:v>
                </c:pt>
                <c:pt idx="196">
                  <c:v>1.0361809378523581</c:v>
                </c:pt>
                <c:pt idx="197">
                  <c:v>1.1000000000000001</c:v>
                </c:pt>
                <c:pt idx="198">
                  <c:v>1.1014780080861633</c:v>
                </c:pt>
                <c:pt idx="199">
                  <c:v>1.0829911413335085</c:v>
                </c:pt>
                <c:pt idx="200">
                  <c:v>1.0428868618979041</c:v>
                </c:pt>
                <c:pt idx="201">
                  <c:v>1.0136647111403343</c:v>
                </c:pt>
                <c:pt idx="202">
                  <c:v>1.0216089954901195</c:v>
                </c:pt>
                <c:pt idx="203">
                  <c:v>1.0495743261005839</c:v>
                </c:pt>
                <c:pt idx="204">
                  <c:v>1.0926602219835313</c:v>
                </c:pt>
                <c:pt idx="205">
                  <c:v>1.0912518624380461</c:v>
                </c:pt>
                <c:pt idx="206">
                  <c:v>1.0543595530084826</c:v>
                </c:pt>
                <c:pt idx="207">
                  <c:v>1.0092770097779491</c:v>
                </c:pt>
                <c:pt idx="208">
                  <c:v>0.99454186288185897</c:v>
                </c:pt>
                <c:pt idx="209">
                  <c:v>0.99657267053053944</c:v>
                </c:pt>
                <c:pt idx="210">
                  <c:v>1.0295898538343822</c:v>
                </c:pt>
                <c:pt idx="211">
                  <c:v>1.08</c:v>
                </c:pt>
                <c:pt idx="212">
                  <c:v>1.0671749976466158</c:v>
                </c:pt>
                <c:pt idx="213">
                  <c:v>1.0444102707488701</c:v>
                </c:pt>
                <c:pt idx="214">
                  <c:v>1</c:v>
                </c:pt>
                <c:pt idx="215">
                  <c:v>0.95578156286109961</c:v>
                </c:pt>
                <c:pt idx="216">
                  <c:v>0.95971455286417506</c:v>
                </c:pt>
                <c:pt idx="217">
                  <c:v>0.98910405140103519</c:v>
                </c:pt>
                <c:pt idx="218">
                  <c:v>1.03</c:v>
                </c:pt>
                <c:pt idx="219">
                  <c:v>1.03</c:v>
                </c:pt>
                <c:pt idx="220">
                  <c:v>1.01</c:v>
                </c:pt>
                <c:pt idx="221">
                  <c:v>0.98</c:v>
                </c:pt>
                <c:pt idx="222">
                  <c:v>0.96000000000000052</c:v>
                </c:pt>
                <c:pt idx="223">
                  <c:v>0.98</c:v>
                </c:pt>
                <c:pt idx="224">
                  <c:v>1.0113395141244972</c:v>
                </c:pt>
                <c:pt idx="225">
                  <c:v>1.0489567795517754</c:v>
                </c:pt>
                <c:pt idx="226">
                  <c:v>1.0581110906750046</c:v>
                </c:pt>
                <c:pt idx="227">
                  <c:v>1.0483703757593394</c:v>
                </c:pt>
                <c:pt idx="228">
                  <c:v>1.0254745075526519</c:v>
                </c:pt>
                <c:pt idx="229">
                  <c:v>1.0121836679160485</c:v>
                </c:pt>
                <c:pt idx="230">
                  <c:v>0.99930470454288667</c:v>
                </c:pt>
                <c:pt idx="231">
                  <c:v>1.0015440264392839</c:v>
                </c:pt>
                <c:pt idx="232">
                  <c:v>1.0189898883873898</c:v>
                </c:pt>
                <c:pt idx="233">
                  <c:v>0.99163999965311256</c:v>
                </c:pt>
                <c:pt idx="234">
                  <c:v>0.97696970751180712</c:v>
                </c:pt>
                <c:pt idx="235">
                  <c:v>0.95000000000000051</c:v>
                </c:pt>
                <c:pt idx="236">
                  <c:v>0.93608309369500864</c:v>
                </c:pt>
                <c:pt idx="237">
                  <c:v>0.94712585376092073</c:v>
                </c:pt>
                <c:pt idx="238">
                  <c:v>0.95788339817147561</c:v>
                </c:pt>
                <c:pt idx="239">
                  <c:v>0.96031427372109579</c:v>
                </c:pt>
                <c:pt idx="240">
                  <c:v>0.92475859476015354</c:v>
                </c:pt>
                <c:pt idx="241">
                  <c:v>0.90535636790057339</c:v>
                </c:pt>
                <c:pt idx="242">
                  <c:v>0.89188661710037231</c:v>
                </c:pt>
                <c:pt idx="243">
                  <c:v>0.88364032329800835</c:v>
                </c:pt>
                <c:pt idx="244">
                  <c:v>0.9485542025306416</c:v>
                </c:pt>
                <c:pt idx="245">
                  <c:v>0.9660176846743026</c:v>
                </c:pt>
                <c:pt idx="246">
                  <c:v>0.9727614700886773</c:v>
                </c:pt>
                <c:pt idx="247">
                  <c:v>0.9766039556198759</c:v>
                </c:pt>
                <c:pt idx="248">
                  <c:v>0.9660554486911439</c:v>
                </c:pt>
                <c:pt idx="249">
                  <c:v>0.97076616096031365</c:v>
                </c:pt>
                <c:pt idx="250">
                  <c:v>1.0054524225252541</c:v>
                </c:pt>
                <c:pt idx="251">
                  <c:v>1.0229256821330002</c:v>
                </c:pt>
                <c:pt idx="252">
                  <c:v>1.0434048631626778</c:v>
                </c:pt>
                <c:pt idx="253">
                  <c:v>1.0566177270255581</c:v>
                </c:pt>
                <c:pt idx="254">
                  <c:v>1.0147876670004898</c:v>
                </c:pt>
                <c:pt idx="255">
                  <c:v>0.96858138607209587</c:v>
                </c:pt>
                <c:pt idx="256">
                  <c:v>0.92645716656295307</c:v>
                </c:pt>
                <c:pt idx="257">
                  <c:v>0.90195150067931984</c:v>
                </c:pt>
                <c:pt idx="258">
                  <c:v>0.90588976377952768</c:v>
                </c:pt>
                <c:pt idx="259">
                  <c:v>0.92634579327834965</c:v>
                </c:pt>
                <c:pt idx="260">
                  <c:v>0.95655386268736919</c:v>
                </c:pt>
                <c:pt idx="261">
                  <c:v>0.94546388223211231</c:v>
                </c:pt>
                <c:pt idx="262">
                  <c:v>0.92227012493336058</c:v>
                </c:pt>
                <c:pt idx="263">
                  <c:v>0.89383782013033353</c:v>
                </c:pt>
                <c:pt idx="264">
                  <c:v>0.87082202041007484</c:v>
                </c:pt>
                <c:pt idx="265">
                  <c:v>0.89749067603287902</c:v>
                </c:pt>
                <c:pt idx="266">
                  <c:v>0.94433204739943954</c:v>
                </c:pt>
                <c:pt idx="267">
                  <c:v>0.99172764041414163</c:v>
                </c:pt>
                <c:pt idx="268">
                  <c:v>0.99821260583254823</c:v>
                </c:pt>
                <c:pt idx="269">
                  <c:v>0.96401194222544984</c:v>
                </c:pt>
                <c:pt idx="270">
                  <c:v>0.91982594578770149</c:v>
                </c:pt>
                <c:pt idx="271">
                  <c:v>0.89061200786622086</c:v>
                </c:pt>
                <c:pt idx="272">
                  <c:v>0.89555313219435351</c:v>
                </c:pt>
                <c:pt idx="273">
                  <c:v>0.92775034178733795</c:v>
                </c:pt>
                <c:pt idx="274">
                  <c:v>0.96070829234419464</c:v>
                </c:pt>
                <c:pt idx="275">
                  <c:v>0.9723024941092786</c:v>
                </c:pt>
                <c:pt idx="276">
                  <c:v>0.96124415580510869</c:v>
                </c:pt>
                <c:pt idx="277">
                  <c:v>0.92940168112716659</c:v>
                </c:pt>
                <c:pt idx="278">
                  <c:v>0.91053788700156557</c:v>
                </c:pt>
              </c:numCache>
            </c:numRef>
          </c:val>
          <c:smooth val="0"/>
          <c:extLst xmlns:c16r2="http://schemas.microsoft.com/office/drawing/2015/06/chart">
            <c:ext xmlns:c16="http://schemas.microsoft.com/office/drawing/2014/chart" uri="{C3380CC4-5D6E-409C-BE32-E72D297353CC}">
              <c16:uniqueId val="{00000005-5CCF-4FA9-ABCB-0067EFB8F3C5}"/>
            </c:ext>
          </c:extLst>
        </c:ser>
        <c:dLbls>
          <c:showLegendKey val="0"/>
          <c:showVal val="1"/>
          <c:showCatName val="0"/>
          <c:showSerName val="0"/>
          <c:showPercent val="0"/>
          <c:showBubbleSize val="0"/>
        </c:dLbls>
        <c:marker val="1"/>
        <c:smooth val="0"/>
        <c:axId val="149650432"/>
        <c:axId val="149672704"/>
      </c:lineChart>
      <c:dateAx>
        <c:axId val="149650432"/>
        <c:scaling>
          <c:orientation val="minMax"/>
          <c:min val="43962"/>
        </c:scaling>
        <c:delete val="0"/>
        <c:axPos val="b"/>
        <c:numFmt formatCode="dd/mm/yyyy" sourceLinked="1"/>
        <c:majorTickMark val="none"/>
        <c:minorTickMark val="none"/>
        <c:tickLblPos val="nextTo"/>
        <c:crossAx val="149672704"/>
        <c:crosses val="autoZero"/>
        <c:auto val="1"/>
        <c:lblOffset val="100"/>
        <c:baseTimeUnit val="days"/>
      </c:dateAx>
      <c:valAx>
        <c:axId val="149672704"/>
        <c:scaling>
          <c:orientation val="minMax"/>
        </c:scaling>
        <c:delete val="0"/>
        <c:axPos val="l"/>
        <c:majorGridlines/>
        <c:numFmt formatCode="0.00" sourceLinked="1"/>
        <c:majorTickMark val="none"/>
        <c:minorTickMark val="none"/>
        <c:tickLblPos val="nextTo"/>
        <c:crossAx val="149650432"/>
        <c:crosses val="autoZero"/>
        <c:crossBetween val="between"/>
      </c:valAx>
    </c:plotArea>
    <c:legend>
      <c:legendPos val="b"/>
      <c:layout>
        <c:manualLayout>
          <c:xMode val="edge"/>
          <c:yMode val="edge"/>
          <c:x val="5.2611763378349902E-3"/>
          <c:y val="0.93275090113247883"/>
          <c:w val="0.89999989095259358"/>
          <c:h val="5.8408415604332409E-2"/>
        </c:manualLayout>
      </c:layout>
      <c:overlay val="0"/>
      <c:txPr>
        <a:bodyPr/>
        <a:lstStyle/>
        <a:p>
          <a:pPr>
            <a:defRPr sz="2000"/>
          </a:pPr>
          <a:endParaRPr lang="ru-RU"/>
        </a:p>
      </c:txPr>
    </c:legend>
    <c:plotVisOnly val="1"/>
    <c:dispBlanksAs val="gap"/>
    <c:showDLblsOverMax val="0"/>
  </c:chart>
  <c:txPr>
    <a:bodyPr/>
    <a:lstStyle/>
    <a:p>
      <a:pPr>
        <a:defRPr b="1">
          <a:latin typeface="Arial" pitchFamily="34" charset="0"/>
          <a:cs typeface="Arial" pitchFamily="34" charset="0"/>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ru-RU" sz="2000"/>
              <a:t>Охват тестированием населения </a:t>
            </a:r>
            <a:br>
              <a:rPr lang="ru-RU" sz="2000"/>
            </a:br>
            <a:r>
              <a:rPr lang="ru-RU" sz="2000"/>
              <a:t>Архангельской области и Российской Федерации </a:t>
            </a:r>
            <a:br>
              <a:rPr lang="ru-RU" sz="2000"/>
            </a:br>
            <a:r>
              <a:rPr lang="ru-RU" sz="2000"/>
              <a:t>в период с 11.05.2020 по 11.02.2021</a:t>
            </a:r>
          </a:p>
        </c:rich>
      </c:tx>
      <c:layout>
        <c:manualLayout>
          <c:xMode val="edge"/>
          <c:yMode val="edge"/>
          <c:x val="0.28133333333333327"/>
          <c:y val="1.3664333624963569E-3"/>
        </c:manualLayout>
      </c:layout>
      <c:overlay val="0"/>
    </c:title>
    <c:autoTitleDeleted val="0"/>
    <c:plotArea>
      <c:layout>
        <c:manualLayout>
          <c:layoutTarget val="inner"/>
          <c:xMode val="edge"/>
          <c:yMode val="edge"/>
          <c:x val="6.0524114136792394E-2"/>
          <c:y val="0.16375876066833719"/>
          <c:w val="0.91622954943132107"/>
          <c:h val="0.65990376202974665"/>
        </c:manualLayout>
      </c:layout>
      <c:areaChart>
        <c:grouping val="standard"/>
        <c:varyColors val="0"/>
        <c:ser>
          <c:idx val="0"/>
          <c:order val="0"/>
          <c:tx>
            <c:strRef>
              <c:f>'Охват тестированием'!$A$3</c:f>
              <c:strCache>
                <c:ptCount val="1"/>
                <c:pt idx="0">
                  <c:v>Архангельская область</c:v>
                </c:pt>
              </c:strCache>
            </c:strRef>
          </c:tx>
          <c:spPr>
            <a:solidFill>
              <a:srgbClr val="A3F084"/>
            </a:solidFill>
            <a:ln w="19050">
              <a:noFill/>
            </a:ln>
          </c:spPr>
          <c:cat>
            <c:numRef>
              <c:f>'Охват тестированием'!$B$2:$JT$2</c:f>
              <c:numCache>
                <c:formatCode>dd/mm/yyyy</c:formatCode>
                <c:ptCount val="279"/>
                <c:pt idx="0">
                  <c:v>43960</c:v>
                </c:pt>
                <c:pt idx="1">
                  <c:v>43961</c:v>
                </c:pt>
                <c:pt idx="2">
                  <c:v>43962</c:v>
                </c:pt>
                <c:pt idx="3">
                  <c:v>43963</c:v>
                </c:pt>
                <c:pt idx="4">
                  <c:v>43964</c:v>
                </c:pt>
                <c:pt idx="5">
                  <c:v>43965</c:v>
                </c:pt>
                <c:pt idx="6">
                  <c:v>43966</c:v>
                </c:pt>
                <c:pt idx="7">
                  <c:v>43967</c:v>
                </c:pt>
                <c:pt idx="8">
                  <c:v>43968</c:v>
                </c:pt>
                <c:pt idx="9">
                  <c:v>43969</c:v>
                </c:pt>
                <c:pt idx="10">
                  <c:v>43970</c:v>
                </c:pt>
                <c:pt idx="11">
                  <c:v>43971</c:v>
                </c:pt>
                <c:pt idx="12">
                  <c:v>43972</c:v>
                </c:pt>
                <c:pt idx="13">
                  <c:v>43973</c:v>
                </c:pt>
                <c:pt idx="14">
                  <c:v>43974</c:v>
                </c:pt>
                <c:pt idx="15">
                  <c:v>43975</c:v>
                </c:pt>
                <c:pt idx="16">
                  <c:v>43976</c:v>
                </c:pt>
                <c:pt idx="17">
                  <c:v>43977</c:v>
                </c:pt>
                <c:pt idx="18">
                  <c:v>43978</c:v>
                </c:pt>
                <c:pt idx="19">
                  <c:v>43979</c:v>
                </c:pt>
                <c:pt idx="20">
                  <c:v>43980</c:v>
                </c:pt>
                <c:pt idx="21">
                  <c:v>43981</c:v>
                </c:pt>
                <c:pt idx="22">
                  <c:v>43982</c:v>
                </c:pt>
                <c:pt idx="23">
                  <c:v>43983</c:v>
                </c:pt>
                <c:pt idx="24">
                  <c:v>43984</c:v>
                </c:pt>
                <c:pt idx="25">
                  <c:v>43985</c:v>
                </c:pt>
                <c:pt idx="26">
                  <c:v>43986</c:v>
                </c:pt>
                <c:pt idx="27">
                  <c:v>43987</c:v>
                </c:pt>
                <c:pt idx="28">
                  <c:v>43988</c:v>
                </c:pt>
                <c:pt idx="29">
                  <c:v>43989</c:v>
                </c:pt>
                <c:pt idx="30">
                  <c:v>43990</c:v>
                </c:pt>
                <c:pt idx="31">
                  <c:v>43991</c:v>
                </c:pt>
                <c:pt idx="32">
                  <c:v>43992</c:v>
                </c:pt>
                <c:pt idx="33">
                  <c:v>43993</c:v>
                </c:pt>
                <c:pt idx="34">
                  <c:v>43994</c:v>
                </c:pt>
                <c:pt idx="35">
                  <c:v>43995</c:v>
                </c:pt>
                <c:pt idx="36">
                  <c:v>43996</c:v>
                </c:pt>
                <c:pt idx="37">
                  <c:v>43997</c:v>
                </c:pt>
                <c:pt idx="38">
                  <c:v>43998</c:v>
                </c:pt>
                <c:pt idx="39">
                  <c:v>43999</c:v>
                </c:pt>
                <c:pt idx="40">
                  <c:v>44000</c:v>
                </c:pt>
                <c:pt idx="41">
                  <c:v>44001</c:v>
                </c:pt>
                <c:pt idx="42">
                  <c:v>44002</c:v>
                </c:pt>
                <c:pt idx="43">
                  <c:v>44003</c:v>
                </c:pt>
                <c:pt idx="44">
                  <c:v>44004</c:v>
                </c:pt>
                <c:pt idx="45">
                  <c:v>44005</c:v>
                </c:pt>
                <c:pt idx="46">
                  <c:v>44006</c:v>
                </c:pt>
                <c:pt idx="47">
                  <c:v>44007</c:v>
                </c:pt>
                <c:pt idx="48">
                  <c:v>44008</c:v>
                </c:pt>
                <c:pt idx="49">
                  <c:v>44009</c:v>
                </c:pt>
                <c:pt idx="50">
                  <c:v>44010</c:v>
                </c:pt>
                <c:pt idx="51">
                  <c:v>44011</c:v>
                </c:pt>
                <c:pt idx="52">
                  <c:v>44012</c:v>
                </c:pt>
                <c:pt idx="53">
                  <c:v>44013</c:v>
                </c:pt>
                <c:pt idx="54">
                  <c:v>44014</c:v>
                </c:pt>
                <c:pt idx="55">
                  <c:v>44015</c:v>
                </c:pt>
                <c:pt idx="56">
                  <c:v>44016</c:v>
                </c:pt>
                <c:pt idx="57">
                  <c:v>44017</c:v>
                </c:pt>
                <c:pt idx="58">
                  <c:v>44018</c:v>
                </c:pt>
                <c:pt idx="59">
                  <c:v>44019</c:v>
                </c:pt>
                <c:pt idx="60">
                  <c:v>44020</c:v>
                </c:pt>
                <c:pt idx="61">
                  <c:v>44021</c:v>
                </c:pt>
                <c:pt idx="62">
                  <c:v>44022</c:v>
                </c:pt>
                <c:pt idx="63">
                  <c:v>44023</c:v>
                </c:pt>
                <c:pt idx="64">
                  <c:v>44024</c:v>
                </c:pt>
                <c:pt idx="65">
                  <c:v>44025</c:v>
                </c:pt>
                <c:pt idx="66">
                  <c:v>44026</c:v>
                </c:pt>
                <c:pt idx="67">
                  <c:v>44027</c:v>
                </c:pt>
                <c:pt idx="68">
                  <c:v>44028</c:v>
                </c:pt>
                <c:pt idx="69">
                  <c:v>44029</c:v>
                </c:pt>
                <c:pt idx="70">
                  <c:v>44030</c:v>
                </c:pt>
                <c:pt idx="71">
                  <c:v>44031</c:v>
                </c:pt>
                <c:pt idx="72">
                  <c:v>44032</c:v>
                </c:pt>
                <c:pt idx="73">
                  <c:v>44033</c:v>
                </c:pt>
                <c:pt idx="74">
                  <c:v>44034</c:v>
                </c:pt>
                <c:pt idx="75">
                  <c:v>44035</c:v>
                </c:pt>
                <c:pt idx="76">
                  <c:v>44036</c:v>
                </c:pt>
                <c:pt idx="77">
                  <c:v>44037</c:v>
                </c:pt>
                <c:pt idx="78">
                  <c:v>44038</c:v>
                </c:pt>
                <c:pt idx="79">
                  <c:v>44039</c:v>
                </c:pt>
                <c:pt idx="80">
                  <c:v>44040</c:v>
                </c:pt>
                <c:pt idx="81">
                  <c:v>44041</c:v>
                </c:pt>
                <c:pt idx="82">
                  <c:v>44042</c:v>
                </c:pt>
                <c:pt idx="83">
                  <c:v>44043</c:v>
                </c:pt>
                <c:pt idx="84">
                  <c:v>44044</c:v>
                </c:pt>
                <c:pt idx="85">
                  <c:v>44045</c:v>
                </c:pt>
                <c:pt idx="86">
                  <c:v>44046</c:v>
                </c:pt>
                <c:pt idx="87">
                  <c:v>44047</c:v>
                </c:pt>
                <c:pt idx="88">
                  <c:v>44048</c:v>
                </c:pt>
                <c:pt idx="89">
                  <c:v>44049</c:v>
                </c:pt>
                <c:pt idx="90">
                  <c:v>44050</c:v>
                </c:pt>
                <c:pt idx="91">
                  <c:v>44051</c:v>
                </c:pt>
                <c:pt idx="92">
                  <c:v>44052</c:v>
                </c:pt>
                <c:pt idx="93">
                  <c:v>44053</c:v>
                </c:pt>
                <c:pt idx="94">
                  <c:v>44054</c:v>
                </c:pt>
                <c:pt idx="95">
                  <c:v>44055</c:v>
                </c:pt>
                <c:pt idx="96">
                  <c:v>44056</c:v>
                </c:pt>
                <c:pt idx="97">
                  <c:v>44057</c:v>
                </c:pt>
                <c:pt idx="98">
                  <c:v>44058</c:v>
                </c:pt>
                <c:pt idx="99">
                  <c:v>44059</c:v>
                </c:pt>
                <c:pt idx="100">
                  <c:v>44060</c:v>
                </c:pt>
                <c:pt idx="101">
                  <c:v>44061</c:v>
                </c:pt>
                <c:pt idx="102">
                  <c:v>44062</c:v>
                </c:pt>
                <c:pt idx="103">
                  <c:v>44063</c:v>
                </c:pt>
                <c:pt idx="104">
                  <c:v>44064</c:v>
                </c:pt>
                <c:pt idx="105">
                  <c:v>44065</c:v>
                </c:pt>
                <c:pt idx="106">
                  <c:v>44066</c:v>
                </c:pt>
                <c:pt idx="107">
                  <c:v>44067</c:v>
                </c:pt>
                <c:pt idx="108">
                  <c:v>44068</c:v>
                </c:pt>
                <c:pt idx="109">
                  <c:v>44069</c:v>
                </c:pt>
                <c:pt idx="110">
                  <c:v>44070</c:v>
                </c:pt>
                <c:pt idx="111">
                  <c:v>44071</c:v>
                </c:pt>
                <c:pt idx="112">
                  <c:v>44072</c:v>
                </c:pt>
                <c:pt idx="113">
                  <c:v>44073</c:v>
                </c:pt>
                <c:pt idx="114">
                  <c:v>44074</c:v>
                </c:pt>
                <c:pt idx="115">
                  <c:v>44075</c:v>
                </c:pt>
                <c:pt idx="116">
                  <c:v>44076</c:v>
                </c:pt>
                <c:pt idx="117">
                  <c:v>44077</c:v>
                </c:pt>
                <c:pt idx="118">
                  <c:v>44078</c:v>
                </c:pt>
                <c:pt idx="119">
                  <c:v>44079</c:v>
                </c:pt>
                <c:pt idx="120">
                  <c:v>44080</c:v>
                </c:pt>
                <c:pt idx="121">
                  <c:v>44081</c:v>
                </c:pt>
                <c:pt idx="122">
                  <c:v>44082</c:v>
                </c:pt>
                <c:pt idx="123">
                  <c:v>44083</c:v>
                </c:pt>
                <c:pt idx="124">
                  <c:v>44084</c:v>
                </c:pt>
                <c:pt idx="125">
                  <c:v>44085</c:v>
                </c:pt>
                <c:pt idx="126">
                  <c:v>44086</c:v>
                </c:pt>
                <c:pt idx="127">
                  <c:v>44087</c:v>
                </c:pt>
                <c:pt idx="128">
                  <c:v>44088</c:v>
                </c:pt>
                <c:pt idx="129">
                  <c:v>44089</c:v>
                </c:pt>
                <c:pt idx="130">
                  <c:v>44090</c:v>
                </c:pt>
                <c:pt idx="131">
                  <c:v>44091</c:v>
                </c:pt>
                <c:pt idx="132">
                  <c:v>44092</c:v>
                </c:pt>
                <c:pt idx="133">
                  <c:v>44093</c:v>
                </c:pt>
                <c:pt idx="134">
                  <c:v>44094</c:v>
                </c:pt>
                <c:pt idx="135">
                  <c:v>44095</c:v>
                </c:pt>
                <c:pt idx="136">
                  <c:v>44096</c:v>
                </c:pt>
                <c:pt idx="137">
                  <c:v>44097</c:v>
                </c:pt>
                <c:pt idx="138">
                  <c:v>44098</c:v>
                </c:pt>
                <c:pt idx="139">
                  <c:v>44099</c:v>
                </c:pt>
                <c:pt idx="140">
                  <c:v>44100</c:v>
                </c:pt>
                <c:pt idx="141">
                  <c:v>44101</c:v>
                </c:pt>
                <c:pt idx="142">
                  <c:v>44102</c:v>
                </c:pt>
                <c:pt idx="143">
                  <c:v>44103</c:v>
                </c:pt>
                <c:pt idx="144">
                  <c:v>44104</c:v>
                </c:pt>
                <c:pt idx="145">
                  <c:v>44105</c:v>
                </c:pt>
                <c:pt idx="146">
                  <c:v>44106</c:v>
                </c:pt>
                <c:pt idx="147">
                  <c:v>44107</c:v>
                </c:pt>
                <c:pt idx="148">
                  <c:v>44108</c:v>
                </c:pt>
                <c:pt idx="149">
                  <c:v>44109</c:v>
                </c:pt>
                <c:pt idx="150">
                  <c:v>44110</c:v>
                </c:pt>
                <c:pt idx="151">
                  <c:v>44111</c:v>
                </c:pt>
                <c:pt idx="152">
                  <c:v>44112</c:v>
                </c:pt>
                <c:pt idx="153">
                  <c:v>44113</c:v>
                </c:pt>
                <c:pt idx="154">
                  <c:v>44114</c:v>
                </c:pt>
                <c:pt idx="155">
                  <c:v>44115</c:v>
                </c:pt>
                <c:pt idx="156">
                  <c:v>44116</c:v>
                </c:pt>
                <c:pt idx="157">
                  <c:v>44117</c:v>
                </c:pt>
                <c:pt idx="158">
                  <c:v>44118</c:v>
                </c:pt>
                <c:pt idx="159">
                  <c:v>44119</c:v>
                </c:pt>
                <c:pt idx="160">
                  <c:v>44120</c:v>
                </c:pt>
                <c:pt idx="161">
                  <c:v>44121</c:v>
                </c:pt>
                <c:pt idx="162">
                  <c:v>44122</c:v>
                </c:pt>
                <c:pt idx="163">
                  <c:v>44123</c:v>
                </c:pt>
                <c:pt idx="164">
                  <c:v>44124</c:v>
                </c:pt>
                <c:pt idx="165">
                  <c:v>44125</c:v>
                </c:pt>
                <c:pt idx="166">
                  <c:v>44126</c:v>
                </c:pt>
                <c:pt idx="167">
                  <c:v>44127</c:v>
                </c:pt>
                <c:pt idx="168">
                  <c:v>44128</c:v>
                </c:pt>
                <c:pt idx="169">
                  <c:v>44129</c:v>
                </c:pt>
                <c:pt idx="170">
                  <c:v>44130</c:v>
                </c:pt>
                <c:pt idx="171">
                  <c:v>44131</c:v>
                </c:pt>
                <c:pt idx="172">
                  <c:v>44132</c:v>
                </c:pt>
                <c:pt idx="173">
                  <c:v>44133</c:v>
                </c:pt>
                <c:pt idx="174">
                  <c:v>44134</c:v>
                </c:pt>
                <c:pt idx="175">
                  <c:v>44135</c:v>
                </c:pt>
                <c:pt idx="176">
                  <c:v>44136</c:v>
                </c:pt>
                <c:pt idx="177">
                  <c:v>44137</c:v>
                </c:pt>
                <c:pt idx="178">
                  <c:v>44138</c:v>
                </c:pt>
                <c:pt idx="179">
                  <c:v>44139</c:v>
                </c:pt>
                <c:pt idx="180">
                  <c:v>44140</c:v>
                </c:pt>
                <c:pt idx="181">
                  <c:v>44141</c:v>
                </c:pt>
                <c:pt idx="182">
                  <c:v>44142</c:v>
                </c:pt>
                <c:pt idx="183">
                  <c:v>44143</c:v>
                </c:pt>
                <c:pt idx="184">
                  <c:v>44144</c:v>
                </c:pt>
                <c:pt idx="185">
                  <c:v>44145</c:v>
                </c:pt>
                <c:pt idx="186">
                  <c:v>44146</c:v>
                </c:pt>
                <c:pt idx="187">
                  <c:v>44147</c:v>
                </c:pt>
                <c:pt idx="188">
                  <c:v>44148</c:v>
                </c:pt>
                <c:pt idx="189">
                  <c:v>44149</c:v>
                </c:pt>
                <c:pt idx="190">
                  <c:v>44150</c:v>
                </c:pt>
                <c:pt idx="191">
                  <c:v>44151</c:v>
                </c:pt>
                <c:pt idx="192">
                  <c:v>44152</c:v>
                </c:pt>
                <c:pt idx="193">
                  <c:v>44153</c:v>
                </c:pt>
                <c:pt idx="194">
                  <c:v>44154</c:v>
                </c:pt>
                <c:pt idx="195">
                  <c:v>44155</c:v>
                </c:pt>
                <c:pt idx="196">
                  <c:v>44156</c:v>
                </c:pt>
                <c:pt idx="197">
                  <c:v>44157</c:v>
                </c:pt>
                <c:pt idx="198">
                  <c:v>44158</c:v>
                </c:pt>
                <c:pt idx="199">
                  <c:v>44159</c:v>
                </c:pt>
                <c:pt idx="200">
                  <c:v>44160</c:v>
                </c:pt>
                <c:pt idx="201">
                  <c:v>44161</c:v>
                </c:pt>
                <c:pt idx="202">
                  <c:v>44162</c:v>
                </c:pt>
                <c:pt idx="203">
                  <c:v>44163</c:v>
                </c:pt>
                <c:pt idx="204">
                  <c:v>44164</c:v>
                </c:pt>
                <c:pt idx="205">
                  <c:v>44165</c:v>
                </c:pt>
                <c:pt idx="206">
                  <c:v>44166</c:v>
                </c:pt>
                <c:pt idx="207">
                  <c:v>44167</c:v>
                </c:pt>
                <c:pt idx="208">
                  <c:v>44168</c:v>
                </c:pt>
                <c:pt idx="209">
                  <c:v>44169</c:v>
                </c:pt>
                <c:pt idx="210">
                  <c:v>44170</c:v>
                </c:pt>
                <c:pt idx="211">
                  <c:v>44171</c:v>
                </c:pt>
                <c:pt idx="212">
                  <c:v>44172</c:v>
                </c:pt>
                <c:pt idx="213">
                  <c:v>44173</c:v>
                </c:pt>
                <c:pt idx="214">
                  <c:v>44174</c:v>
                </c:pt>
                <c:pt idx="215">
                  <c:v>44175</c:v>
                </c:pt>
                <c:pt idx="216">
                  <c:v>44176</c:v>
                </c:pt>
                <c:pt idx="217">
                  <c:v>44177</c:v>
                </c:pt>
                <c:pt idx="218">
                  <c:v>44178</c:v>
                </c:pt>
                <c:pt idx="219">
                  <c:v>44179</c:v>
                </c:pt>
                <c:pt idx="220">
                  <c:v>44180</c:v>
                </c:pt>
                <c:pt idx="221">
                  <c:v>44181</c:v>
                </c:pt>
                <c:pt idx="222">
                  <c:v>44182</c:v>
                </c:pt>
                <c:pt idx="223">
                  <c:v>44183</c:v>
                </c:pt>
                <c:pt idx="224">
                  <c:v>44184</c:v>
                </c:pt>
                <c:pt idx="225">
                  <c:v>44185</c:v>
                </c:pt>
                <c:pt idx="226">
                  <c:v>44186</c:v>
                </c:pt>
                <c:pt idx="227">
                  <c:v>44187</c:v>
                </c:pt>
                <c:pt idx="228">
                  <c:v>44188</c:v>
                </c:pt>
                <c:pt idx="229">
                  <c:v>44189</c:v>
                </c:pt>
                <c:pt idx="230">
                  <c:v>44190</c:v>
                </c:pt>
                <c:pt idx="231">
                  <c:v>44191</c:v>
                </c:pt>
                <c:pt idx="232">
                  <c:v>44192</c:v>
                </c:pt>
                <c:pt idx="233">
                  <c:v>44193</c:v>
                </c:pt>
                <c:pt idx="234">
                  <c:v>44194</c:v>
                </c:pt>
                <c:pt idx="235">
                  <c:v>44195</c:v>
                </c:pt>
                <c:pt idx="236">
                  <c:v>44196</c:v>
                </c:pt>
                <c:pt idx="237">
                  <c:v>44197</c:v>
                </c:pt>
                <c:pt idx="238">
                  <c:v>44198</c:v>
                </c:pt>
                <c:pt idx="239">
                  <c:v>44199</c:v>
                </c:pt>
                <c:pt idx="240">
                  <c:v>44200</c:v>
                </c:pt>
                <c:pt idx="241">
                  <c:v>44201</c:v>
                </c:pt>
                <c:pt idx="242">
                  <c:v>44202</c:v>
                </c:pt>
                <c:pt idx="243">
                  <c:v>44203</c:v>
                </c:pt>
                <c:pt idx="244">
                  <c:v>44204</c:v>
                </c:pt>
                <c:pt idx="245">
                  <c:v>44205</c:v>
                </c:pt>
                <c:pt idx="246">
                  <c:v>44206</c:v>
                </c:pt>
                <c:pt idx="247">
                  <c:v>44207</c:v>
                </c:pt>
                <c:pt idx="248">
                  <c:v>44208</c:v>
                </c:pt>
                <c:pt idx="249">
                  <c:v>44209</c:v>
                </c:pt>
                <c:pt idx="250">
                  <c:v>44210</c:v>
                </c:pt>
                <c:pt idx="251">
                  <c:v>44211</c:v>
                </c:pt>
                <c:pt idx="252">
                  <c:v>44212</c:v>
                </c:pt>
                <c:pt idx="253">
                  <c:v>44213</c:v>
                </c:pt>
                <c:pt idx="254">
                  <c:v>44214</c:v>
                </c:pt>
                <c:pt idx="255">
                  <c:v>44215</c:v>
                </c:pt>
                <c:pt idx="256">
                  <c:v>44216</c:v>
                </c:pt>
                <c:pt idx="257">
                  <c:v>44217</c:v>
                </c:pt>
                <c:pt idx="258">
                  <c:v>44218</c:v>
                </c:pt>
                <c:pt idx="259">
                  <c:v>44219</c:v>
                </c:pt>
                <c:pt idx="260">
                  <c:v>44220</c:v>
                </c:pt>
                <c:pt idx="261">
                  <c:v>44221</c:v>
                </c:pt>
                <c:pt idx="262">
                  <c:v>44222</c:v>
                </c:pt>
                <c:pt idx="263">
                  <c:v>44223</c:v>
                </c:pt>
                <c:pt idx="264">
                  <c:v>44224</c:v>
                </c:pt>
                <c:pt idx="265">
                  <c:v>44225</c:v>
                </c:pt>
                <c:pt idx="266">
                  <c:v>44226</c:v>
                </c:pt>
                <c:pt idx="267">
                  <c:v>44227</c:v>
                </c:pt>
                <c:pt idx="268">
                  <c:v>44228</c:v>
                </c:pt>
                <c:pt idx="269">
                  <c:v>44229</c:v>
                </c:pt>
                <c:pt idx="270">
                  <c:v>44230</c:v>
                </c:pt>
                <c:pt idx="271">
                  <c:v>44231</c:v>
                </c:pt>
                <c:pt idx="272">
                  <c:v>44232</c:v>
                </c:pt>
                <c:pt idx="273">
                  <c:v>44233</c:v>
                </c:pt>
                <c:pt idx="274">
                  <c:v>44234</c:v>
                </c:pt>
                <c:pt idx="275">
                  <c:v>44235</c:v>
                </c:pt>
                <c:pt idx="276">
                  <c:v>44236</c:v>
                </c:pt>
                <c:pt idx="277">
                  <c:v>44237</c:v>
                </c:pt>
                <c:pt idx="278">
                  <c:v>44238</c:v>
                </c:pt>
              </c:numCache>
            </c:numRef>
          </c:cat>
          <c:val>
            <c:numRef>
              <c:f>'Охват тестированием'!$B$3:$JT$3</c:f>
              <c:numCache>
                <c:formatCode>0.0</c:formatCode>
                <c:ptCount val="279"/>
                <c:pt idx="0">
                  <c:v>77.285533298949332</c:v>
                </c:pt>
                <c:pt idx="1">
                  <c:v>87.328729504295012</c:v>
                </c:pt>
                <c:pt idx="2">
                  <c:v>85.942559194703037</c:v>
                </c:pt>
                <c:pt idx="3">
                  <c:v>84.242539003693949</c:v>
                </c:pt>
                <c:pt idx="4">
                  <c:v>90.257995064187526</c:v>
                </c:pt>
                <c:pt idx="5">
                  <c:v>95.410363950784145</c:v>
                </c:pt>
                <c:pt idx="6">
                  <c:v>99.765031055445718</c:v>
                </c:pt>
                <c:pt idx="7">
                  <c:v>106.72203676019045</c:v>
                </c:pt>
                <c:pt idx="8">
                  <c:v>111.5082474518005</c:v>
                </c:pt>
                <c:pt idx="9">
                  <c:v>115.928299948424</c:v>
                </c:pt>
                <c:pt idx="10">
                  <c:v>116.56907678965048</c:v>
                </c:pt>
                <c:pt idx="11">
                  <c:v>119.07987584098669</c:v>
                </c:pt>
                <c:pt idx="12">
                  <c:v>127.64536218799387</c:v>
                </c:pt>
                <c:pt idx="13">
                  <c:v>130.78386100216429</c:v>
                </c:pt>
                <c:pt idx="14">
                  <c:v>141.93860887086228</c:v>
                </c:pt>
                <c:pt idx="15">
                  <c:v>156.7941699246025</c:v>
                </c:pt>
                <c:pt idx="16">
                  <c:v>148.34637728312711</c:v>
                </c:pt>
                <c:pt idx="17">
                  <c:v>147.33944224691407</c:v>
                </c:pt>
                <c:pt idx="18">
                  <c:v>145.33864925288057</c:v>
                </c:pt>
                <c:pt idx="19">
                  <c:v>148.35945436151948</c:v>
                </c:pt>
                <c:pt idx="20">
                  <c:v>159.51420223021702</c:v>
                </c:pt>
                <c:pt idx="21">
                  <c:v>163.58117361024659</c:v>
                </c:pt>
                <c:pt idx="22">
                  <c:v>172.34281613313951</c:v>
                </c:pt>
                <c:pt idx="23">
                  <c:v>158.24572562615597</c:v>
                </c:pt>
                <c:pt idx="24">
                  <c:v>154.80645400896145</c:v>
                </c:pt>
                <c:pt idx="25">
                  <c:v>155.52569332054196</c:v>
                </c:pt>
                <c:pt idx="26">
                  <c:v>151.68103227318329</c:v>
                </c:pt>
                <c:pt idx="27">
                  <c:v>156.11416184819919</c:v>
                </c:pt>
                <c:pt idx="28">
                  <c:v>180.51599012837482</c:v>
                </c:pt>
                <c:pt idx="29">
                  <c:v>209.39017921874401</c:v>
                </c:pt>
                <c:pt idx="30">
                  <c:v>204.6562768407037</c:v>
                </c:pt>
                <c:pt idx="31">
                  <c:v>201.7008571240259</c:v>
                </c:pt>
                <c:pt idx="32">
                  <c:v>207.08861342168561</c:v>
                </c:pt>
                <c:pt idx="33">
                  <c:v>212.92099038468609</c:v>
                </c:pt>
                <c:pt idx="34">
                  <c:v>204.12011662661601</c:v>
                </c:pt>
                <c:pt idx="35">
                  <c:v>206.95784263776181</c:v>
                </c:pt>
                <c:pt idx="36">
                  <c:v>203.4924168637821</c:v>
                </c:pt>
                <c:pt idx="37">
                  <c:v>189</c:v>
                </c:pt>
                <c:pt idx="38">
                  <c:v>178.2</c:v>
                </c:pt>
                <c:pt idx="39">
                  <c:v>176.2</c:v>
                </c:pt>
                <c:pt idx="40">
                  <c:v>180.87</c:v>
                </c:pt>
                <c:pt idx="41" formatCode="General">
                  <c:v>185.9</c:v>
                </c:pt>
                <c:pt idx="42" formatCode="General">
                  <c:v>205.9</c:v>
                </c:pt>
                <c:pt idx="43" formatCode="General">
                  <c:v>220.3</c:v>
                </c:pt>
                <c:pt idx="44" formatCode="General">
                  <c:v>205.3</c:v>
                </c:pt>
                <c:pt idx="45" formatCode="General">
                  <c:v>196.5</c:v>
                </c:pt>
                <c:pt idx="46" formatCode="General">
                  <c:v>192.52</c:v>
                </c:pt>
                <c:pt idx="47" formatCode="General">
                  <c:v>181.37</c:v>
                </c:pt>
                <c:pt idx="48" formatCode="General">
                  <c:v>176.78</c:v>
                </c:pt>
                <c:pt idx="49" formatCode="General">
                  <c:v>186.99</c:v>
                </c:pt>
                <c:pt idx="50" formatCode="General">
                  <c:v>201.60999999999999</c:v>
                </c:pt>
                <c:pt idx="51" formatCode="General">
                  <c:v>183.14</c:v>
                </c:pt>
                <c:pt idx="52" formatCode="General">
                  <c:v>176.83</c:v>
                </c:pt>
                <c:pt idx="53" formatCode="General">
                  <c:v>182.66</c:v>
                </c:pt>
                <c:pt idx="54" formatCode="General">
                  <c:v>172.12</c:v>
                </c:pt>
                <c:pt idx="55" formatCode="General">
                  <c:v>165.75</c:v>
                </c:pt>
                <c:pt idx="56" formatCode="General">
                  <c:v>168.09</c:v>
                </c:pt>
                <c:pt idx="57" formatCode="General">
                  <c:v>179.99</c:v>
                </c:pt>
                <c:pt idx="58" formatCode="General">
                  <c:v>165.69</c:v>
                </c:pt>
                <c:pt idx="59" formatCode="General">
                  <c:v>153.56</c:v>
                </c:pt>
                <c:pt idx="60" formatCode="General">
                  <c:v>163.47999999999999</c:v>
                </c:pt>
                <c:pt idx="61" formatCode="General">
                  <c:v>170.28</c:v>
                </c:pt>
                <c:pt idx="62" formatCode="General">
                  <c:v>173.19</c:v>
                </c:pt>
                <c:pt idx="63" formatCode="General">
                  <c:v>184.6</c:v>
                </c:pt>
                <c:pt idx="64" formatCode="General">
                  <c:v>192.91</c:v>
                </c:pt>
                <c:pt idx="65" formatCode="General">
                  <c:v>181.14</c:v>
                </c:pt>
                <c:pt idx="66" formatCode="General">
                  <c:v>174.9</c:v>
                </c:pt>
                <c:pt idx="67" formatCode="General">
                  <c:v>165.10999999999999</c:v>
                </c:pt>
                <c:pt idx="68" formatCode="General">
                  <c:v>164.85000000000022</c:v>
                </c:pt>
                <c:pt idx="69" formatCode="General">
                  <c:v>160.31</c:v>
                </c:pt>
                <c:pt idx="70" formatCode="General">
                  <c:v>168.04</c:v>
                </c:pt>
                <c:pt idx="71" formatCode="General">
                  <c:v>175.87</c:v>
                </c:pt>
                <c:pt idx="72" formatCode="General">
                  <c:v>157.47</c:v>
                </c:pt>
                <c:pt idx="73" formatCode="0.00">
                  <c:v>151.61564688122141</c:v>
                </c:pt>
                <c:pt idx="74" formatCode="General">
                  <c:v>147.01</c:v>
                </c:pt>
                <c:pt idx="75" formatCode="0.00">
                  <c:v>143.16785423974528</c:v>
                </c:pt>
                <c:pt idx="76" formatCode="0.00">
                  <c:v>141.2978320296358</c:v>
                </c:pt>
                <c:pt idx="77" formatCode="0.00">
                  <c:v>148.83022918364537</c:v>
                </c:pt>
                <c:pt idx="78" formatCode="0.00">
                  <c:v>155.0679955768087</c:v>
                </c:pt>
                <c:pt idx="79" formatCode="0.00">
                  <c:v>137.96317703957962</c:v>
                </c:pt>
                <c:pt idx="80" formatCode="0.00">
                  <c:v>128.5476805970678</c:v>
                </c:pt>
                <c:pt idx="81" formatCode="0.00">
                  <c:v>128.20767655886618</c:v>
                </c:pt>
                <c:pt idx="82" formatCode="0.00">
                  <c:v>125.18687145022693</c:v>
                </c:pt>
                <c:pt idx="83" formatCode="0.00">
                  <c:v>124.33686135472244</c:v>
                </c:pt>
                <c:pt idx="84" formatCode="0.00">
                  <c:v>138.81318713508421</c:v>
                </c:pt>
                <c:pt idx="85" formatCode="0.00">
                  <c:v>143.5863207483018</c:v>
                </c:pt>
                <c:pt idx="86" formatCode="0.00">
                  <c:v>134.56313665756161</c:v>
                </c:pt>
                <c:pt idx="87" formatCode="0.00">
                  <c:v>125.51379841003639</c:v>
                </c:pt>
                <c:pt idx="88" formatCode="0.00">
                  <c:v>127.33151230657681</c:v>
                </c:pt>
                <c:pt idx="89" formatCode="0.00">
                  <c:v>125.40918178289749</c:v>
                </c:pt>
                <c:pt idx="90" formatCode="0.00">
                  <c:v>120.16527334755401</c:v>
                </c:pt>
                <c:pt idx="91" formatCode="0.00">
                  <c:v>134.90314069576334</c:v>
                </c:pt>
                <c:pt idx="92" formatCode="0.00">
                  <c:v>139.51934936827249</c:v>
                </c:pt>
                <c:pt idx="93" formatCode="0.00">
                  <c:v>127.31843522818444</c:v>
                </c:pt>
                <c:pt idx="94" formatCode="0.00">
                  <c:v>114.67290042275557</c:v>
                </c:pt>
                <c:pt idx="95" formatCode="0.00">
                  <c:v>114.05827773831405</c:v>
                </c:pt>
                <c:pt idx="96" formatCode="0.00">
                  <c:v>111.03747262967491</c:v>
                </c:pt>
                <c:pt idx="97" formatCode="0.00">
                  <c:v>113.06441978049342</c:v>
                </c:pt>
                <c:pt idx="98" formatCode="0.00">
                  <c:v>127.99844330458815</c:v>
                </c:pt>
                <c:pt idx="99" formatCode="0.00">
                  <c:v>134.61544497113098</c:v>
                </c:pt>
                <c:pt idx="100" formatCode="0.00">
                  <c:v>122.81992026120692</c:v>
                </c:pt>
                <c:pt idx="101" formatCode="0.00">
                  <c:v>113.37826966191064</c:v>
                </c:pt>
                <c:pt idx="102" formatCode="0.00">
                  <c:v>121.18528546215953</c:v>
                </c:pt>
                <c:pt idx="103" formatCode="0.00">
                  <c:v>119.10602999777167</c:v>
                </c:pt>
                <c:pt idx="104" formatCode="0.00">
                  <c:v>115.74522085093072</c:v>
                </c:pt>
                <c:pt idx="105" formatCode="0.00">
                  <c:v>132.20926254693362</c:v>
                </c:pt>
                <c:pt idx="106" formatCode="0.00">
                  <c:v>141.06244461857329</c:v>
                </c:pt>
                <c:pt idx="107" formatCode="0.00">
                  <c:v>127.03073950355214</c:v>
                </c:pt>
                <c:pt idx="108" formatCode="0.00">
                  <c:v>118.36063652940615</c:v>
                </c:pt>
                <c:pt idx="109" formatCode="0.00">
                  <c:v>118.805257194747</c:v>
                </c:pt>
                <c:pt idx="110" formatCode="0.00">
                  <c:v>121.86529353856325</c:v>
                </c:pt>
                <c:pt idx="111" formatCode="0.00">
                  <c:v>124.61148000096247</c:v>
                </c:pt>
                <c:pt idx="112" formatCode="0.00">
                  <c:v>141.97784010603965</c:v>
                </c:pt>
                <c:pt idx="113" formatCode="0.00">
                  <c:v>151.07948666713401</c:v>
                </c:pt>
                <c:pt idx="114" formatCode="0.00">
                  <c:v>136.44623594606384</c:v>
                </c:pt>
                <c:pt idx="115" formatCode="0.00">
                  <c:v>132.01310637104774</c:v>
                </c:pt>
                <c:pt idx="116" formatCode="0.00">
                  <c:v>129.52846147649657</c:v>
                </c:pt>
                <c:pt idx="117" formatCode="0.00">
                  <c:v>125.59226088039082</c:v>
                </c:pt>
                <c:pt idx="118" formatCode="0.00">
                  <c:v>122.10068094962605</c:v>
                </c:pt>
                <c:pt idx="119" formatCode="0.00">
                  <c:v>138.52549141045205</c:v>
                </c:pt>
                <c:pt idx="120" formatCode="0.00">
                  <c:v>145.66557621268981</c:v>
                </c:pt>
                <c:pt idx="121" formatCode="0.00">
                  <c:v>134.94237193094048</c:v>
                </c:pt>
                <c:pt idx="122" formatCode="0.00">
                  <c:v>127.37074354175394</c:v>
                </c:pt>
                <c:pt idx="123" formatCode="0.00">
                  <c:v>133.02004140726126</c:v>
                </c:pt>
                <c:pt idx="124" formatCode="0.00">
                  <c:v>139.79396801451216</c:v>
                </c:pt>
                <c:pt idx="125" formatCode="0.00">
                  <c:v>143.75632276740271</c:v>
                </c:pt>
                <c:pt idx="126" formatCode="0.00">
                  <c:v>161.65884308656717</c:v>
                </c:pt>
                <c:pt idx="127" formatCode="0.00">
                  <c:v>168.40661553703384</c:v>
                </c:pt>
                <c:pt idx="128" formatCode="0.00">
                  <c:v>155.85262028035163</c:v>
                </c:pt>
                <c:pt idx="129" formatCode="0.00">
                  <c:v>155.05491849841661</c:v>
                </c:pt>
                <c:pt idx="130" formatCode="0.00">
                  <c:v>151.10564082391872</c:v>
                </c:pt>
                <c:pt idx="131" formatCode="0.00">
                  <c:v>156.97724902209632</c:v>
                </c:pt>
                <c:pt idx="132" formatCode="0.00">
                  <c:v>161.16191410765677</c:v>
                </c:pt>
                <c:pt idx="133" formatCode="0.00">
                  <c:v>179.29982183788397</c:v>
                </c:pt>
                <c:pt idx="134" formatCode="0.00">
                  <c:v>190.2322593739114</c:v>
                </c:pt>
                <c:pt idx="135" formatCode="0.00">
                  <c:v>161.89423049763036</c:v>
                </c:pt>
                <c:pt idx="136" formatCode="0.00">
                  <c:v>157.98418405830921</c:v>
                </c:pt>
                <c:pt idx="137" formatCode="0.00">
                  <c:v>156.42801172961623</c:v>
                </c:pt>
                <c:pt idx="138" formatCode="0.00">
                  <c:v>157.72264249046157</c:v>
                </c:pt>
                <c:pt idx="139" formatCode="0.00">
                  <c:v>154.89799355770833</c:v>
                </c:pt>
                <c:pt idx="140" formatCode="0.00">
                  <c:v>177.59980164687471</c:v>
                </c:pt>
                <c:pt idx="141" formatCode="0.00">
                  <c:v>195.42385949568509</c:v>
                </c:pt>
                <c:pt idx="142" formatCode="0.00">
                  <c:v>170.7735667260535</c:v>
                </c:pt>
                <c:pt idx="143" formatCode="0.00">
                  <c:v>160.28574985536761</c:v>
                </c:pt>
                <c:pt idx="144" formatCode="0.00">
                  <c:v>159.69728132771061</c:v>
                </c:pt>
                <c:pt idx="145" formatCode="0.00">
                  <c:v>163.385017434361</c:v>
                </c:pt>
                <c:pt idx="146" formatCode="0.00">
                  <c:v>160.86114130463247</c:v>
                </c:pt>
                <c:pt idx="147" formatCode="0.00">
                  <c:v>176.25286257246009</c:v>
                </c:pt>
                <c:pt idx="148" formatCode="0.00">
                  <c:v>198.34004797718549</c:v>
                </c:pt>
                <c:pt idx="149" formatCode="0.00">
                  <c:v>176.33132504281457</c:v>
                </c:pt>
                <c:pt idx="150" formatCode="0.00">
                  <c:v>167.582759598314</c:v>
                </c:pt>
                <c:pt idx="151" formatCode="0.00">
                  <c:v>168.52430924256521</c:v>
                </c:pt>
                <c:pt idx="152" formatCode="0.00">
                  <c:v>168.60277171291941</c:v>
                </c:pt>
                <c:pt idx="153" formatCode="0.00">
                  <c:v>177.03748727600274</c:v>
                </c:pt>
                <c:pt idx="154" formatCode="0.00">
                  <c:v>192.72998134685514</c:v>
                </c:pt>
                <c:pt idx="155" formatCode="0.00">
                  <c:v>215.18332494656698</c:v>
                </c:pt>
                <c:pt idx="156" formatCode="0.00">
                  <c:v>203.38780023664282</c:v>
                </c:pt>
                <c:pt idx="157" formatCode="0.00">
                  <c:v>197.63388574399653</c:v>
                </c:pt>
                <c:pt idx="158" formatCode="0.00">
                  <c:v>204.6431997623107</c:v>
                </c:pt>
                <c:pt idx="159" formatCode="0.00">
                  <c:v>208.94555855340317</c:v>
                </c:pt>
                <c:pt idx="160" formatCode="0.00">
                  <c:v>216.29487660991913</c:v>
                </c:pt>
                <c:pt idx="161" formatCode="0.00">
                  <c:v>245.71830299276778</c:v>
                </c:pt>
                <c:pt idx="162" formatCode="0.00">
                  <c:v>260.67848067364804</c:v>
                </c:pt>
                <c:pt idx="163" formatCode="0.00">
                  <c:v>252.1783797186022</c:v>
                </c:pt>
                <c:pt idx="164" formatCode="0.00">
                  <c:v>243.63904752837988</c:v>
                </c:pt>
                <c:pt idx="165" formatCode="0.00">
                  <c:v>244.98598660279507</c:v>
                </c:pt>
                <c:pt idx="166" formatCode="0.00">
                  <c:v>255.80073043329091</c:v>
                </c:pt>
                <c:pt idx="167" formatCode="0.00">
                  <c:v>257.13459242931361</c:v>
                </c:pt>
                <c:pt idx="168" formatCode="0.00">
                  <c:v>274.85403365098426</c:v>
                </c:pt>
                <c:pt idx="169" formatCode="0.00">
                  <c:v>300.38049067290461</c:v>
                </c:pt>
                <c:pt idx="170" formatCode="0.00">
                  <c:v>278.94715918779826</c:v>
                </c:pt>
                <c:pt idx="171" formatCode="0.00">
                  <c:v>278.46330728727918</c:v>
                </c:pt>
                <c:pt idx="172" formatCode="0.00">
                  <c:v>276.4232830580691</c:v>
                </c:pt>
                <c:pt idx="173" formatCode="0.00">
                  <c:v>313.66680231956042</c:v>
                </c:pt>
                <c:pt idx="174" formatCode="0.00">
                  <c:v>304.70900362078197</c:v>
                </c:pt>
                <c:pt idx="175" formatCode="0.00">
                  <c:v>324.27231289577765</c:v>
                </c:pt>
                <c:pt idx="176" formatCode="0.00">
                  <c:v>355.74884058622973</c:v>
                </c:pt>
                <c:pt idx="177" formatCode="0.00">
                  <c:v>327.86850945368099</c:v>
                </c:pt>
                <c:pt idx="178" formatCode="0.00">
                  <c:v>332.04009746084984</c:v>
                </c:pt>
                <c:pt idx="179" formatCode="0.00">
                  <c:v>303.27052499761925</c:v>
                </c:pt>
                <c:pt idx="180" formatCode="0.00">
                  <c:v>318.23070267849897</c:v>
                </c:pt>
                <c:pt idx="181" formatCode="0.00">
                  <c:v>315.8768285678716</c:v>
                </c:pt>
                <c:pt idx="182" formatCode="0.00">
                  <c:v>343.0379203888391</c:v>
                </c:pt>
                <c:pt idx="183" formatCode="0.00">
                  <c:v>376.554472308502</c:v>
                </c:pt>
                <c:pt idx="184" formatCode="0.00">
                  <c:v>351.6426379710233</c:v>
                </c:pt>
                <c:pt idx="185" formatCode="0.00">
                  <c:v>360.1688930828538</c:v>
                </c:pt>
                <c:pt idx="186" formatCode="0.00">
                  <c:v>379.49681494678595</c:v>
                </c:pt>
                <c:pt idx="187" formatCode="0.00">
                  <c:v>395.16315486085466</c:v>
                </c:pt>
                <c:pt idx="188" formatCode="0.00">
                  <c:v>410.50256781511331</c:v>
                </c:pt>
                <c:pt idx="189" formatCode="0.00">
                  <c:v>519.47386205879354</c:v>
                </c:pt>
                <c:pt idx="190" formatCode="0.00">
                  <c:v>489.20042558043917</c:v>
                </c:pt>
                <c:pt idx="191" formatCode="0.00">
                  <c:v>453.94462223459038</c:v>
                </c:pt>
                <c:pt idx="192" formatCode="0.00">
                  <c:v>438.67059467229365</c:v>
                </c:pt>
                <c:pt idx="193" formatCode="0.00">
                  <c:v>439.67752970850665</c:v>
                </c:pt>
                <c:pt idx="194" formatCode="0.00">
                  <c:v>435.78056034757776</c:v>
                </c:pt>
                <c:pt idx="195" formatCode="0.00">
                  <c:v>416.68802589470772</c:v>
                </c:pt>
                <c:pt idx="196" formatCode="0.00">
                  <c:v>412.59490035789349</c:v>
                </c:pt>
                <c:pt idx="197" formatCode="0.00">
                  <c:v>417.85188587162912</c:v>
                </c:pt>
                <c:pt idx="198" formatCode="0.00">
                  <c:v>376.8944763467037</c:v>
                </c:pt>
                <c:pt idx="199" formatCode="0.00">
                  <c:v>347.22258547439969</c:v>
                </c:pt>
                <c:pt idx="200" formatCode="0.00">
                  <c:v>332.26240779352031</c:v>
                </c:pt>
                <c:pt idx="201" formatCode="0.00">
                  <c:v>328.50928629490852</c:v>
                </c:pt>
                <c:pt idx="202" formatCode="0.00">
                  <c:v>329.39852762558922</c:v>
                </c:pt>
                <c:pt idx="203" formatCode="0.00">
                  <c:v>357.52732324759211</c:v>
                </c:pt>
                <c:pt idx="204" formatCode="0.00">
                  <c:v>387.66998894202243</c:v>
                </c:pt>
                <c:pt idx="205" formatCode="0.00">
                  <c:v>348.16413511865096</c:v>
                </c:pt>
                <c:pt idx="206" formatCode="0.00">
                  <c:v>324.84770434504242</c:v>
                </c:pt>
                <c:pt idx="207" formatCode="0.00">
                  <c:v>319.94379994790017</c:v>
                </c:pt>
                <c:pt idx="208" formatCode="0.00">
                  <c:v>319.47302512577534</c:v>
                </c:pt>
                <c:pt idx="209" formatCode="0.00">
                  <c:v>314.92220184522756</c:v>
                </c:pt>
                <c:pt idx="210" formatCode="0.00">
                  <c:v>343.97947003309031</c:v>
                </c:pt>
                <c:pt idx="211" formatCode="0.00">
                  <c:v>368.25052752934238</c:v>
                </c:pt>
                <c:pt idx="212" formatCode="0.00">
                  <c:v>327.09696182853128</c:v>
                </c:pt>
                <c:pt idx="213" formatCode="0.00">
                  <c:v>312.94756300797894</c:v>
                </c:pt>
                <c:pt idx="214" formatCode="0.00">
                  <c:v>323.23922370277944</c:v>
                </c:pt>
                <c:pt idx="215" formatCode="0.00">
                  <c:v>330.87623748392826</c:v>
                </c:pt>
                <c:pt idx="216" formatCode="0.00">
                  <c:v>329.33314223362765</c:v>
                </c:pt>
                <c:pt idx="217" formatCode="0.00">
                  <c:v>375.10291660694838</c:v>
                </c:pt>
                <c:pt idx="218" formatCode="0.00">
                  <c:v>414.68723290067339</c:v>
                </c:pt>
                <c:pt idx="219" formatCode="0.00">
                  <c:v>375.52138311550397</c:v>
                </c:pt>
                <c:pt idx="220" formatCode="0.00">
                  <c:v>343.24715364311714</c:v>
                </c:pt>
                <c:pt idx="221" formatCode="0.00">
                  <c:v>350.53108630767065</c:v>
                </c:pt>
                <c:pt idx="222" formatCode="0.00">
                  <c:v>356.66423607369632</c:v>
                </c:pt>
                <c:pt idx="223" formatCode="0.00">
                  <c:v>337.37554544493969</c:v>
                </c:pt>
                <c:pt idx="224" formatCode="0.00">
                  <c:v>376.61985770046402</c:v>
                </c:pt>
                <c:pt idx="225" formatCode="0.00">
                  <c:v>414.32107470568667</c:v>
                </c:pt>
                <c:pt idx="226" formatCode="0.00">
                  <c:v>378.52911114575085</c:v>
                </c:pt>
                <c:pt idx="227" formatCode="0.00">
                  <c:v>334.99551717752649</c:v>
                </c:pt>
                <c:pt idx="228" formatCode="0.00">
                  <c:v>332.57625767493727</c:v>
                </c:pt>
                <c:pt idx="229" formatCode="0.00">
                  <c:v>346.33334414371831</c:v>
                </c:pt>
                <c:pt idx="230" formatCode="0.00">
                  <c:v>324.83462726664999</c:v>
                </c:pt>
                <c:pt idx="231" formatCode="0.00">
                  <c:v>338.70940744096225</c:v>
                </c:pt>
                <c:pt idx="232" formatCode="0.00">
                  <c:v>374.59291054964524</c:v>
                </c:pt>
                <c:pt idx="233" formatCode="0.00">
                  <c:v>353.63035388666464</c:v>
                </c:pt>
                <c:pt idx="234" formatCode="0.00">
                  <c:v>316.46529709552857</c:v>
                </c:pt>
                <c:pt idx="235" formatCode="0.00">
                  <c:v>309.87444958577072</c:v>
                </c:pt>
                <c:pt idx="236" formatCode="0.00">
                  <c:v>312.0844758340823</c:v>
                </c:pt>
                <c:pt idx="237" formatCode="0.00">
                  <c:v>295.01888853202996</c:v>
                </c:pt>
                <c:pt idx="238" formatCode="0.00">
                  <c:v>246.93447128325892</c:v>
                </c:pt>
                <c:pt idx="239" formatCode="0.00">
                  <c:v>252.54453791358875</c:v>
                </c:pt>
                <c:pt idx="240" formatCode="0.00">
                  <c:v>229.82965274602952</c:v>
                </c:pt>
                <c:pt idx="241" formatCode="0.00">
                  <c:v>203.08702743361843</c:v>
                </c:pt>
                <c:pt idx="242" formatCode="0.00">
                  <c:v>170.7735667260535</c:v>
                </c:pt>
                <c:pt idx="243" formatCode="0.00">
                  <c:v>182.72601637668706</c:v>
                </c:pt>
                <c:pt idx="244" formatCode="0.00">
                  <c:v>193.82845593181509</c:v>
                </c:pt>
                <c:pt idx="245" formatCode="0.00">
                  <c:v>218.66182779893941</c:v>
                </c:pt>
                <c:pt idx="246" formatCode="0.00">
                  <c:v>244.63290548620054</c:v>
                </c:pt>
                <c:pt idx="247" formatCode="0.00">
                  <c:v>212.41098432738309</c:v>
                </c:pt>
                <c:pt idx="248" formatCode="0.00">
                  <c:v>227.0442350484532</c:v>
                </c:pt>
                <c:pt idx="249" formatCode="0.00">
                  <c:v>237.59743731110183</c:v>
                </c:pt>
                <c:pt idx="250" formatCode="0.00">
                  <c:v>299.90971585077864</c:v>
                </c:pt>
                <c:pt idx="251" formatCode="0.00">
                  <c:v>308.40981680582416</c:v>
                </c:pt>
                <c:pt idx="252" formatCode="0.00">
                  <c:v>323.55307358419697</c:v>
                </c:pt>
                <c:pt idx="253" formatCode="0.00">
                  <c:v>345.56179651856769</c:v>
                </c:pt>
                <c:pt idx="254" formatCode="0.00">
                  <c:v>300.56356977039769</c:v>
                </c:pt>
                <c:pt idx="255" formatCode="0.00">
                  <c:v>270.49936654632222</c:v>
                </c:pt>
                <c:pt idx="256" formatCode="0.00">
                  <c:v>264.73237497528334</c:v>
                </c:pt>
                <c:pt idx="257" formatCode="0.00">
                  <c:v>264.4577563290444</c:v>
                </c:pt>
                <c:pt idx="258" formatCode="0.00">
                  <c:v>253.51224171462491</c:v>
                </c:pt>
                <c:pt idx="259" formatCode="0.00">
                  <c:v>275.46865633542632</c:v>
                </c:pt>
                <c:pt idx="260" formatCode="0.00">
                  <c:v>309.84829542898569</c:v>
                </c:pt>
                <c:pt idx="261" formatCode="0.00">
                  <c:v>277.29944731035908</c:v>
                </c:pt>
                <c:pt idx="262" formatCode="0.00">
                  <c:v>237.29666450807667</c:v>
                </c:pt>
                <c:pt idx="263" formatCode="0.00">
                  <c:v>242.61903541377438</c:v>
                </c:pt>
                <c:pt idx="264" formatCode="0.00">
                  <c:v>241.06286308508157</c:v>
                </c:pt>
                <c:pt idx="265" formatCode="0.00">
                  <c:v>227.88116806556556</c:v>
                </c:pt>
                <c:pt idx="266" formatCode="0.00">
                  <c:v>241.88671902380133</c:v>
                </c:pt>
                <c:pt idx="267" formatCode="0.00">
                  <c:v>260.91386808471032</c:v>
                </c:pt>
                <c:pt idx="268" formatCode="0.00">
                  <c:v>237.23127911611505</c:v>
                </c:pt>
                <c:pt idx="269" formatCode="0.00">
                  <c:v>201.85778206473469</c:v>
                </c:pt>
                <c:pt idx="270" formatCode="0.00">
                  <c:v>207.74246734130443</c:v>
                </c:pt>
                <c:pt idx="271" formatCode="0.00">
                  <c:v>207.35015498953334</c:v>
                </c:pt>
                <c:pt idx="272" formatCode="0.00">
                  <c:v>195.54155320121609</c:v>
                </c:pt>
                <c:pt idx="273" formatCode="0.00">
                  <c:v>213.57484430430458</c:v>
                </c:pt>
                <c:pt idx="274" formatCode="0.00">
                  <c:v>235.09971533815727</c:v>
                </c:pt>
                <c:pt idx="275" formatCode="0.00">
                  <c:v>213.11714656057146</c:v>
                </c:pt>
                <c:pt idx="276" formatCode="0.00">
                  <c:v>187.40761044115763</c:v>
                </c:pt>
                <c:pt idx="277" formatCode="0.00">
                  <c:v>190.21918229551838</c:v>
                </c:pt>
                <c:pt idx="278" formatCode="0.00">
                  <c:v>189.94456364927859</c:v>
                </c:pt>
              </c:numCache>
            </c:numRef>
          </c:val>
          <c:extLst xmlns:c16r2="http://schemas.microsoft.com/office/drawing/2015/06/chart">
            <c:ext xmlns:c16="http://schemas.microsoft.com/office/drawing/2014/chart" uri="{C3380CC4-5D6E-409C-BE32-E72D297353CC}">
              <c16:uniqueId val="{00000001-660A-4CE1-8C6A-16D952518803}"/>
            </c:ext>
          </c:extLst>
        </c:ser>
        <c:dLbls>
          <c:showLegendKey val="0"/>
          <c:showVal val="0"/>
          <c:showCatName val="0"/>
          <c:showSerName val="0"/>
          <c:showPercent val="0"/>
          <c:showBubbleSize val="0"/>
        </c:dLbls>
        <c:axId val="150190336"/>
        <c:axId val="150192128"/>
      </c:areaChart>
      <c:lineChart>
        <c:grouping val="standard"/>
        <c:varyColors val="0"/>
        <c:ser>
          <c:idx val="1"/>
          <c:order val="1"/>
          <c:tx>
            <c:strRef>
              <c:f>'Охват тестированием'!$A$4</c:f>
              <c:strCache>
                <c:ptCount val="1"/>
                <c:pt idx="0">
                  <c:v>Российская Федерация</c:v>
                </c:pt>
              </c:strCache>
            </c:strRef>
          </c:tx>
          <c:spPr>
            <a:ln w="50800">
              <a:solidFill>
                <a:schemeClr val="tx1"/>
              </a:solidFill>
            </a:ln>
          </c:spPr>
          <c:marker>
            <c:symbol val="none"/>
          </c:marker>
          <c:dLbls>
            <c:delete val="1"/>
          </c:dLbls>
          <c:cat>
            <c:numRef>
              <c:f>'Охват тестированием'!$B$2:$JT$2</c:f>
              <c:numCache>
                <c:formatCode>dd/mm/yyyy</c:formatCode>
                <c:ptCount val="279"/>
                <c:pt idx="0">
                  <c:v>43960</c:v>
                </c:pt>
                <c:pt idx="1">
                  <c:v>43961</c:v>
                </c:pt>
                <c:pt idx="2">
                  <c:v>43962</c:v>
                </c:pt>
                <c:pt idx="3">
                  <c:v>43963</c:v>
                </c:pt>
                <c:pt idx="4">
                  <c:v>43964</c:v>
                </c:pt>
                <c:pt idx="5">
                  <c:v>43965</c:v>
                </c:pt>
                <c:pt idx="6">
                  <c:v>43966</c:v>
                </c:pt>
                <c:pt idx="7">
                  <c:v>43967</c:v>
                </c:pt>
                <c:pt idx="8">
                  <c:v>43968</c:v>
                </c:pt>
                <c:pt idx="9">
                  <c:v>43969</c:v>
                </c:pt>
                <c:pt idx="10">
                  <c:v>43970</c:v>
                </c:pt>
                <c:pt idx="11">
                  <c:v>43971</c:v>
                </c:pt>
                <c:pt idx="12">
                  <c:v>43972</c:v>
                </c:pt>
                <c:pt idx="13">
                  <c:v>43973</c:v>
                </c:pt>
                <c:pt idx="14">
                  <c:v>43974</c:v>
                </c:pt>
                <c:pt idx="15">
                  <c:v>43975</c:v>
                </c:pt>
                <c:pt idx="16">
                  <c:v>43976</c:v>
                </c:pt>
                <c:pt idx="17">
                  <c:v>43977</c:v>
                </c:pt>
                <c:pt idx="18">
                  <c:v>43978</c:v>
                </c:pt>
                <c:pt idx="19">
                  <c:v>43979</c:v>
                </c:pt>
                <c:pt idx="20">
                  <c:v>43980</c:v>
                </c:pt>
                <c:pt idx="21">
                  <c:v>43981</c:v>
                </c:pt>
                <c:pt idx="22">
                  <c:v>43982</c:v>
                </c:pt>
                <c:pt idx="23">
                  <c:v>43983</c:v>
                </c:pt>
                <c:pt idx="24">
                  <c:v>43984</c:v>
                </c:pt>
                <c:pt idx="25">
                  <c:v>43985</c:v>
                </c:pt>
                <c:pt idx="26">
                  <c:v>43986</c:v>
                </c:pt>
                <c:pt idx="27">
                  <c:v>43987</c:v>
                </c:pt>
                <c:pt idx="28">
                  <c:v>43988</c:v>
                </c:pt>
                <c:pt idx="29">
                  <c:v>43989</c:v>
                </c:pt>
                <c:pt idx="30">
                  <c:v>43990</c:v>
                </c:pt>
                <c:pt idx="31">
                  <c:v>43991</c:v>
                </c:pt>
                <c:pt idx="32">
                  <c:v>43992</c:v>
                </c:pt>
                <c:pt idx="33">
                  <c:v>43993</c:v>
                </c:pt>
                <c:pt idx="34">
                  <c:v>43994</c:v>
                </c:pt>
                <c:pt idx="35">
                  <c:v>43995</c:v>
                </c:pt>
                <c:pt idx="36">
                  <c:v>43996</c:v>
                </c:pt>
                <c:pt idx="37">
                  <c:v>43997</c:v>
                </c:pt>
                <c:pt idx="38">
                  <c:v>43998</c:v>
                </c:pt>
                <c:pt idx="39">
                  <c:v>43999</c:v>
                </c:pt>
                <c:pt idx="40">
                  <c:v>44000</c:v>
                </c:pt>
                <c:pt idx="41">
                  <c:v>44001</c:v>
                </c:pt>
                <c:pt idx="42">
                  <c:v>44002</c:v>
                </c:pt>
                <c:pt idx="43">
                  <c:v>44003</c:v>
                </c:pt>
                <c:pt idx="44">
                  <c:v>44004</c:v>
                </c:pt>
                <c:pt idx="45">
                  <c:v>44005</c:v>
                </c:pt>
                <c:pt idx="46">
                  <c:v>44006</c:v>
                </c:pt>
                <c:pt idx="47">
                  <c:v>44007</c:v>
                </c:pt>
                <c:pt idx="48">
                  <c:v>44008</c:v>
                </c:pt>
                <c:pt idx="49">
                  <c:v>44009</c:v>
                </c:pt>
                <c:pt idx="50">
                  <c:v>44010</c:v>
                </c:pt>
                <c:pt idx="51">
                  <c:v>44011</c:v>
                </c:pt>
                <c:pt idx="52">
                  <c:v>44012</c:v>
                </c:pt>
                <c:pt idx="53">
                  <c:v>44013</c:v>
                </c:pt>
                <c:pt idx="54">
                  <c:v>44014</c:v>
                </c:pt>
                <c:pt idx="55">
                  <c:v>44015</c:v>
                </c:pt>
                <c:pt idx="56">
                  <c:v>44016</c:v>
                </c:pt>
                <c:pt idx="57">
                  <c:v>44017</c:v>
                </c:pt>
                <c:pt idx="58">
                  <c:v>44018</c:v>
                </c:pt>
                <c:pt idx="59">
                  <c:v>44019</c:v>
                </c:pt>
                <c:pt idx="60">
                  <c:v>44020</c:v>
                </c:pt>
                <c:pt idx="61">
                  <c:v>44021</c:v>
                </c:pt>
                <c:pt idx="62">
                  <c:v>44022</c:v>
                </c:pt>
                <c:pt idx="63">
                  <c:v>44023</c:v>
                </c:pt>
                <c:pt idx="64">
                  <c:v>44024</c:v>
                </c:pt>
                <c:pt idx="65">
                  <c:v>44025</c:v>
                </c:pt>
                <c:pt idx="66">
                  <c:v>44026</c:v>
                </c:pt>
                <c:pt idx="67">
                  <c:v>44027</c:v>
                </c:pt>
                <c:pt idx="68">
                  <c:v>44028</c:v>
                </c:pt>
                <c:pt idx="69">
                  <c:v>44029</c:v>
                </c:pt>
                <c:pt idx="70">
                  <c:v>44030</c:v>
                </c:pt>
                <c:pt idx="71">
                  <c:v>44031</c:v>
                </c:pt>
                <c:pt idx="72">
                  <c:v>44032</c:v>
                </c:pt>
                <c:pt idx="73">
                  <c:v>44033</c:v>
                </c:pt>
                <c:pt idx="74">
                  <c:v>44034</c:v>
                </c:pt>
                <c:pt idx="75">
                  <c:v>44035</c:v>
                </c:pt>
                <c:pt idx="76">
                  <c:v>44036</c:v>
                </c:pt>
                <c:pt idx="77">
                  <c:v>44037</c:v>
                </c:pt>
                <c:pt idx="78">
                  <c:v>44038</c:v>
                </c:pt>
                <c:pt idx="79">
                  <c:v>44039</c:v>
                </c:pt>
                <c:pt idx="80">
                  <c:v>44040</c:v>
                </c:pt>
                <c:pt idx="81">
                  <c:v>44041</c:v>
                </c:pt>
                <c:pt idx="82">
                  <c:v>44042</c:v>
                </c:pt>
                <c:pt idx="83">
                  <c:v>44043</c:v>
                </c:pt>
                <c:pt idx="84">
                  <c:v>44044</c:v>
                </c:pt>
                <c:pt idx="85">
                  <c:v>44045</c:v>
                </c:pt>
                <c:pt idx="86">
                  <c:v>44046</c:v>
                </c:pt>
                <c:pt idx="87">
                  <c:v>44047</c:v>
                </c:pt>
                <c:pt idx="88">
                  <c:v>44048</c:v>
                </c:pt>
                <c:pt idx="89">
                  <c:v>44049</c:v>
                </c:pt>
                <c:pt idx="90">
                  <c:v>44050</c:v>
                </c:pt>
                <c:pt idx="91">
                  <c:v>44051</c:v>
                </c:pt>
                <c:pt idx="92">
                  <c:v>44052</c:v>
                </c:pt>
                <c:pt idx="93">
                  <c:v>44053</c:v>
                </c:pt>
                <c:pt idx="94">
                  <c:v>44054</c:v>
                </c:pt>
                <c:pt idx="95">
                  <c:v>44055</c:v>
                </c:pt>
                <c:pt idx="96">
                  <c:v>44056</c:v>
                </c:pt>
                <c:pt idx="97">
                  <c:v>44057</c:v>
                </c:pt>
                <c:pt idx="98">
                  <c:v>44058</c:v>
                </c:pt>
                <c:pt idx="99">
                  <c:v>44059</c:v>
                </c:pt>
                <c:pt idx="100">
                  <c:v>44060</c:v>
                </c:pt>
                <c:pt idx="101">
                  <c:v>44061</c:v>
                </c:pt>
                <c:pt idx="102">
                  <c:v>44062</c:v>
                </c:pt>
                <c:pt idx="103">
                  <c:v>44063</c:v>
                </c:pt>
                <c:pt idx="104">
                  <c:v>44064</c:v>
                </c:pt>
                <c:pt idx="105">
                  <c:v>44065</c:v>
                </c:pt>
                <c:pt idx="106">
                  <c:v>44066</c:v>
                </c:pt>
                <c:pt idx="107">
                  <c:v>44067</c:v>
                </c:pt>
                <c:pt idx="108">
                  <c:v>44068</c:v>
                </c:pt>
                <c:pt idx="109">
                  <c:v>44069</c:v>
                </c:pt>
                <c:pt idx="110">
                  <c:v>44070</c:v>
                </c:pt>
                <c:pt idx="111">
                  <c:v>44071</c:v>
                </c:pt>
                <c:pt idx="112">
                  <c:v>44072</c:v>
                </c:pt>
                <c:pt idx="113">
                  <c:v>44073</c:v>
                </c:pt>
                <c:pt idx="114">
                  <c:v>44074</c:v>
                </c:pt>
                <c:pt idx="115">
                  <c:v>44075</c:v>
                </c:pt>
                <c:pt idx="116">
                  <c:v>44076</c:v>
                </c:pt>
                <c:pt idx="117">
                  <c:v>44077</c:v>
                </c:pt>
                <c:pt idx="118">
                  <c:v>44078</c:v>
                </c:pt>
                <c:pt idx="119">
                  <c:v>44079</c:v>
                </c:pt>
                <c:pt idx="120">
                  <c:v>44080</c:v>
                </c:pt>
                <c:pt idx="121">
                  <c:v>44081</c:v>
                </c:pt>
                <c:pt idx="122">
                  <c:v>44082</c:v>
                </c:pt>
                <c:pt idx="123">
                  <c:v>44083</c:v>
                </c:pt>
                <c:pt idx="124">
                  <c:v>44084</c:v>
                </c:pt>
                <c:pt idx="125">
                  <c:v>44085</c:v>
                </c:pt>
                <c:pt idx="126">
                  <c:v>44086</c:v>
                </c:pt>
                <c:pt idx="127">
                  <c:v>44087</c:v>
                </c:pt>
                <c:pt idx="128">
                  <c:v>44088</c:v>
                </c:pt>
                <c:pt idx="129">
                  <c:v>44089</c:v>
                </c:pt>
                <c:pt idx="130">
                  <c:v>44090</c:v>
                </c:pt>
                <c:pt idx="131">
                  <c:v>44091</c:v>
                </c:pt>
                <c:pt idx="132">
                  <c:v>44092</c:v>
                </c:pt>
                <c:pt idx="133">
                  <c:v>44093</c:v>
                </c:pt>
                <c:pt idx="134">
                  <c:v>44094</c:v>
                </c:pt>
                <c:pt idx="135">
                  <c:v>44095</c:v>
                </c:pt>
                <c:pt idx="136">
                  <c:v>44096</c:v>
                </c:pt>
                <c:pt idx="137">
                  <c:v>44097</c:v>
                </c:pt>
                <c:pt idx="138">
                  <c:v>44098</c:v>
                </c:pt>
                <c:pt idx="139">
                  <c:v>44099</c:v>
                </c:pt>
                <c:pt idx="140">
                  <c:v>44100</c:v>
                </c:pt>
                <c:pt idx="141">
                  <c:v>44101</c:v>
                </c:pt>
                <c:pt idx="142">
                  <c:v>44102</c:v>
                </c:pt>
                <c:pt idx="143">
                  <c:v>44103</c:v>
                </c:pt>
                <c:pt idx="144">
                  <c:v>44104</c:v>
                </c:pt>
                <c:pt idx="145">
                  <c:v>44105</c:v>
                </c:pt>
                <c:pt idx="146">
                  <c:v>44106</c:v>
                </c:pt>
                <c:pt idx="147">
                  <c:v>44107</c:v>
                </c:pt>
                <c:pt idx="148">
                  <c:v>44108</c:v>
                </c:pt>
                <c:pt idx="149">
                  <c:v>44109</c:v>
                </c:pt>
                <c:pt idx="150">
                  <c:v>44110</c:v>
                </c:pt>
                <c:pt idx="151">
                  <c:v>44111</c:v>
                </c:pt>
                <c:pt idx="152">
                  <c:v>44112</c:v>
                </c:pt>
                <c:pt idx="153">
                  <c:v>44113</c:v>
                </c:pt>
                <c:pt idx="154">
                  <c:v>44114</c:v>
                </c:pt>
                <c:pt idx="155">
                  <c:v>44115</c:v>
                </c:pt>
                <c:pt idx="156">
                  <c:v>44116</c:v>
                </c:pt>
                <c:pt idx="157">
                  <c:v>44117</c:v>
                </c:pt>
                <c:pt idx="158">
                  <c:v>44118</c:v>
                </c:pt>
                <c:pt idx="159">
                  <c:v>44119</c:v>
                </c:pt>
                <c:pt idx="160">
                  <c:v>44120</c:v>
                </c:pt>
                <c:pt idx="161">
                  <c:v>44121</c:v>
                </c:pt>
                <c:pt idx="162">
                  <c:v>44122</c:v>
                </c:pt>
                <c:pt idx="163">
                  <c:v>44123</c:v>
                </c:pt>
                <c:pt idx="164">
                  <c:v>44124</c:v>
                </c:pt>
                <c:pt idx="165">
                  <c:v>44125</c:v>
                </c:pt>
                <c:pt idx="166">
                  <c:v>44126</c:v>
                </c:pt>
                <c:pt idx="167">
                  <c:v>44127</c:v>
                </c:pt>
                <c:pt idx="168">
                  <c:v>44128</c:v>
                </c:pt>
                <c:pt idx="169">
                  <c:v>44129</c:v>
                </c:pt>
                <c:pt idx="170">
                  <c:v>44130</c:v>
                </c:pt>
                <c:pt idx="171">
                  <c:v>44131</c:v>
                </c:pt>
                <c:pt idx="172">
                  <c:v>44132</c:v>
                </c:pt>
                <c:pt idx="173">
                  <c:v>44133</c:v>
                </c:pt>
                <c:pt idx="174">
                  <c:v>44134</c:v>
                </c:pt>
                <c:pt idx="175">
                  <c:v>44135</c:v>
                </c:pt>
                <c:pt idx="176">
                  <c:v>44136</c:v>
                </c:pt>
                <c:pt idx="177">
                  <c:v>44137</c:v>
                </c:pt>
                <c:pt idx="178">
                  <c:v>44138</c:v>
                </c:pt>
                <c:pt idx="179">
                  <c:v>44139</c:v>
                </c:pt>
                <c:pt idx="180">
                  <c:v>44140</c:v>
                </c:pt>
                <c:pt idx="181">
                  <c:v>44141</c:v>
                </c:pt>
                <c:pt idx="182">
                  <c:v>44142</c:v>
                </c:pt>
                <c:pt idx="183">
                  <c:v>44143</c:v>
                </c:pt>
                <c:pt idx="184">
                  <c:v>44144</c:v>
                </c:pt>
                <c:pt idx="185">
                  <c:v>44145</c:v>
                </c:pt>
                <c:pt idx="186">
                  <c:v>44146</c:v>
                </c:pt>
                <c:pt idx="187">
                  <c:v>44147</c:v>
                </c:pt>
                <c:pt idx="188">
                  <c:v>44148</c:v>
                </c:pt>
                <c:pt idx="189">
                  <c:v>44149</c:v>
                </c:pt>
                <c:pt idx="190">
                  <c:v>44150</c:v>
                </c:pt>
                <c:pt idx="191">
                  <c:v>44151</c:v>
                </c:pt>
                <c:pt idx="192">
                  <c:v>44152</c:v>
                </c:pt>
                <c:pt idx="193">
                  <c:v>44153</c:v>
                </c:pt>
                <c:pt idx="194">
                  <c:v>44154</c:v>
                </c:pt>
                <c:pt idx="195">
                  <c:v>44155</c:v>
                </c:pt>
                <c:pt idx="196">
                  <c:v>44156</c:v>
                </c:pt>
                <c:pt idx="197">
                  <c:v>44157</c:v>
                </c:pt>
                <c:pt idx="198">
                  <c:v>44158</c:v>
                </c:pt>
                <c:pt idx="199">
                  <c:v>44159</c:v>
                </c:pt>
                <c:pt idx="200">
                  <c:v>44160</c:v>
                </c:pt>
                <c:pt idx="201">
                  <c:v>44161</c:v>
                </c:pt>
                <c:pt idx="202">
                  <c:v>44162</c:v>
                </c:pt>
                <c:pt idx="203">
                  <c:v>44163</c:v>
                </c:pt>
                <c:pt idx="204">
                  <c:v>44164</c:v>
                </c:pt>
                <c:pt idx="205">
                  <c:v>44165</c:v>
                </c:pt>
                <c:pt idx="206">
                  <c:v>44166</c:v>
                </c:pt>
                <c:pt idx="207">
                  <c:v>44167</c:v>
                </c:pt>
                <c:pt idx="208">
                  <c:v>44168</c:v>
                </c:pt>
                <c:pt idx="209">
                  <c:v>44169</c:v>
                </c:pt>
                <c:pt idx="210">
                  <c:v>44170</c:v>
                </c:pt>
                <c:pt idx="211">
                  <c:v>44171</c:v>
                </c:pt>
                <c:pt idx="212">
                  <c:v>44172</c:v>
                </c:pt>
                <c:pt idx="213">
                  <c:v>44173</c:v>
                </c:pt>
                <c:pt idx="214">
                  <c:v>44174</c:v>
                </c:pt>
                <c:pt idx="215">
                  <c:v>44175</c:v>
                </c:pt>
                <c:pt idx="216">
                  <c:v>44176</c:v>
                </c:pt>
                <c:pt idx="217">
                  <c:v>44177</c:v>
                </c:pt>
                <c:pt idx="218">
                  <c:v>44178</c:v>
                </c:pt>
                <c:pt idx="219">
                  <c:v>44179</c:v>
                </c:pt>
                <c:pt idx="220">
                  <c:v>44180</c:v>
                </c:pt>
                <c:pt idx="221">
                  <c:v>44181</c:v>
                </c:pt>
                <c:pt idx="222">
                  <c:v>44182</c:v>
                </c:pt>
                <c:pt idx="223">
                  <c:v>44183</c:v>
                </c:pt>
                <c:pt idx="224">
                  <c:v>44184</c:v>
                </c:pt>
                <c:pt idx="225">
                  <c:v>44185</c:v>
                </c:pt>
                <c:pt idx="226">
                  <c:v>44186</c:v>
                </c:pt>
                <c:pt idx="227">
                  <c:v>44187</c:v>
                </c:pt>
                <c:pt idx="228">
                  <c:v>44188</c:v>
                </c:pt>
                <c:pt idx="229">
                  <c:v>44189</c:v>
                </c:pt>
                <c:pt idx="230">
                  <c:v>44190</c:v>
                </c:pt>
                <c:pt idx="231">
                  <c:v>44191</c:v>
                </c:pt>
                <c:pt idx="232">
                  <c:v>44192</c:v>
                </c:pt>
                <c:pt idx="233">
                  <c:v>44193</c:v>
                </c:pt>
                <c:pt idx="234">
                  <c:v>44194</c:v>
                </c:pt>
                <c:pt idx="235">
                  <c:v>44195</c:v>
                </c:pt>
                <c:pt idx="236">
                  <c:v>44196</c:v>
                </c:pt>
                <c:pt idx="237">
                  <c:v>44197</c:v>
                </c:pt>
                <c:pt idx="238">
                  <c:v>44198</c:v>
                </c:pt>
                <c:pt idx="239">
                  <c:v>44199</c:v>
                </c:pt>
                <c:pt idx="240">
                  <c:v>44200</c:v>
                </c:pt>
                <c:pt idx="241">
                  <c:v>44201</c:v>
                </c:pt>
                <c:pt idx="242">
                  <c:v>44202</c:v>
                </c:pt>
                <c:pt idx="243">
                  <c:v>44203</c:v>
                </c:pt>
                <c:pt idx="244">
                  <c:v>44204</c:v>
                </c:pt>
                <c:pt idx="245">
                  <c:v>44205</c:v>
                </c:pt>
                <c:pt idx="246">
                  <c:v>44206</c:v>
                </c:pt>
                <c:pt idx="247">
                  <c:v>44207</c:v>
                </c:pt>
                <c:pt idx="248">
                  <c:v>44208</c:v>
                </c:pt>
                <c:pt idx="249">
                  <c:v>44209</c:v>
                </c:pt>
                <c:pt idx="250">
                  <c:v>44210</c:v>
                </c:pt>
                <c:pt idx="251">
                  <c:v>44211</c:v>
                </c:pt>
                <c:pt idx="252">
                  <c:v>44212</c:v>
                </c:pt>
                <c:pt idx="253">
                  <c:v>44213</c:v>
                </c:pt>
                <c:pt idx="254">
                  <c:v>44214</c:v>
                </c:pt>
                <c:pt idx="255">
                  <c:v>44215</c:v>
                </c:pt>
                <c:pt idx="256">
                  <c:v>44216</c:v>
                </c:pt>
                <c:pt idx="257">
                  <c:v>44217</c:v>
                </c:pt>
                <c:pt idx="258">
                  <c:v>44218</c:v>
                </c:pt>
                <c:pt idx="259">
                  <c:v>44219</c:v>
                </c:pt>
                <c:pt idx="260">
                  <c:v>44220</c:v>
                </c:pt>
                <c:pt idx="261">
                  <c:v>44221</c:v>
                </c:pt>
                <c:pt idx="262">
                  <c:v>44222</c:v>
                </c:pt>
                <c:pt idx="263">
                  <c:v>44223</c:v>
                </c:pt>
                <c:pt idx="264">
                  <c:v>44224</c:v>
                </c:pt>
                <c:pt idx="265">
                  <c:v>44225</c:v>
                </c:pt>
                <c:pt idx="266">
                  <c:v>44226</c:v>
                </c:pt>
                <c:pt idx="267">
                  <c:v>44227</c:v>
                </c:pt>
                <c:pt idx="268">
                  <c:v>44228</c:v>
                </c:pt>
                <c:pt idx="269">
                  <c:v>44229</c:v>
                </c:pt>
                <c:pt idx="270">
                  <c:v>44230</c:v>
                </c:pt>
                <c:pt idx="271">
                  <c:v>44231</c:v>
                </c:pt>
                <c:pt idx="272">
                  <c:v>44232</c:v>
                </c:pt>
                <c:pt idx="273">
                  <c:v>44233</c:v>
                </c:pt>
                <c:pt idx="274">
                  <c:v>44234</c:v>
                </c:pt>
                <c:pt idx="275">
                  <c:v>44235</c:v>
                </c:pt>
                <c:pt idx="276">
                  <c:v>44236</c:v>
                </c:pt>
                <c:pt idx="277">
                  <c:v>44237</c:v>
                </c:pt>
                <c:pt idx="278">
                  <c:v>44238</c:v>
                </c:pt>
              </c:numCache>
            </c:numRef>
          </c:cat>
          <c:val>
            <c:numRef>
              <c:f>'Охват тестированием'!$B$4:$JT$4</c:f>
              <c:numCache>
                <c:formatCode>0.0</c:formatCode>
                <c:ptCount val="279"/>
                <c:pt idx="0">
                  <c:v>123.63224166485784</c:v>
                </c:pt>
                <c:pt idx="1">
                  <c:v>134.34054606102663</c:v>
                </c:pt>
                <c:pt idx="2">
                  <c:v>130.13510287998582</c:v>
                </c:pt>
                <c:pt idx="3">
                  <c:v>130.97229758732288</c:v>
                </c:pt>
                <c:pt idx="4">
                  <c:v>114.870901704356</c:v>
                </c:pt>
                <c:pt idx="5">
                  <c:v>108.05652617952133</c:v>
                </c:pt>
                <c:pt idx="6">
                  <c:v>114.870901704356</c:v>
                </c:pt>
                <c:pt idx="7">
                  <c:v>107.08304396168792</c:v>
                </c:pt>
                <c:pt idx="8">
                  <c:v>123.9437559745646</c:v>
                </c:pt>
                <c:pt idx="9">
                  <c:v>126.02700792072834</c:v>
                </c:pt>
                <c:pt idx="10">
                  <c:v>128.49965275402525</c:v>
                </c:pt>
                <c:pt idx="11">
                  <c:v>136.28751049669381</c:v>
                </c:pt>
                <c:pt idx="12">
                  <c:v>136.28751049669381</c:v>
                </c:pt>
                <c:pt idx="13">
                  <c:v>146.02233267502936</c:v>
                </c:pt>
                <c:pt idx="14">
                  <c:v>145.04885045719544</c:v>
                </c:pt>
                <c:pt idx="15">
                  <c:v>146.02233267502936</c:v>
                </c:pt>
                <c:pt idx="16">
                  <c:v>155.75715485336423</c:v>
                </c:pt>
                <c:pt idx="17">
                  <c:v>155.75715485336423</c:v>
                </c:pt>
                <c:pt idx="18">
                  <c:v>155.75715485336423</c:v>
                </c:pt>
                <c:pt idx="19">
                  <c:v>155.75715485336423</c:v>
                </c:pt>
                <c:pt idx="20">
                  <c:v>155.75715485336423</c:v>
                </c:pt>
                <c:pt idx="21">
                  <c:v>165.49197703169983</c:v>
                </c:pt>
                <c:pt idx="22">
                  <c:v>165.49197703169983</c:v>
                </c:pt>
                <c:pt idx="23">
                  <c:v>175.22679921003481</c:v>
                </c:pt>
                <c:pt idx="24">
                  <c:v>165.49197703169983</c:v>
                </c:pt>
                <c:pt idx="25">
                  <c:v>165.49197703169983</c:v>
                </c:pt>
                <c:pt idx="26">
                  <c:v>165.49197703169983</c:v>
                </c:pt>
                <c:pt idx="27">
                  <c:v>165.49197703169983</c:v>
                </c:pt>
                <c:pt idx="28">
                  <c:v>165.49197703169983</c:v>
                </c:pt>
                <c:pt idx="29">
                  <c:v>175.22679921003481</c:v>
                </c:pt>
                <c:pt idx="30">
                  <c:v>184.96162138837025</c:v>
                </c:pt>
                <c:pt idx="31">
                  <c:v>175.22679921003481</c:v>
                </c:pt>
                <c:pt idx="32">
                  <c:v>175.22679921003481</c:v>
                </c:pt>
                <c:pt idx="33">
                  <c:v>175.22679921003481</c:v>
                </c:pt>
                <c:pt idx="34">
                  <c:v>184.96162138837025</c:v>
                </c:pt>
                <c:pt idx="35">
                  <c:v>175.22679921003481</c:v>
                </c:pt>
                <c:pt idx="36">
                  <c:v>175.22679921003481</c:v>
                </c:pt>
                <c:pt idx="37">
                  <c:v>184.96</c:v>
                </c:pt>
                <c:pt idx="38">
                  <c:v>175.23</c:v>
                </c:pt>
                <c:pt idx="39">
                  <c:v>175.2</c:v>
                </c:pt>
                <c:pt idx="40">
                  <c:v>165.5</c:v>
                </c:pt>
                <c:pt idx="41" formatCode="General">
                  <c:v>175.2</c:v>
                </c:pt>
                <c:pt idx="42" formatCode="General">
                  <c:v>175.2</c:v>
                </c:pt>
                <c:pt idx="43" formatCode="General">
                  <c:v>175.2</c:v>
                </c:pt>
                <c:pt idx="44" formatCode="General">
                  <c:v>184.9</c:v>
                </c:pt>
                <c:pt idx="45" formatCode="General">
                  <c:v>184.9</c:v>
                </c:pt>
                <c:pt idx="46" formatCode="General">
                  <c:v>184.96</c:v>
                </c:pt>
                <c:pt idx="47" formatCode="General">
                  <c:v>175.23</c:v>
                </c:pt>
                <c:pt idx="48" formatCode="General">
                  <c:v>175.23</c:v>
                </c:pt>
                <c:pt idx="49" formatCode="General">
                  <c:v>175.23</c:v>
                </c:pt>
                <c:pt idx="50" formatCode="General">
                  <c:v>175.23</c:v>
                </c:pt>
                <c:pt idx="51" formatCode="General">
                  <c:v>175.23</c:v>
                </c:pt>
                <c:pt idx="52" formatCode="General">
                  <c:v>165.49</c:v>
                </c:pt>
                <c:pt idx="53" formatCode="General">
                  <c:v>165.49</c:v>
                </c:pt>
                <c:pt idx="54" formatCode="General">
                  <c:v>165.49</c:v>
                </c:pt>
                <c:pt idx="55" formatCode="General">
                  <c:v>165.49</c:v>
                </c:pt>
                <c:pt idx="56" formatCode="General">
                  <c:v>165.49</c:v>
                </c:pt>
                <c:pt idx="57" formatCode="General">
                  <c:v>165.49</c:v>
                </c:pt>
                <c:pt idx="58" formatCode="General">
                  <c:v>175.23</c:v>
                </c:pt>
                <c:pt idx="59" formatCode="General">
                  <c:v>165.49</c:v>
                </c:pt>
                <c:pt idx="60" formatCode="General">
                  <c:v>155.76</c:v>
                </c:pt>
                <c:pt idx="61" formatCode="General">
                  <c:v>155.76</c:v>
                </c:pt>
                <c:pt idx="62" formatCode="General">
                  <c:v>155.76</c:v>
                </c:pt>
                <c:pt idx="63" formatCode="General">
                  <c:v>165.49</c:v>
                </c:pt>
                <c:pt idx="64" formatCode="General">
                  <c:v>165.49</c:v>
                </c:pt>
                <c:pt idx="65" formatCode="General">
                  <c:v>165.49</c:v>
                </c:pt>
                <c:pt idx="66" formatCode="General">
                  <c:v>165.5</c:v>
                </c:pt>
                <c:pt idx="67" formatCode="General">
                  <c:v>165.49</c:v>
                </c:pt>
                <c:pt idx="68" formatCode="General">
                  <c:v>165.49</c:v>
                </c:pt>
                <c:pt idx="69" formatCode="General">
                  <c:v>155.76</c:v>
                </c:pt>
                <c:pt idx="70" formatCode="General">
                  <c:v>155.76</c:v>
                </c:pt>
                <c:pt idx="71" formatCode="General">
                  <c:v>165.49</c:v>
                </c:pt>
                <c:pt idx="72" formatCode="General">
                  <c:v>175.23</c:v>
                </c:pt>
                <c:pt idx="73" formatCode="0.00">
                  <c:v>165.49197703169983</c:v>
                </c:pt>
                <c:pt idx="74" formatCode="General">
                  <c:v>165.49</c:v>
                </c:pt>
                <c:pt idx="75" formatCode="0.00">
                  <c:v>165.49197703169983</c:v>
                </c:pt>
                <c:pt idx="76" formatCode="0.00">
                  <c:v>165.49197703169983</c:v>
                </c:pt>
                <c:pt idx="77" formatCode="0.00">
                  <c:v>165.49197703169983</c:v>
                </c:pt>
                <c:pt idx="78" formatCode="0.00">
                  <c:v>165.49197703169983</c:v>
                </c:pt>
                <c:pt idx="79" formatCode="0.00">
                  <c:v>165.49197703169983</c:v>
                </c:pt>
                <c:pt idx="80" formatCode="0.00">
                  <c:v>155.75715485336423</c:v>
                </c:pt>
                <c:pt idx="81" formatCode="0.00">
                  <c:v>146.02233267502936</c:v>
                </c:pt>
                <c:pt idx="82" formatCode="0.00">
                  <c:v>146.02233267502936</c:v>
                </c:pt>
                <c:pt idx="83" formatCode="0.00">
                  <c:v>146.02233267502936</c:v>
                </c:pt>
                <c:pt idx="84" formatCode="0.00">
                  <c:v>146.02233267502936</c:v>
                </c:pt>
                <c:pt idx="85" formatCode="0.00">
                  <c:v>155.75715485336423</c:v>
                </c:pt>
                <c:pt idx="86" formatCode="0.00">
                  <c:v>165.49197703169983</c:v>
                </c:pt>
                <c:pt idx="87" formatCode="0.00">
                  <c:v>165.49197703169983</c:v>
                </c:pt>
                <c:pt idx="88" formatCode="0.00">
                  <c:v>155.75715485336423</c:v>
                </c:pt>
                <c:pt idx="89" formatCode="0.00">
                  <c:v>155.75715485336423</c:v>
                </c:pt>
                <c:pt idx="90" formatCode="0.00">
                  <c:v>155.75715485336423</c:v>
                </c:pt>
                <c:pt idx="91" formatCode="0.00">
                  <c:v>155.75715485336423</c:v>
                </c:pt>
                <c:pt idx="92" formatCode="0.00">
                  <c:v>155.75715485336423</c:v>
                </c:pt>
                <c:pt idx="93" formatCode="0.00">
                  <c:v>155.75715485336423</c:v>
                </c:pt>
                <c:pt idx="94" formatCode="0.00">
                  <c:v>155.75715485336423</c:v>
                </c:pt>
                <c:pt idx="95" formatCode="0.00">
                  <c:v>155.75715485336423</c:v>
                </c:pt>
                <c:pt idx="96" formatCode="0.00">
                  <c:v>146.02233267502936</c:v>
                </c:pt>
                <c:pt idx="97" formatCode="0.00">
                  <c:v>155.75715485336423</c:v>
                </c:pt>
                <c:pt idx="98" formatCode="0.00">
                  <c:v>155.75715485336423</c:v>
                </c:pt>
                <c:pt idx="99" formatCode="0.00">
                  <c:v>165.49197703169983</c:v>
                </c:pt>
                <c:pt idx="100" formatCode="0.00">
                  <c:v>165.49197703169983</c:v>
                </c:pt>
                <c:pt idx="101" formatCode="0.00">
                  <c:v>155.75715485336423</c:v>
                </c:pt>
                <c:pt idx="102" formatCode="0.00">
                  <c:v>165.49197703169983</c:v>
                </c:pt>
                <c:pt idx="103" formatCode="0.00">
                  <c:v>155.75715485336423</c:v>
                </c:pt>
                <c:pt idx="104" formatCode="0.00">
                  <c:v>155.75715485336423</c:v>
                </c:pt>
                <c:pt idx="105" formatCode="0.00">
                  <c:v>155.75715485336423</c:v>
                </c:pt>
                <c:pt idx="106" formatCode="0.00">
                  <c:v>165.49197703169983</c:v>
                </c:pt>
                <c:pt idx="107" formatCode="0.00">
                  <c:v>165.49197703169983</c:v>
                </c:pt>
                <c:pt idx="108" formatCode="0.00">
                  <c:v>155.75715485336423</c:v>
                </c:pt>
                <c:pt idx="109" formatCode="0.00">
                  <c:v>155.75715485336423</c:v>
                </c:pt>
                <c:pt idx="110" formatCode="0.00">
                  <c:v>155.75715485336423</c:v>
                </c:pt>
                <c:pt idx="111" formatCode="0.00">
                  <c:v>155.75715485336423</c:v>
                </c:pt>
                <c:pt idx="112" formatCode="0.00">
                  <c:v>155.75715485336423</c:v>
                </c:pt>
                <c:pt idx="113" formatCode="0.00">
                  <c:v>175.22679921003481</c:v>
                </c:pt>
                <c:pt idx="114" formatCode="0.00">
                  <c:v>175.22679921003481</c:v>
                </c:pt>
                <c:pt idx="115" formatCode="0.00">
                  <c:v>175.22679921003481</c:v>
                </c:pt>
                <c:pt idx="116" formatCode="0.00">
                  <c:v>165.49197703169983</c:v>
                </c:pt>
                <c:pt idx="117" formatCode="0.00">
                  <c:v>165.49197703169983</c:v>
                </c:pt>
                <c:pt idx="118" formatCode="0.00">
                  <c:v>175.22679921003481</c:v>
                </c:pt>
                <c:pt idx="119" formatCode="0.00">
                  <c:v>165.49197703169983</c:v>
                </c:pt>
                <c:pt idx="120" formatCode="0.00">
                  <c:v>175.22679921003481</c:v>
                </c:pt>
                <c:pt idx="121" formatCode="0.00">
                  <c:v>175.22679921003481</c:v>
                </c:pt>
                <c:pt idx="122" formatCode="0.00">
                  <c:v>175.22679921003481</c:v>
                </c:pt>
                <c:pt idx="123" formatCode="0.00">
                  <c:v>175.22679921003481</c:v>
                </c:pt>
                <c:pt idx="124" formatCode="0.00">
                  <c:v>165.49197703169983</c:v>
                </c:pt>
                <c:pt idx="125" formatCode="0.00">
                  <c:v>175.22679921003481</c:v>
                </c:pt>
                <c:pt idx="126" formatCode="0.00">
                  <c:v>175.22679921003481</c:v>
                </c:pt>
                <c:pt idx="127" formatCode="0.00">
                  <c:v>184.96162138837025</c:v>
                </c:pt>
                <c:pt idx="128" formatCode="0.00">
                  <c:v>194.69644356670528</c:v>
                </c:pt>
                <c:pt idx="129" formatCode="0.00">
                  <c:v>184.96162138837025</c:v>
                </c:pt>
                <c:pt idx="130" formatCode="0.00">
                  <c:v>184.96162138837025</c:v>
                </c:pt>
                <c:pt idx="131" formatCode="0.00">
                  <c:v>175.22679921003481</c:v>
                </c:pt>
                <c:pt idx="132" formatCode="0.00">
                  <c:v>175.22679921003481</c:v>
                </c:pt>
                <c:pt idx="133" formatCode="0.00">
                  <c:v>175.22679921003481</c:v>
                </c:pt>
                <c:pt idx="134" formatCode="0.00">
                  <c:v>184.96162138837025</c:v>
                </c:pt>
                <c:pt idx="135" formatCode="0.00">
                  <c:v>194.69644356670528</c:v>
                </c:pt>
                <c:pt idx="136" formatCode="0.00">
                  <c:v>184.96162138837025</c:v>
                </c:pt>
                <c:pt idx="137" formatCode="0.00">
                  <c:v>184.96162138837025</c:v>
                </c:pt>
                <c:pt idx="138" formatCode="0.00">
                  <c:v>184.96162138837025</c:v>
                </c:pt>
                <c:pt idx="139" formatCode="0.00">
                  <c:v>184.96162138837025</c:v>
                </c:pt>
                <c:pt idx="140" formatCode="0.00">
                  <c:v>184.96162138837025</c:v>
                </c:pt>
                <c:pt idx="141" formatCode="0.00">
                  <c:v>194.69644356670528</c:v>
                </c:pt>
                <c:pt idx="142" formatCode="0.00">
                  <c:v>204.43126574504055</c:v>
                </c:pt>
                <c:pt idx="143" formatCode="0.00">
                  <c:v>194.69644356670528</c:v>
                </c:pt>
                <c:pt idx="144" formatCode="0.00">
                  <c:v>204.43126574504055</c:v>
                </c:pt>
                <c:pt idx="145" formatCode="0.00">
                  <c:v>204.43126574504055</c:v>
                </c:pt>
                <c:pt idx="146" formatCode="0.00">
                  <c:v>204.43126574504055</c:v>
                </c:pt>
                <c:pt idx="147" formatCode="0.00">
                  <c:v>204.43126574504055</c:v>
                </c:pt>
                <c:pt idx="148" formatCode="0.00">
                  <c:v>214.16608792337578</c:v>
                </c:pt>
                <c:pt idx="149" formatCode="0.00">
                  <c:v>233.63573228004611</c:v>
                </c:pt>
                <c:pt idx="150" formatCode="0.00">
                  <c:v>223.90091010171108</c:v>
                </c:pt>
                <c:pt idx="151" formatCode="0.00">
                  <c:v>223.90091010171108</c:v>
                </c:pt>
                <c:pt idx="152" formatCode="0.00">
                  <c:v>223.90091010171108</c:v>
                </c:pt>
                <c:pt idx="153" formatCode="0.00">
                  <c:v>233.63573228004611</c:v>
                </c:pt>
                <c:pt idx="154" formatCode="0.00">
                  <c:v>262.8401988150523</c:v>
                </c:pt>
                <c:pt idx="155" formatCode="0.00">
                  <c:v>262.8401988150523</c:v>
                </c:pt>
                <c:pt idx="156" formatCode="0.00">
                  <c:v>272.5750209933874</c:v>
                </c:pt>
                <c:pt idx="157" formatCode="0.00">
                  <c:v>253.1053766367169</c:v>
                </c:pt>
                <c:pt idx="158" formatCode="0.00">
                  <c:v>262.8401988150523</c:v>
                </c:pt>
                <c:pt idx="159" formatCode="0.00">
                  <c:v>253.1053766367169</c:v>
                </c:pt>
                <c:pt idx="160" formatCode="0.00">
                  <c:v>233.63573228004611</c:v>
                </c:pt>
                <c:pt idx="161" formatCode="0.00">
                  <c:v>253.1053766367169</c:v>
                </c:pt>
                <c:pt idx="162" formatCode="0.00">
                  <c:v>262.8401988150523</c:v>
                </c:pt>
                <c:pt idx="163" formatCode="0.00">
                  <c:v>292.04466535005878</c:v>
                </c:pt>
                <c:pt idx="164" formatCode="0.00">
                  <c:v>272.5750209933874</c:v>
                </c:pt>
                <c:pt idx="165" formatCode="0.00">
                  <c:v>282.30984317172357</c:v>
                </c:pt>
                <c:pt idx="166" formatCode="0.00">
                  <c:v>282.30984317172357</c:v>
                </c:pt>
                <c:pt idx="167" formatCode="0.00">
                  <c:v>282.30984317172357</c:v>
                </c:pt>
                <c:pt idx="168" formatCode="0.00">
                  <c:v>282.30984317172357</c:v>
                </c:pt>
                <c:pt idx="169" formatCode="0.00">
                  <c:v>292.04466535005878</c:v>
                </c:pt>
                <c:pt idx="170" formatCode="0.00">
                  <c:v>311.51430970672845</c:v>
                </c:pt>
                <c:pt idx="171" formatCode="0.00">
                  <c:v>301.7794875283933</c:v>
                </c:pt>
                <c:pt idx="172" formatCode="0.00">
                  <c:v>301.7794875283933</c:v>
                </c:pt>
                <c:pt idx="173" formatCode="0.00">
                  <c:v>292.04466535005878</c:v>
                </c:pt>
                <c:pt idx="174" formatCode="0.00">
                  <c:v>301.7794875283933</c:v>
                </c:pt>
                <c:pt idx="175" formatCode="0.00">
                  <c:v>301.7794875283933</c:v>
                </c:pt>
                <c:pt idx="176" formatCode="0.00">
                  <c:v>311.51430970672845</c:v>
                </c:pt>
                <c:pt idx="177" formatCode="0.00">
                  <c:v>321.24913188506372</c:v>
                </c:pt>
                <c:pt idx="178" formatCode="0.00">
                  <c:v>311.51430970672845</c:v>
                </c:pt>
                <c:pt idx="179" formatCode="0.00">
                  <c:v>311.51430970672845</c:v>
                </c:pt>
                <c:pt idx="180" formatCode="0.00">
                  <c:v>311.51430970672845</c:v>
                </c:pt>
                <c:pt idx="181" formatCode="0.00">
                  <c:v>301.7794875283933</c:v>
                </c:pt>
                <c:pt idx="182" formatCode="0.00">
                  <c:v>292.04466535005878</c:v>
                </c:pt>
                <c:pt idx="183" formatCode="0.00">
                  <c:v>301.7794875283933</c:v>
                </c:pt>
                <c:pt idx="184" formatCode="0.00">
                  <c:v>321.24913188506372</c:v>
                </c:pt>
                <c:pt idx="185" formatCode="0.00">
                  <c:v>311.51430970672845</c:v>
                </c:pt>
                <c:pt idx="186" formatCode="0.00">
                  <c:v>301.7794875283933</c:v>
                </c:pt>
                <c:pt idx="187" formatCode="0.00">
                  <c:v>311.51430970672845</c:v>
                </c:pt>
                <c:pt idx="188" formatCode="0.00">
                  <c:v>321.24913188506372</c:v>
                </c:pt>
                <c:pt idx="189" formatCode="0.00">
                  <c:v>321.24913188506372</c:v>
                </c:pt>
                <c:pt idx="190" formatCode="0.00">
                  <c:v>321.24913188506372</c:v>
                </c:pt>
                <c:pt idx="191" formatCode="0.00">
                  <c:v>340.71877624173374</c:v>
                </c:pt>
                <c:pt idx="192" formatCode="0.00">
                  <c:v>330.98395406339893</c:v>
                </c:pt>
                <c:pt idx="193" formatCode="0.00">
                  <c:v>321.24913188506372</c:v>
                </c:pt>
                <c:pt idx="194" formatCode="0.00">
                  <c:v>321.24913188506372</c:v>
                </c:pt>
                <c:pt idx="195" formatCode="0.00">
                  <c:v>321.24913188506372</c:v>
                </c:pt>
                <c:pt idx="196" formatCode="0.00">
                  <c:v>321.24913188506372</c:v>
                </c:pt>
                <c:pt idx="197" formatCode="0.00">
                  <c:v>321.24913188506372</c:v>
                </c:pt>
                <c:pt idx="198" formatCode="0.00">
                  <c:v>330.98395406339893</c:v>
                </c:pt>
                <c:pt idx="199" formatCode="0.00">
                  <c:v>321.24913188506372</c:v>
                </c:pt>
                <c:pt idx="200" formatCode="0.00">
                  <c:v>301.7794875283933</c:v>
                </c:pt>
                <c:pt idx="201" formatCode="0.00">
                  <c:v>292.04466535005878</c:v>
                </c:pt>
                <c:pt idx="202" formatCode="0.00">
                  <c:v>292.04466535005878</c:v>
                </c:pt>
                <c:pt idx="203" formatCode="0.00">
                  <c:v>292.04466535005878</c:v>
                </c:pt>
                <c:pt idx="204" formatCode="0.00">
                  <c:v>292.04466535005878</c:v>
                </c:pt>
                <c:pt idx="205" formatCode="0.00">
                  <c:v>301.7794875283933</c:v>
                </c:pt>
                <c:pt idx="206" formatCode="0.00">
                  <c:v>292.04466535005878</c:v>
                </c:pt>
                <c:pt idx="207" formatCode="0.00">
                  <c:v>292.04466535005878</c:v>
                </c:pt>
                <c:pt idx="208" formatCode="0.00">
                  <c:v>272.5750209933874</c:v>
                </c:pt>
                <c:pt idx="209" formatCode="0.00">
                  <c:v>272.5750209933874</c:v>
                </c:pt>
                <c:pt idx="210" formatCode="0.00">
                  <c:v>272.5750209933874</c:v>
                </c:pt>
                <c:pt idx="211" formatCode="0.00">
                  <c:v>282.30984317172357</c:v>
                </c:pt>
                <c:pt idx="212" formatCode="0.00">
                  <c:v>292.04466535005878</c:v>
                </c:pt>
                <c:pt idx="213" formatCode="0.00">
                  <c:v>272.5750209933874</c:v>
                </c:pt>
                <c:pt idx="214" formatCode="0.00">
                  <c:v>282.30984317172357</c:v>
                </c:pt>
                <c:pt idx="215" formatCode="0.00">
                  <c:v>272.5750209933874</c:v>
                </c:pt>
                <c:pt idx="216" formatCode="0.00">
                  <c:v>272.5750209933874</c:v>
                </c:pt>
                <c:pt idx="217" formatCode="0.00">
                  <c:v>272.5750209933874</c:v>
                </c:pt>
                <c:pt idx="218" formatCode="0.00">
                  <c:v>282.30984317172357</c:v>
                </c:pt>
                <c:pt idx="219" formatCode="0.00">
                  <c:v>301.7794875283933</c:v>
                </c:pt>
                <c:pt idx="220" formatCode="0.00">
                  <c:v>282.30984317172357</c:v>
                </c:pt>
                <c:pt idx="221" formatCode="0.00">
                  <c:v>272.5750209933874</c:v>
                </c:pt>
                <c:pt idx="222" formatCode="0.00">
                  <c:v>272.5750209933874</c:v>
                </c:pt>
                <c:pt idx="223" formatCode="0.00">
                  <c:v>272.5750209933874</c:v>
                </c:pt>
                <c:pt idx="224" formatCode="0.00">
                  <c:v>272.5750209933874</c:v>
                </c:pt>
                <c:pt idx="225" formatCode="0.00">
                  <c:v>272.5750209933874</c:v>
                </c:pt>
                <c:pt idx="226" formatCode="0.00">
                  <c:v>282.30984317172357</c:v>
                </c:pt>
                <c:pt idx="227" formatCode="0.00">
                  <c:v>282.30984317172357</c:v>
                </c:pt>
                <c:pt idx="228" formatCode="0.00">
                  <c:v>262.8401988150523</c:v>
                </c:pt>
                <c:pt idx="229" formatCode="0.00">
                  <c:v>253.1053766367169</c:v>
                </c:pt>
                <c:pt idx="230" formatCode="0.00">
                  <c:v>253.1053766367169</c:v>
                </c:pt>
                <c:pt idx="231" formatCode="0.00">
                  <c:v>262.8401988150523</c:v>
                </c:pt>
                <c:pt idx="232" formatCode="0.00">
                  <c:v>262.8401988150523</c:v>
                </c:pt>
                <c:pt idx="233" formatCode="0.00">
                  <c:v>272.5750209933874</c:v>
                </c:pt>
                <c:pt idx="234" formatCode="0.00">
                  <c:v>272.5750209933874</c:v>
                </c:pt>
                <c:pt idx="235" formatCode="0.00">
                  <c:v>262.8401988150523</c:v>
                </c:pt>
                <c:pt idx="236" formatCode="0.00">
                  <c:v>253.1053766367169</c:v>
                </c:pt>
                <c:pt idx="237" formatCode="0.00">
                  <c:v>243.37055445838158</c:v>
                </c:pt>
                <c:pt idx="238" formatCode="0.00">
                  <c:v>243.37055445838158</c:v>
                </c:pt>
                <c:pt idx="239" formatCode="0.00">
                  <c:v>204.43126574504055</c:v>
                </c:pt>
                <c:pt idx="240" formatCode="0.00">
                  <c:v>194.69644356670528</c:v>
                </c:pt>
                <c:pt idx="241" formatCode="0.00">
                  <c:v>175.22679921003481</c:v>
                </c:pt>
                <c:pt idx="242" formatCode="0.00">
                  <c:v>165.49197703169983</c:v>
                </c:pt>
                <c:pt idx="243" formatCode="0.00">
                  <c:v>146.02233267502936</c:v>
                </c:pt>
                <c:pt idx="244" formatCode="0.00">
                  <c:v>136.28751049669381</c:v>
                </c:pt>
                <c:pt idx="245" formatCode="0.00">
                  <c:v>155.75715485336423</c:v>
                </c:pt>
                <c:pt idx="246" formatCode="0.00">
                  <c:v>165.49197703169983</c:v>
                </c:pt>
                <c:pt idx="247" formatCode="0.00">
                  <c:v>184.96162138837025</c:v>
                </c:pt>
                <c:pt idx="248" formatCode="0.00">
                  <c:v>184.96162138837025</c:v>
                </c:pt>
                <c:pt idx="249" formatCode="0.00">
                  <c:v>194.69644356670528</c:v>
                </c:pt>
                <c:pt idx="250" formatCode="0.00">
                  <c:v>204.43126574504055</c:v>
                </c:pt>
                <c:pt idx="251" formatCode="0.00">
                  <c:v>233.63573228004611</c:v>
                </c:pt>
                <c:pt idx="252" formatCode="0.00">
                  <c:v>262.8401988150523</c:v>
                </c:pt>
                <c:pt idx="253" formatCode="0.00">
                  <c:v>262.8401988150523</c:v>
                </c:pt>
                <c:pt idx="254" formatCode="0.00">
                  <c:v>272.5750209933874</c:v>
                </c:pt>
                <c:pt idx="255" formatCode="0.00">
                  <c:v>262.8401988150523</c:v>
                </c:pt>
                <c:pt idx="256" formatCode="0.00">
                  <c:v>253.1053766367169</c:v>
                </c:pt>
                <c:pt idx="257" formatCode="0.00">
                  <c:v>233.63573228004611</c:v>
                </c:pt>
                <c:pt idx="258" formatCode="0.00">
                  <c:v>223.90091010171108</c:v>
                </c:pt>
                <c:pt idx="259" formatCode="0.00">
                  <c:v>223.90091010171108</c:v>
                </c:pt>
                <c:pt idx="260" formatCode="0.00">
                  <c:v>223.90091010171108</c:v>
                </c:pt>
                <c:pt idx="261" formatCode="0.00">
                  <c:v>233.63573228004611</c:v>
                </c:pt>
                <c:pt idx="262" formatCode="0.00">
                  <c:v>233.63573228004611</c:v>
                </c:pt>
                <c:pt idx="263" formatCode="0.00">
                  <c:v>223.90091010171108</c:v>
                </c:pt>
                <c:pt idx="264" formatCode="0.00">
                  <c:v>214.16608792337578</c:v>
                </c:pt>
                <c:pt idx="265" formatCode="0.00">
                  <c:v>214.16608792337578</c:v>
                </c:pt>
                <c:pt idx="266" formatCode="0.00">
                  <c:v>214.16608792337578</c:v>
                </c:pt>
                <c:pt idx="267" formatCode="0.00">
                  <c:v>223.90091010171108</c:v>
                </c:pt>
                <c:pt idx="268" formatCode="0.00">
                  <c:v>223.90091010171108</c:v>
                </c:pt>
                <c:pt idx="269" formatCode="0.00">
                  <c:v>214.16608792337578</c:v>
                </c:pt>
                <c:pt idx="270" formatCode="0.00">
                  <c:v>204.43126574504055</c:v>
                </c:pt>
                <c:pt idx="271" formatCode="0.00">
                  <c:v>204.43126574504055</c:v>
                </c:pt>
                <c:pt idx="272" formatCode="0.00">
                  <c:v>204.43126574504055</c:v>
                </c:pt>
                <c:pt idx="273" formatCode="0.00">
                  <c:v>194.69644356670528</c:v>
                </c:pt>
                <c:pt idx="274" formatCode="0.00">
                  <c:v>204.43126574504055</c:v>
                </c:pt>
                <c:pt idx="275" formatCode="0.00">
                  <c:v>214.16608792337578</c:v>
                </c:pt>
                <c:pt idx="276" formatCode="0.00">
                  <c:v>214.16608792337578</c:v>
                </c:pt>
                <c:pt idx="277" formatCode="0.00">
                  <c:v>194.69644356670528</c:v>
                </c:pt>
                <c:pt idx="278" formatCode="0.00">
                  <c:v>194.69644356670528</c:v>
                </c:pt>
              </c:numCache>
            </c:numRef>
          </c:val>
          <c:smooth val="0"/>
          <c:extLst xmlns:c16r2="http://schemas.microsoft.com/office/drawing/2015/06/chart">
            <c:ext xmlns:c16="http://schemas.microsoft.com/office/drawing/2014/chart" uri="{C3380CC4-5D6E-409C-BE32-E72D297353CC}">
              <c16:uniqueId val="{00000003-660A-4CE1-8C6A-16D952518803}"/>
            </c:ext>
          </c:extLst>
        </c:ser>
        <c:dLbls>
          <c:showLegendKey val="0"/>
          <c:showVal val="1"/>
          <c:showCatName val="0"/>
          <c:showSerName val="0"/>
          <c:showPercent val="0"/>
          <c:showBubbleSize val="0"/>
        </c:dLbls>
        <c:marker val="1"/>
        <c:smooth val="0"/>
        <c:axId val="150190336"/>
        <c:axId val="150192128"/>
      </c:lineChart>
      <c:dateAx>
        <c:axId val="150190336"/>
        <c:scaling>
          <c:orientation val="minMax"/>
          <c:min val="43962"/>
        </c:scaling>
        <c:delete val="0"/>
        <c:axPos val="b"/>
        <c:numFmt formatCode="dd/mm/yyyy" sourceLinked="1"/>
        <c:majorTickMark val="none"/>
        <c:minorTickMark val="none"/>
        <c:tickLblPos val="nextTo"/>
        <c:txPr>
          <a:bodyPr rot="-5400000" vert="horz"/>
          <a:lstStyle/>
          <a:p>
            <a:pPr>
              <a:defRPr sz="1050"/>
            </a:pPr>
            <a:endParaRPr lang="ru-RU"/>
          </a:p>
        </c:txPr>
        <c:crossAx val="150192128"/>
        <c:crosses val="autoZero"/>
        <c:auto val="1"/>
        <c:lblOffset val="100"/>
        <c:baseTimeUnit val="days"/>
      </c:dateAx>
      <c:valAx>
        <c:axId val="150192128"/>
        <c:scaling>
          <c:orientation val="minMax"/>
        </c:scaling>
        <c:delete val="0"/>
        <c:axPos val="l"/>
        <c:majorGridlines/>
        <c:numFmt formatCode="0.0" sourceLinked="1"/>
        <c:majorTickMark val="none"/>
        <c:minorTickMark val="none"/>
        <c:tickLblPos val="nextTo"/>
        <c:crossAx val="150190336"/>
        <c:crosses val="autoZero"/>
        <c:crossBetween val="between"/>
      </c:valAx>
      <c:spPr>
        <a:ln>
          <a:solidFill>
            <a:sysClr val="windowText" lastClr="000000">
              <a:lumMod val="95000"/>
              <a:lumOff val="5000"/>
            </a:sysClr>
          </a:solidFill>
        </a:ln>
      </c:spPr>
    </c:plotArea>
    <c:legend>
      <c:legendPos val="b"/>
      <c:overlay val="0"/>
      <c:txPr>
        <a:bodyPr/>
        <a:lstStyle/>
        <a:p>
          <a:pPr>
            <a:defRPr sz="2000"/>
          </a:pPr>
          <a:endParaRPr lang="ru-RU"/>
        </a:p>
      </c:txPr>
    </c:legend>
    <c:plotVisOnly val="1"/>
    <c:dispBlanksAs val="gap"/>
    <c:showDLblsOverMax val="0"/>
  </c:chart>
  <c:spPr>
    <a:ln>
      <a:noFill/>
    </a:ln>
  </c:spPr>
  <c:txPr>
    <a:bodyPr/>
    <a:lstStyle/>
    <a:p>
      <a:pPr>
        <a:defRPr b="1">
          <a:latin typeface="Arial" pitchFamily="34" charset="0"/>
          <a:cs typeface="Arial" pitchFamily="34" charset="0"/>
        </a:defRPr>
      </a:pPr>
      <a:endParaRPr lang="ru-RU"/>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98107082651978"/>
          <c:y val="0"/>
          <c:w val="0.58775475823392753"/>
          <c:h val="0.89410248513862778"/>
        </c:manualLayout>
      </c:layout>
      <c:barChart>
        <c:barDir val="bar"/>
        <c:grouping val="clustered"/>
        <c:varyColors val="0"/>
        <c:ser>
          <c:idx val="0"/>
          <c:order val="0"/>
          <c:tx>
            <c:strRef>
              <c:f>Лист1!$B$1</c:f>
              <c:strCache>
                <c:ptCount val="1"/>
                <c:pt idx="0">
                  <c:v>Ряд 1</c:v>
                </c:pt>
              </c:strCache>
            </c:strRef>
          </c:tx>
          <c:spPr>
            <a:solidFill>
              <a:srgbClr val="FF0000"/>
            </a:solidFill>
            <a:ln>
              <a:solidFill>
                <a:sysClr val="windowText" lastClr="000000">
                  <a:lumMod val="95000"/>
                  <a:lumOff val="5000"/>
                </a:sysClr>
              </a:solidFill>
            </a:ln>
          </c:spPr>
          <c:invertIfNegative val="0"/>
          <c:dLbls>
            <c:spPr>
              <a:noFill/>
              <a:ln>
                <a:noFill/>
              </a:ln>
              <a:effectLst/>
            </c:spPr>
            <c:txPr>
              <a:bodyPr/>
              <a:lstStyle/>
              <a:p>
                <a:pPr>
                  <a:defRPr sz="1600" b="1">
                    <a:latin typeface="Arial" pitchFamily="34" charset="0"/>
                    <a:cs typeface="Arial"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Лист1!$A$2:$A$16</c:f>
              <c:strCache>
                <c:ptCount val="15"/>
                <c:pt idx="0">
                  <c:v>Коношский район</c:v>
                </c:pt>
                <c:pt idx="1">
                  <c:v>Северодвинск</c:v>
                </c:pt>
                <c:pt idx="2">
                  <c:v>Архангельск</c:v>
                </c:pt>
                <c:pt idx="3">
                  <c:v>Онежский район</c:v>
                </c:pt>
                <c:pt idx="4">
                  <c:v>Вельский район</c:v>
                </c:pt>
                <c:pt idx="5">
                  <c:v>Приморский район</c:v>
                </c:pt>
                <c:pt idx="6">
                  <c:v>Новодвинск</c:v>
                </c:pt>
                <c:pt idx="7">
                  <c:v>Котлас</c:v>
                </c:pt>
                <c:pt idx="8">
                  <c:v>Коряжма</c:v>
                </c:pt>
                <c:pt idx="9">
                  <c:v>Пинежский район</c:v>
                </c:pt>
                <c:pt idx="10">
                  <c:v>Плесецкий район</c:v>
                </c:pt>
                <c:pt idx="11">
                  <c:v>Няндомский район</c:v>
                </c:pt>
                <c:pt idx="12">
                  <c:v>Лешуконский район</c:v>
                </c:pt>
                <c:pt idx="13">
                  <c:v>Каргопольский район</c:v>
                </c:pt>
                <c:pt idx="14">
                  <c:v>Устьянский район</c:v>
                </c:pt>
              </c:strCache>
            </c:strRef>
          </c:cat>
          <c:val>
            <c:numRef>
              <c:f>Лист1!$B$2:$B$16</c:f>
              <c:numCache>
                <c:formatCode>0.0</c:formatCode>
                <c:ptCount val="15"/>
                <c:pt idx="0">
                  <c:v>0</c:v>
                </c:pt>
                <c:pt idx="1">
                  <c:v>7.981220657276995</c:v>
                </c:pt>
                <c:pt idx="2">
                  <c:v>8.3908045977011589</c:v>
                </c:pt>
                <c:pt idx="3">
                  <c:v>13.333333333333334</c:v>
                </c:pt>
                <c:pt idx="4">
                  <c:v>14.81481481481482</c:v>
                </c:pt>
                <c:pt idx="5">
                  <c:v>22</c:v>
                </c:pt>
                <c:pt idx="6">
                  <c:v>22.5</c:v>
                </c:pt>
                <c:pt idx="7">
                  <c:v>29.71428571428574</c:v>
                </c:pt>
                <c:pt idx="8">
                  <c:v>30.120481927710845</c:v>
                </c:pt>
                <c:pt idx="9">
                  <c:v>36.923076923076962</c:v>
                </c:pt>
                <c:pt idx="10">
                  <c:v>38</c:v>
                </c:pt>
                <c:pt idx="11">
                  <c:v>40</c:v>
                </c:pt>
                <c:pt idx="12">
                  <c:v>48.837209302325576</c:v>
                </c:pt>
                <c:pt idx="13">
                  <c:v>60</c:v>
                </c:pt>
                <c:pt idx="14">
                  <c:v>60</c:v>
                </c:pt>
              </c:numCache>
            </c:numRef>
          </c:val>
          <c:extLst xmlns:c16r2="http://schemas.microsoft.com/office/drawing/2015/06/chart">
            <c:ext xmlns:c16="http://schemas.microsoft.com/office/drawing/2014/chart" uri="{C3380CC4-5D6E-409C-BE32-E72D297353CC}">
              <c16:uniqueId val="{00000000-D3F7-429B-8779-E642F69B6E41}"/>
            </c:ext>
          </c:extLst>
        </c:ser>
        <c:dLbls>
          <c:showLegendKey val="0"/>
          <c:showVal val="0"/>
          <c:showCatName val="0"/>
          <c:showSerName val="0"/>
          <c:showPercent val="0"/>
          <c:showBubbleSize val="0"/>
        </c:dLbls>
        <c:gapWidth val="38"/>
        <c:axId val="162675328"/>
        <c:axId val="162677120"/>
      </c:barChart>
      <c:catAx>
        <c:axId val="162675328"/>
        <c:scaling>
          <c:orientation val="minMax"/>
        </c:scaling>
        <c:delete val="0"/>
        <c:axPos val="l"/>
        <c:numFmt formatCode="General" sourceLinked="0"/>
        <c:majorTickMark val="out"/>
        <c:minorTickMark val="none"/>
        <c:tickLblPos val="nextTo"/>
        <c:txPr>
          <a:bodyPr/>
          <a:lstStyle/>
          <a:p>
            <a:pPr>
              <a:defRPr sz="1800" b="1">
                <a:latin typeface="Arial" pitchFamily="34" charset="0"/>
                <a:cs typeface="Arial" pitchFamily="34" charset="0"/>
              </a:defRPr>
            </a:pPr>
            <a:endParaRPr lang="ru-RU"/>
          </a:p>
        </c:txPr>
        <c:crossAx val="162677120"/>
        <c:crosses val="autoZero"/>
        <c:auto val="1"/>
        <c:lblAlgn val="ctr"/>
        <c:lblOffset val="100"/>
        <c:noMultiLvlLbl val="0"/>
      </c:catAx>
      <c:valAx>
        <c:axId val="162677120"/>
        <c:scaling>
          <c:orientation val="minMax"/>
        </c:scaling>
        <c:delete val="0"/>
        <c:axPos val="b"/>
        <c:majorGridlines/>
        <c:numFmt formatCode="0.0" sourceLinked="1"/>
        <c:majorTickMark val="out"/>
        <c:minorTickMark val="none"/>
        <c:tickLblPos val="nextTo"/>
        <c:txPr>
          <a:bodyPr/>
          <a:lstStyle/>
          <a:p>
            <a:pPr>
              <a:defRPr sz="1400" b="1">
                <a:latin typeface="Arial" pitchFamily="34" charset="0"/>
                <a:cs typeface="Arial" pitchFamily="34" charset="0"/>
              </a:defRPr>
            </a:pPr>
            <a:endParaRPr lang="ru-RU"/>
          </a:p>
        </c:txPr>
        <c:crossAx val="16267532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32223948540074"/>
          <c:y val="0.20974600861231824"/>
          <c:w val="0.89867776051460024"/>
          <c:h val="0.40560571980142596"/>
        </c:manualLayout>
      </c:layout>
      <c:barChart>
        <c:barDir val="col"/>
        <c:grouping val="clustered"/>
        <c:varyColors val="0"/>
        <c:ser>
          <c:idx val="0"/>
          <c:order val="0"/>
          <c:tx>
            <c:strRef>
              <c:f>Лист1!$B$1</c:f>
              <c:strCache>
                <c:ptCount val="1"/>
                <c:pt idx="0">
                  <c:v>Внеплановые</c:v>
                </c:pt>
              </c:strCache>
            </c:strRef>
          </c:tx>
          <c:spPr>
            <a:solidFill>
              <a:srgbClr val="960000"/>
            </a:solidFill>
            <a:ln w="38100">
              <a:solidFill>
                <a:schemeClr val="tx1"/>
              </a:solidFill>
            </a:ln>
          </c:spPr>
          <c:invertIfNegative val="0"/>
          <c:dLbls>
            <c:spPr>
              <a:solidFill>
                <a:schemeClr val="bg1"/>
              </a:solidFill>
            </c:spPr>
            <c:txPr>
              <a:bodyPr/>
              <a:lstStyle/>
              <a:p>
                <a:pPr>
                  <a:defRPr sz="20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numRef>
              <c:f>Лист1!$A$2:$A$4</c:f>
              <c:numCache>
                <c:formatCode>General</c:formatCode>
                <c:ptCount val="3"/>
                <c:pt idx="0">
                  <c:v>2018</c:v>
                </c:pt>
                <c:pt idx="1">
                  <c:v>2019</c:v>
                </c:pt>
                <c:pt idx="2">
                  <c:v>2020</c:v>
                </c:pt>
              </c:numCache>
            </c:numRef>
          </c:cat>
          <c:val>
            <c:numRef>
              <c:f>Лист1!$B$2:$B$4</c:f>
              <c:numCache>
                <c:formatCode>General</c:formatCode>
                <c:ptCount val="3"/>
                <c:pt idx="0">
                  <c:v>958</c:v>
                </c:pt>
                <c:pt idx="1">
                  <c:v>1277</c:v>
                </c:pt>
                <c:pt idx="2">
                  <c:v>488</c:v>
                </c:pt>
              </c:numCache>
            </c:numRef>
          </c:val>
          <c:extLst xmlns:c16r2="http://schemas.microsoft.com/office/drawing/2015/06/chart">
            <c:ext xmlns:c16="http://schemas.microsoft.com/office/drawing/2014/chart" uri="{C3380CC4-5D6E-409C-BE32-E72D297353CC}">
              <c16:uniqueId val="{00000000-A346-4B8C-9A9C-F2B1D8C62972}"/>
            </c:ext>
          </c:extLst>
        </c:ser>
        <c:ser>
          <c:idx val="1"/>
          <c:order val="1"/>
          <c:tx>
            <c:strRef>
              <c:f>Лист1!$C$1</c:f>
              <c:strCache>
                <c:ptCount val="1"/>
                <c:pt idx="0">
                  <c:v>Плановые</c:v>
                </c:pt>
              </c:strCache>
            </c:strRef>
          </c:tx>
          <c:spPr>
            <a:solidFill>
              <a:srgbClr val="FE5C02"/>
            </a:solidFill>
            <a:ln w="38100">
              <a:solidFill>
                <a:schemeClr val="tx1"/>
              </a:solidFill>
            </a:ln>
          </c:spPr>
          <c:invertIfNegative val="0"/>
          <c:dLbls>
            <c:spPr>
              <a:noFill/>
            </c:spPr>
            <c:txPr>
              <a:bodyPr/>
              <a:lstStyle/>
              <a:p>
                <a:pPr>
                  <a:defRPr sz="20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Лист1!$A$2:$A$4</c:f>
              <c:numCache>
                <c:formatCode>General</c:formatCode>
                <c:ptCount val="3"/>
                <c:pt idx="0">
                  <c:v>2018</c:v>
                </c:pt>
                <c:pt idx="1">
                  <c:v>2019</c:v>
                </c:pt>
                <c:pt idx="2">
                  <c:v>2020</c:v>
                </c:pt>
              </c:numCache>
            </c:numRef>
          </c:cat>
          <c:val>
            <c:numRef>
              <c:f>Лист1!$C$2:$C$4</c:f>
              <c:numCache>
                <c:formatCode>General</c:formatCode>
                <c:ptCount val="3"/>
                <c:pt idx="0">
                  <c:v>427</c:v>
                </c:pt>
                <c:pt idx="1">
                  <c:v>555</c:v>
                </c:pt>
                <c:pt idx="2">
                  <c:v>124</c:v>
                </c:pt>
              </c:numCache>
            </c:numRef>
          </c:val>
          <c:extLst xmlns:c16r2="http://schemas.microsoft.com/office/drawing/2015/06/chart">
            <c:ext xmlns:c16="http://schemas.microsoft.com/office/drawing/2014/chart" uri="{C3380CC4-5D6E-409C-BE32-E72D297353CC}">
              <c16:uniqueId val="{00000001-A346-4B8C-9A9C-F2B1D8C62972}"/>
            </c:ext>
          </c:extLst>
        </c:ser>
        <c:ser>
          <c:idx val="2"/>
          <c:order val="2"/>
          <c:tx>
            <c:strRef>
              <c:f>Лист1!$D$1</c:f>
              <c:strCache>
                <c:ptCount val="1"/>
                <c:pt idx="0">
                  <c:v>Административные расследования</c:v>
                </c:pt>
              </c:strCache>
            </c:strRef>
          </c:tx>
          <c:spPr>
            <a:solidFill>
              <a:srgbClr val="FFFF00"/>
            </a:solidFill>
            <a:ln w="38100">
              <a:solidFill>
                <a:srgbClr val="000000"/>
              </a:solidFill>
            </a:ln>
          </c:spPr>
          <c:invertIfNegative val="0"/>
          <c:dLbls>
            <c:spPr>
              <a:solidFill>
                <a:schemeClr val="bg1"/>
              </a:solidFill>
              <a:ln>
                <a:solidFill>
                  <a:schemeClr val="bg1"/>
                </a:solidFill>
              </a:ln>
            </c:spPr>
            <c:txPr>
              <a:bodyPr/>
              <a:lstStyle/>
              <a:p>
                <a:pPr>
                  <a:defRPr sz="2000" b="1"/>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Лист1!$A$2:$A$4</c:f>
              <c:numCache>
                <c:formatCode>General</c:formatCode>
                <c:ptCount val="3"/>
                <c:pt idx="0">
                  <c:v>2018</c:v>
                </c:pt>
                <c:pt idx="1">
                  <c:v>2019</c:v>
                </c:pt>
                <c:pt idx="2">
                  <c:v>2020</c:v>
                </c:pt>
              </c:numCache>
            </c:numRef>
          </c:cat>
          <c:val>
            <c:numRef>
              <c:f>Лист1!$D$2:$D$4</c:f>
              <c:numCache>
                <c:formatCode>General</c:formatCode>
                <c:ptCount val="3"/>
                <c:pt idx="0">
                  <c:v>785</c:v>
                </c:pt>
                <c:pt idx="1">
                  <c:v>908</c:v>
                </c:pt>
                <c:pt idx="2">
                  <c:v>739</c:v>
                </c:pt>
              </c:numCache>
            </c:numRef>
          </c:val>
          <c:extLst xmlns:c16r2="http://schemas.microsoft.com/office/drawing/2015/06/chart">
            <c:ext xmlns:c16="http://schemas.microsoft.com/office/drawing/2014/chart" uri="{C3380CC4-5D6E-409C-BE32-E72D297353CC}">
              <c16:uniqueId val="{00000002-A346-4B8C-9A9C-F2B1D8C62972}"/>
            </c:ext>
          </c:extLst>
        </c:ser>
        <c:ser>
          <c:idx val="3"/>
          <c:order val="3"/>
          <c:tx>
            <c:strRef>
              <c:f>Лист1!$E$1</c:f>
              <c:strCache>
                <c:ptCount val="1"/>
                <c:pt idx="0">
                  <c:v>Контрольные закупки</c:v>
                </c:pt>
              </c:strCache>
            </c:strRef>
          </c:tx>
          <c:spPr>
            <a:solidFill>
              <a:srgbClr val="00B050"/>
            </a:solidFill>
          </c:spPr>
          <c:invertIfNegative val="0"/>
          <c:dLbls>
            <c:spPr>
              <a:noFill/>
              <a:ln>
                <a:noFill/>
              </a:ln>
              <a:effectLst/>
            </c:spPr>
            <c:txPr>
              <a:bodyPr wrap="square" lIns="38100" tIns="19050" rIns="38100" bIns="19050" anchor="ctr">
                <a:spAutoFit/>
              </a:bodyPr>
              <a:lstStyle/>
              <a:p>
                <a:pPr>
                  <a:defRPr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numRef>
              <c:f>Лист1!$A$2:$A$4</c:f>
              <c:numCache>
                <c:formatCode>General</c:formatCode>
                <c:ptCount val="3"/>
                <c:pt idx="0">
                  <c:v>2018</c:v>
                </c:pt>
                <c:pt idx="1">
                  <c:v>2019</c:v>
                </c:pt>
                <c:pt idx="2">
                  <c:v>2020</c:v>
                </c:pt>
              </c:numCache>
            </c:numRef>
          </c:cat>
          <c:val>
            <c:numRef>
              <c:f>Лист1!$E$2:$E$4</c:f>
              <c:numCache>
                <c:formatCode>General</c:formatCode>
                <c:ptCount val="3"/>
                <c:pt idx="0">
                  <c:v>0</c:v>
                </c:pt>
                <c:pt idx="1">
                  <c:v>8</c:v>
                </c:pt>
                <c:pt idx="2">
                  <c:v>4</c:v>
                </c:pt>
              </c:numCache>
            </c:numRef>
          </c:val>
          <c:extLst xmlns:c16r2="http://schemas.microsoft.com/office/drawing/2015/06/chart">
            <c:ext xmlns:c16="http://schemas.microsoft.com/office/drawing/2014/chart" uri="{C3380CC4-5D6E-409C-BE32-E72D297353CC}">
              <c16:uniqueId val="{00000001-0D2F-4D0E-8F75-B62EB5487C68}"/>
            </c:ext>
          </c:extLst>
        </c:ser>
        <c:dLbls>
          <c:showLegendKey val="0"/>
          <c:showVal val="0"/>
          <c:showCatName val="0"/>
          <c:showSerName val="0"/>
          <c:showPercent val="0"/>
          <c:showBubbleSize val="0"/>
        </c:dLbls>
        <c:gapWidth val="150"/>
        <c:axId val="162615680"/>
        <c:axId val="162617216"/>
      </c:barChart>
      <c:catAx>
        <c:axId val="162615680"/>
        <c:scaling>
          <c:orientation val="minMax"/>
        </c:scaling>
        <c:delete val="0"/>
        <c:axPos val="b"/>
        <c:numFmt formatCode="General" sourceLinked="1"/>
        <c:majorTickMark val="out"/>
        <c:minorTickMark val="none"/>
        <c:tickLblPos val="nextTo"/>
        <c:txPr>
          <a:bodyPr/>
          <a:lstStyle/>
          <a:p>
            <a:pPr>
              <a:defRPr sz="2400" b="1"/>
            </a:pPr>
            <a:endParaRPr lang="ru-RU"/>
          </a:p>
        </c:txPr>
        <c:crossAx val="162617216"/>
        <c:crosses val="autoZero"/>
        <c:auto val="1"/>
        <c:lblAlgn val="ctr"/>
        <c:lblOffset val="100"/>
        <c:noMultiLvlLbl val="0"/>
      </c:catAx>
      <c:valAx>
        <c:axId val="162617216"/>
        <c:scaling>
          <c:orientation val="minMax"/>
        </c:scaling>
        <c:delete val="0"/>
        <c:axPos val="l"/>
        <c:majorGridlines>
          <c:spPr>
            <a:ln>
              <a:solidFill>
                <a:srgbClr val="000000">
                  <a:alpha val="33000"/>
                </a:srgbClr>
              </a:solidFill>
            </a:ln>
          </c:spPr>
        </c:majorGridlines>
        <c:numFmt formatCode="General" sourceLinked="1"/>
        <c:majorTickMark val="out"/>
        <c:minorTickMark val="none"/>
        <c:tickLblPos val="nextTo"/>
        <c:txPr>
          <a:bodyPr/>
          <a:lstStyle/>
          <a:p>
            <a:pPr>
              <a:defRPr b="1"/>
            </a:pPr>
            <a:endParaRPr lang="ru-RU"/>
          </a:p>
        </c:txPr>
        <c:crossAx val="162615680"/>
        <c:crosses val="autoZero"/>
        <c:crossBetween val="between"/>
        <c:minorUnit val="400"/>
      </c:valAx>
    </c:plotArea>
    <c:legend>
      <c:legendPos val="b"/>
      <c:legendEntry>
        <c:idx val="0"/>
        <c:txPr>
          <a:bodyPr/>
          <a:lstStyle/>
          <a:p>
            <a:pPr>
              <a:defRPr sz="1600" b="1" baseline="0"/>
            </a:pPr>
            <a:endParaRPr lang="ru-RU"/>
          </a:p>
        </c:txPr>
      </c:legendEntry>
      <c:legendEntry>
        <c:idx val="1"/>
        <c:txPr>
          <a:bodyPr/>
          <a:lstStyle/>
          <a:p>
            <a:pPr>
              <a:defRPr sz="1600" b="1" baseline="0"/>
            </a:pPr>
            <a:endParaRPr lang="ru-RU"/>
          </a:p>
        </c:txPr>
      </c:legendEntry>
      <c:legendEntry>
        <c:idx val="2"/>
        <c:txPr>
          <a:bodyPr/>
          <a:lstStyle/>
          <a:p>
            <a:pPr>
              <a:defRPr sz="1600" b="1" baseline="0"/>
            </a:pPr>
            <a:endParaRPr lang="ru-RU"/>
          </a:p>
        </c:txPr>
      </c:legendEntry>
      <c:legendEntry>
        <c:idx val="3"/>
        <c:txPr>
          <a:bodyPr/>
          <a:lstStyle/>
          <a:p>
            <a:pPr>
              <a:defRPr sz="1600" b="1" baseline="0"/>
            </a:pPr>
            <a:endParaRPr lang="ru-RU"/>
          </a:p>
        </c:txPr>
      </c:legendEntry>
      <c:layout>
        <c:manualLayout>
          <c:xMode val="edge"/>
          <c:yMode val="edge"/>
          <c:x val="2.6917320877667589E-2"/>
          <c:y val="0.72715135318583879"/>
          <c:w val="0.94276572181255636"/>
          <c:h val="0.1725589250322852"/>
        </c:manualLayout>
      </c:layout>
      <c:overlay val="0"/>
      <c:txPr>
        <a:bodyPr/>
        <a:lstStyle/>
        <a:p>
          <a:pPr>
            <a:defRPr sz="2000" b="1"/>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DB66C2-393E-449C-9F8E-E476B4D27B19}" type="doc">
      <dgm:prSet loTypeId="urn:microsoft.com/office/officeart/2005/8/layout/vList4#24" loCatId="list" qsTypeId="urn:microsoft.com/office/officeart/2005/8/quickstyle/simple1" qsCatId="simple" csTypeId="urn:microsoft.com/office/officeart/2005/8/colors/accent1_2" csCatId="accent1" phldr="1"/>
      <dgm:spPr/>
      <dgm:t>
        <a:bodyPr/>
        <a:lstStyle/>
        <a:p>
          <a:endParaRPr lang="ru-RU"/>
        </a:p>
      </dgm:t>
    </dgm:pt>
    <dgm:pt modelId="{457F1C4F-1818-43C2-8D06-E5E5559FC4E1}">
      <dgm:prSet phldrT="[Текст]"/>
      <dgm:spPr>
        <a:solidFill>
          <a:srgbClr val="002060"/>
        </a:solidFill>
      </dgm:spPr>
      <dgm:t>
        <a:bodyPr/>
        <a:lstStyle/>
        <a:p>
          <a:r>
            <a:rPr lang="ru-RU" dirty="0" smtClean="0"/>
            <a:t>УСЛУГИ (общепит, бани, химчистки, прачечные, ателье, салоны красоты, техническое обслуживание автомобилей.._) </a:t>
          </a:r>
          <a:endParaRPr lang="ru-RU" dirty="0"/>
        </a:p>
      </dgm:t>
    </dgm:pt>
    <dgm:pt modelId="{AC7B7A1C-A8F3-4371-8907-561393CADC0E}" type="parTrans" cxnId="{90307452-8CF4-4BFD-B6AE-2C89D0E90E95}">
      <dgm:prSet/>
      <dgm:spPr/>
      <dgm:t>
        <a:bodyPr/>
        <a:lstStyle/>
        <a:p>
          <a:endParaRPr lang="ru-RU"/>
        </a:p>
      </dgm:t>
    </dgm:pt>
    <dgm:pt modelId="{4DAF0271-BA4A-4FA0-8575-54C3AF2217D5}" type="sibTrans" cxnId="{90307452-8CF4-4BFD-B6AE-2C89D0E90E95}">
      <dgm:prSet/>
      <dgm:spPr/>
      <dgm:t>
        <a:bodyPr/>
        <a:lstStyle/>
        <a:p>
          <a:endParaRPr lang="ru-RU"/>
        </a:p>
      </dgm:t>
    </dgm:pt>
    <dgm:pt modelId="{8A179590-4FFC-47B1-B082-B1A6E1537BA3}">
      <dgm:prSet phldrT="[Текст]"/>
      <dgm:spPr>
        <a:solidFill>
          <a:srgbClr val="002060"/>
        </a:solidFill>
      </dgm:spPr>
      <dgm:t>
        <a:bodyPr/>
        <a:lstStyle/>
        <a:p>
          <a:r>
            <a:rPr lang="ru-RU" dirty="0" smtClean="0"/>
            <a:t>ТОРГОВЛЯ</a:t>
          </a:r>
          <a:endParaRPr lang="ru-RU" dirty="0"/>
        </a:p>
      </dgm:t>
    </dgm:pt>
    <dgm:pt modelId="{17773DC4-7CCC-43F2-B29B-08BF8D94C344}" type="parTrans" cxnId="{89256B17-22E2-4E27-9FB4-18BDA4D7E275}">
      <dgm:prSet/>
      <dgm:spPr/>
      <dgm:t>
        <a:bodyPr/>
        <a:lstStyle/>
        <a:p>
          <a:endParaRPr lang="ru-RU"/>
        </a:p>
      </dgm:t>
    </dgm:pt>
    <dgm:pt modelId="{5FF0AEB3-3697-4F1A-98AC-A5EB825BC432}" type="sibTrans" cxnId="{89256B17-22E2-4E27-9FB4-18BDA4D7E275}">
      <dgm:prSet/>
      <dgm:spPr/>
      <dgm:t>
        <a:bodyPr/>
        <a:lstStyle/>
        <a:p>
          <a:endParaRPr lang="ru-RU"/>
        </a:p>
      </dgm:t>
    </dgm:pt>
    <dgm:pt modelId="{4A2DC5D6-84DB-400C-B99F-4CC69A34F991}">
      <dgm:prSet phldrT="[Текст]"/>
      <dgm:spPr>
        <a:solidFill>
          <a:srgbClr val="002060"/>
        </a:solidFill>
      </dgm:spPr>
      <dgm:t>
        <a:bodyPr/>
        <a:lstStyle/>
        <a:p>
          <a:r>
            <a:rPr lang="ru-RU" dirty="0" smtClean="0"/>
            <a:t>ТУРИЗМ И ОТДЫХ (гостиницы)</a:t>
          </a:r>
        </a:p>
        <a:p>
          <a:r>
            <a:rPr lang="ru-RU" dirty="0" smtClean="0"/>
            <a:t>СПОРТ (фитнесс клубы) , </a:t>
          </a:r>
          <a:endParaRPr lang="ru-RU" dirty="0"/>
        </a:p>
      </dgm:t>
    </dgm:pt>
    <dgm:pt modelId="{0DEAAA20-D798-4597-96B9-6E1785D7D0E8}" type="sibTrans" cxnId="{6196582A-C674-4F3E-A654-DE765063CFA3}">
      <dgm:prSet/>
      <dgm:spPr/>
      <dgm:t>
        <a:bodyPr/>
        <a:lstStyle/>
        <a:p>
          <a:endParaRPr lang="ru-RU"/>
        </a:p>
      </dgm:t>
    </dgm:pt>
    <dgm:pt modelId="{4685DE5E-7306-4F63-B23F-A1D1A86B3E16}" type="parTrans" cxnId="{6196582A-C674-4F3E-A654-DE765063CFA3}">
      <dgm:prSet/>
      <dgm:spPr/>
      <dgm:t>
        <a:bodyPr/>
        <a:lstStyle/>
        <a:p>
          <a:endParaRPr lang="ru-RU"/>
        </a:p>
      </dgm:t>
    </dgm:pt>
    <dgm:pt modelId="{A5913FA7-BE90-4895-AE94-D5FD76E54520}">
      <dgm:prSet phldrT="[Текст]"/>
      <dgm:spPr>
        <a:solidFill>
          <a:srgbClr val="002060"/>
        </a:solidFill>
      </dgm:spPr>
      <dgm:t>
        <a:bodyPr/>
        <a:lstStyle/>
        <a:p>
          <a:r>
            <a:rPr lang="ru-RU" dirty="0" smtClean="0"/>
            <a:t>ТРАНСПОРТ, в т.ч. автомобильный</a:t>
          </a:r>
        </a:p>
      </dgm:t>
    </dgm:pt>
    <dgm:pt modelId="{CEF8F00F-1758-4D0B-A04F-5CFF80C32282}" type="parTrans" cxnId="{9F2E3644-9A08-451C-8358-8397D4C4FE77}">
      <dgm:prSet/>
      <dgm:spPr/>
      <dgm:t>
        <a:bodyPr/>
        <a:lstStyle/>
        <a:p>
          <a:endParaRPr lang="ru-RU"/>
        </a:p>
      </dgm:t>
    </dgm:pt>
    <dgm:pt modelId="{68F81B14-F622-4EC2-A67A-F3E7027C71AE}" type="sibTrans" cxnId="{9F2E3644-9A08-451C-8358-8397D4C4FE77}">
      <dgm:prSet/>
      <dgm:spPr/>
      <dgm:t>
        <a:bodyPr/>
        <a:lstStyle/>
        <a:p>
          <a:endParaRPr lang="ru-RU"/>
        </a:p>
      </dgm:t>
    </dgm:pt>
    <dgm:pt modelId="{C6A7684E-ED6A-429E-B2C6-26C3E6F8E61F}">
      <dgm:prSet phldrT="[Текст]"/>
      <dgm:spPr>
        <a:solidFill>
          <a:srgbClr val="002060"/>
        </a:solidFill>
      </dgm:spPr>
      <dgm:t>
        <a:bodyPr/>
        <a:lstStyle/>
        <a:p>
          <a:r>
            <a:rPr lang="ru-RU" dirty="0" smtClean="0"/>
            <a:t>ПРЕДПРИЯТИЯ (в т.ч. вахтовый метод,)</a:t>
          </a:r>
        </a:p>
        <a:p>
          <a:r>
            <a:rPr lang="ru-RU" dirty="0" smtClean="0"/>
            <a:t>СТРОИТЕЛЬСТВО </a:t>
          </a:r>
          <a:endParaRPr lang="ru-RU" dirty="0"/>
        </a:p>
      </dgm:t>
    </dgm:pt>
    <dgm:pt modelId="{FCE37160-BE89-4244-83B2-E7F6BDC79EBC}" type="parTrans" cxnId="{365A0D27-1A7F-49C4-AB8E-A2A36E798888}">
      <dgm:prSet/>
      <dgm:spPr/>
      <dgm:t>
        <a:bodyPr/>
        <a:lstStyle/>
        <a:p>
          <a:endParaRPr lang="ru-RU"/>
        </a:p>
      </dgm:t>
    </dgm:pt>
    <dgm:pt modelId="{AD46AFD4-69BC-4ADF-A977-EA2759D207CD}" type="sibTrans" cxnId="{365A0D27-1A7F-49C4-AB8E-A2A36E798888}">
      <dgm:prSet/>
      <dgm:spPr/>
      <dgm:t>
        <a:bodyPr/>
        <a:lstStyle/>
        <a:p>
          <a:endParaRPr lang="ru-RU"/>
        </a:p>
      </dgm:t>
    </dgm:pt>
    <dgm:pt modelId="{3C35BDB6-7FEF-461F-9EE9-6D52B352E9CA}">
      <dgm:prSet phldrT="[Текст]"/>
      <dgm:spPr>
        <a:solidFill>
          <a:srgbClr val="002060"/>
        </a:solidFill>
      </dgm:spPr>
      <dgm:t>
        <a:bodyPr/>
        <a:lstStyle/>
        <a:p>
          <a:r>
            <a:rPr lang="ru-RU" dirty="0" smtClean="0"/>
            <a:t>КУЛЬТУРА  (кинотеатры, музеи, концертная деятельность)</a:t>
          </a:r>
        </a:p>
        <a:p>
          <a:endParaRPr lang="ru-RU" dirty="0"/>
        </a:p>
      </dgm:t>
    </dgm:pt>
    <dgm:pt modelId="{2A172A28-1754-47E5-AD7F-D030496F9625}" type="parTrans" cxnId="{8EB6E6A9-A131-4668-A82E-B51DCE9608FA}">
      <dgm:prSet/>
      <dgm:spPr/>
      <dgm:t>
        <a:bodyPr/>
        <a:lstStyle/>
        <a:p>
          <a:endParaRPr lang="ru-RU"/>
        </a:p>
      </dgm:t>
    </dgm:pt>
    <dgm:pt modelId="{FBDBAEDE-E287-44D3-8294-49AF70546E71}" type="sibTrans" cxnId="{8EB6E6A9-A131-4668-A82E-B51DCE9608FA}">
      <dgm:prSet/>
      <dgm:spPr/>
      <dgm:t>
        <a:bodyPr/>
        <a:lstStyle/>
        <a:p>
          <a:endParaRPr lang="ru-RU"/>
        </a:p>
      </dgm:t>
    </dgm:pt>
    <dgm:pt modelId="{C2C52848-E0B4-4DE5-B8EF-9819404A58BF}" type="pres">
      <dgm:prSet presAssocID="{A9DB66C2-393E-449C-9F8E-E476B4D27B19}" presName="linear" presStyleCnt="0">
        <dgm:presLayoutVars>
          <dgm:dir/>
          <dgm:resizeHandles val="exact"/>
        </dgm:presLayoutVars>
      </dgm:prSet>
      <dgm:spPr/>
      <dgm:t>
        <a:bodyPr/>
        <a:lstStyle/>
        <a:p>
          <a:endParaRPr lang="ru-RU"/>
        </a:p>
      </dgm:t>
    </dgm:pt>
    <dgm:pt modelId="{1E46454C-40CF-480B-85B3-0726282F5E5D}" type="pres">
      <dgm:prSet presAssocID="{457F1C4F-1818-43C2-8D06-E5E5559FC4E1}" presName="comp" presStyleCnt="0"/>
      <dgm:spPr/>
    </dgm:pt>
    <dgm:pt modelId="{0234B80C-51E8-47BC-ADC4-A104CB484981}" type="pres">
      <dgm:prSet presAssocID="{457F1C4F-1818-43C2-8D06-E5E5559FC4E1}" presName="box" presStyleLbl="node1" presStyleIdx="0" presStyleCnt="6"/>
      <dgm:spPr/>
      <dgm:t>
        <a:bodyPr/>
        <a:lstStyle/>
        <a:p>
          <a:endParaRPr lang="ru-RU"/>
        </a:p>
      </dgm:t>
    </dgm:pt>
    <dgm:pt modelId="{1D720AA8-905F-485E-B229-7EA3F8A19FCA}" type="pres">
      <dgm:prSet presAssocID="{457F1C4F-1818-43C2-8D06-E5E5559FC4E1}" presName="img" presStyleLbl="fgImgPlace1" presStyleIdx="0" presStyleCnt="6" custScaleX="99105"/>
      <dgm:spPr>
        <a:blipFill rotWithShape="0">
          <a:blip xmlns:r="http://schemas.openxmlformats.org/officeDocument/2006/relationships" r:embed="rId1"/>
          <a:stretch>
            <a:fillRect/>
          </a:stretch>
        </a:blipFill>
      </dgm:spPr>
    </dgm:pt>
    <dgm:pt modelId="{36512FE4-DA52-49FE-B9A1-005F8BE7B445}" type="pres">
      <dgm:prSet presAssocID="{457F1C4F-1818-43C2-8D06-E5E5559FC4E1}" presName="text" presStyleLbl="node1" presStyleIdx="0" presStyleCnt="6">
        <dgm:presLayoutVars>
          <dgm:bulletEnabled val="1"/>
        </dgm:presLayoutVars>
      </dgm:prSet>
      <dgm:spPr/>
      <dgm:t>
        <a:bodyPr/>
        <a:lstStyle/>
        <a:p>
          <a:endParaRPr lang="ru-RU"/>
        </a:p>
      </dgm:t>
    </dgm:pt>
    <dgm:pt modelId="{29291C25-9E96-44EE-864A-6CDC9E120A14}" type="pres">
      <dgm:prSet presAssocID="{4DAF0271-BA4A-4FA0-8575-54C3AF2217D5}" presName="spacer" presStyleCnt="0"/>
      <dgm:spPr/>
    </dgm:pt>
    <dgm:pt modelId="{C46C4AF3-9DFD-4065-B5A4-BBE36BFD2805}" type="pres">
      <dgm:prSet presAssocID="{8A179590-4FFC-47B1-B082-B1A6E1537BA3}" presName="comp" presStyleCnt="0"/>
      <dgm:spPr/>
    </dgm:pt>
    <dgm:pt modelId="{1265CAEA-E098-4531-9F56-EDCA59B93CB0}" type="pres">
      <dgm:prSet presAssocID="{8A179590-4FFC-47B1-B082-B1A6E1537BA3}" presName="box" presStyleLbl="node1" presStyleIdx="1" presStyleCnt="6"/>
      <dgm:spPr/>
      <dgm:t>
        <a:bodyPr/>
        <a:lstStyle/>
        <a:p>
          <a:endParaRPr lang="ru-RU"/>
        </a:p>
      </dgm:t>
    </dgm:pt>
    <dgm:pt modelId="{AC7BBDBA-F7B3-4B5D-9120-B597A8367585}" type="pres">
      <dgm:prSet presAssocID="{8A179590-4FFC-47B1-B082-B1A6E1537BA3}" presName="img" presStyleLbl="fgImgPlace1" presStyleIdx="1" presStyleCnt="6"/>
      <dgm:spPr>
        <a:blipFill rotWithShape="0">
          <a:blip xmlns:r="http://schemas.openxmlformats.org/officeDocument/2006/relationships" r:embed="rId2"/>
          <a:stretch>
            <a:fillRect/>
          </a:stretch>
        </a:blipFill>
      </dgm:spPr>
    </dgm:pt>
    <dgm:pt modelId="{8BE4A077-E588-40D9-AD7B-EF15F423E326}" type="pres">
      <dgm:prSet presAssocID="{8A179590-4FFC-47B1-B082-B1A6E1537BA3}" presName="text" presStyleLbl="node1" presStyleIdx="1" presStyleCnt="6">
        <dgm:presLayoutVars>
          <dgm:bulletEnabled val="1"/>
        </dgm:presLayoutVars>
      </dgm:prSet>
      <dgm:spPr/>
      <dgm:t>
        <a:bodyPr/>
        <a:lstStyle/>
        <a:p>
          <a:endParaRPr lang="ru-RU"/>
        </a:p>
      </dgm:t>
    </dgm:pt>
    <dgm:pt modelId="{998AE628-C746-4D8D-A9AD-B88CDFBA9025}" type="pres">
      <dgm:prSet presAssocID="{5FF0AEB3-3697-4F1A-98AC-A5EB825BC432}" presName="spacer" presStyleCnt="0"/>
      <dgm:spPr/>
    </dgm:pt>
    <dgm:pt modelId="{190DA1CA-E1C0-46FC-80B5-612713D0FA21}" type="pres">
      <dgm:prSet presAssocID="{4A2DC5D6-84DB-400C-B99F-4CC69A34F991}" presName="comp" presStyleCnt="0"/>
      <dgm:spPr/>
    </dgm:pt>
    <dgm:pt modelId="{D7752215-A08F-41A9-9370-885C31588AD4}" type="pres">
      <dgm:prSet presAssocID="{4A2DC5D6-84DB-400C-B99F-4CC69A34F991}" presName="box" presStyleLbl="node1" presStyleIdx="2" presStyleCnt="6" custLinFactNeighborY="-228"/>
      <dgm:spPr/>
      <dgm:t>
        <a:bodyPr/>
        <a:lstStyle/>
        <a:p>
          <a:endParaRPr lang="ru-RU"/>
        </a:p>
      </dgm:t>
    </dgm:pt>
    <dgm:pt modelId="{37DF9ECB-A92D-4499-800D-2ED255055D83}" type="pres">
      <dgm:prSet presAssocID="{4A2DC5D6-84DB-400C-B99F-4CC69A34F991}" presName="img" presStyleLbl="fgImgPlace1" presStyleIdx="2" presStyleCnt="6"/>
      <dgm:spPr>
        <a:blipFill rotWithShape="0">
          <a:blip xmlns:r="http://schemas.openxmlformats.org/officeDocument/2006/relationships" r:embed="rId3"/>
          <a:stretch>
            <a:fillRect/>
          </a:stretch>
        </a:blipFill>
      </dgm:spPr>
    </dgm:pt>
    <dgm:pt modelId="{C1668756-4105-43D1-B126-0C92F2276851}" type="pres">
      <dgm:prSet presAssocID="{4A2DC5D6-84DB-400C-B99F-4CC69A34F991}" presName="text" presStyleLbl="node1" presStyleIdx="2" presStyleCnt="6">
        <dgm:presLayoutVars>
          <dgm:bulletEnabled val="1"/>
        </dgm:presLayoutVars>
      </dgm:prSet>
      <dgm:spPr/>
      <dgm:t>
        <a:bodyPr/>
        <a:lstStyle/>
        <a:p>
          <a:endParaRPr lang="ru-RU"/>
        </a:p>
      </dgm:t>
    </dgm:pt>
    <dgm:pt modelId="{5BE7B294-FE55-4EC1-817E-03F8702D7B47}" type="pres">
      <dgm:prSet presAssocID="{0DEAAA20-D798-4597-96B9-6E1785D7D0E8}" presName="spacer" presStyleCnt="0"/>
      <dgm:spPr/>
    </dgm:pt>
    <dgm:pt modelId="{81386E0E-B19E-40A8-A17A-E805C0B4297E}" type="pres">
      <dgm:prSet presAssocID="{A5913FA7-BE90-4895-AE94-D5FD76E54520}" presName="comp" presStyleCnt="0"/>
      <dgm:spPr/>
    </dgm:pt>
    <dgm:pt modelId="{AA49D230-1CA6-4BB7-981F-6D1FFC889365}" type="pres">
      <dgm:prSet presAssocID="{A5913FA7-BE90-4895-AE94-D5FD76E54520}" presName="box" presStyleLbl="node1" presStyleIdx="3" presStyleCnt="6"/>
      <dgm:spPr/>
      <dgm:t>
        <a:bodyPr/>
        <a:lstStyle/>
        <a:p>
          <a:endParaRPr lang="ru-RU"/>
        </a:p>
      </dgm:t>
    </dgm:pt>
    <dgm:pt modelId="{8BC5CC00-B951-4E35-AC5D-16DBA74A5773}" type="pres">
      <dgm:prSet presAssocID="{A5913FA7-BE90-4895-AE94-D5FD76E54520}" presName="img" presStyleLbl="fgImgPlace1" presStyleIdx="3" presStyleCnt="6"/>
      <dgm:spPr>
        <a:blipFill rotWithShape="0">
          <a:blip xmlns:r="http://schemas.openxmlformats.org/officeDocument/2006/relationships" r:embed="rId4"/>
          <a:stretch>
            <a:fillRect/>
          </a:stretch>
        </a:blipFill>
      </dgm:spPr>
    </dgm:pt>
    <dgm:pt modelId="{ADE720A6-8378-4F64-BD26-D71FC1B62075}" type="pres">
      <dgm:prSet presAssocID="{A5913FA7-BE90-4895-AE94-D5FD76E54520}" presName="text" presStyleLbl="node1" presStyleIdx="3" presStyleCnt="6">
        <dgm:presLayoutVars>
          <dgm:bulletEnabled val="1"/>
        </dgm:presLayoutVars>
      </dgm:prSet>
      <dgm:spPr/>
      <dgm:t>
        <a:bodyPr/>
        <a:lstStyle/>
        <a:p>
          <a:endParaRPr lang="ru-RU"/>
        </a:p>
      </dgm:t>
    </dgm:pt>
    <dgm:pt modelId="{C9BF2CD1-7B6B-423C-9164-98B1AF25A40B}" type="pres">
      <dgm:prSet presAssocID="{68F81B14-F622-4EC2-A67A-F3E7027C71AE}" presName="spacer" presStyleCnt="0"/>
      <dgm:spPr/>
    </dgm:pt>
    <dgm:pt modelId="{62500DF5-7551-4707-889D-7E96E1F6BD45}" type="pres">
      <dgm:prSet presAssocID="{C6A7684E-ED6A-429E-B2C6-26C3E6F8E61F}" presName="comp" presStyleCnt="0"/>
      <dgm:spPr/>
    </dgm:pt>
    <dgm:pt modelId="{62E32489-7FDC-47CC-8B01-C55F621ADDFC}" type="pres">
      <dgm:prSet presAssocID="{C6A7684E-ED6A-429E-B2C6-26C3E6F8E61F}" presName="box" presStyleLbl="node1" presStyleIdx="4" presStyleCnt="6"/>
      <dgm:spPr/>
      <dgm:t>
        <a:bodyPr/>
        <a:lstStyle/>
        <a:p>
          <a:endParaRPr lang="ru-RU"/>
        </a:p>
      </dgm:t>
    </dgm:pt>
    <dgm:pt modelId="{D62796CF-49CE-43EB-8AB9-D1BD083E3750}" type="pres">
      <dgm:prSet presAssocID="{C6A7684E-ED6A-429E-B2C6-26C3E6F8E61F}" presName="img" presStyleLbl="fgImgPlace1" presStyleIdx="4" presStyleCnt="6"/>
      <dgm:spPr>
        <a:blipFill rotWithShape="0">
          <a:blip xmlns:r="http://schemas.openxmlformats.org/officeDocument/2006/relationships" r:embed="rId5"/>
          <a:stretch>
            <a:fillRect/>
          </a:stretch>
        </a:blipFill>
      </dgm:spPr>
    </dgm:pt>
    <dgm:pt modelId="{CBC565EC-8CD2-4349-80AC-68E2B03E7928}" type="pres">
      <dgm:prSet presAssocID="{C6A7684E-ED6A-429E-B2C6-26C3E6F8E61F}" presName="text" presStyleLbl="node1" presStyleIdx="4" presStyleCnt="6">
        <dgm:presLayoutVars>
          <dgm:bulletEnabled val="1"/>
        </dgm:presLayoutVars>
      </dgm:prSet>
      <dgm:spPr/>
      <dgm:t>
        <a:bodyPr/>
        <a:lstStyle/>
        <a:p>
          <a:endParaRPr lang="ru-RU"/>
        </a:p>
      </dgm:t>
    </dgm:pt>
    <dgm:pt modelId="{954289E9-DA91-4090-9DAF-E0994F6D6187}" type="pres">
      <dgm:prSet presAssocID="{AD46AFD4-69BC-4ADF-A977-EA2759D207CD}" presName="spacer" presStyleCnt="0"/>
      <dgm:spPr/>
    </dgm:pt>
    <dgm:pt modelId="{FF3A7E1B-8D22-4DCE-9ACF-159F2104A7F4}" type="pres">
      <dgm:prSet presAssocID="{3C35BDB6-7FEF-461F-9EE9-6D52B352E9CA}" presName="comp" presStyleCnt="0"/>
      <dgm:spPr/>
    </dgm:pt>
    <dgm:pt modelId="{27D1353F-D448-4573-8794-91B2A1E525F8}" type="pres">
      <dgm:prSet presAssocID="{3C35BDB6-7FEF-461F-9EE9-6D52B352E9CA}" presName="box" presStyleLbl="node1" presStyleIdx="5" presStyleCnt="6"/>
      <dgm:spPr/>
      <dgm:t>
        <a:bodyPr/>
        <a:lstStyle/>
        <a:p>
          <a:endParaRPr lang="ru-RU"/>
        </a:p>
      </dgm:t>
    </dgm:pt>
    <dgm:pt modelId="{2DC2DED6-7C9B-48EA-BEE1-FE08092FFABE}" type="pres">
      <dgm:prSet presAssocID="{3C35BDB6-7FEF-461F-9EE9-6D52B352E9CA}" presName="img" presStyleLbl="fgImgPlace1" presStyleIdx="5" presStyleCnt="6"/>
      <dgm:spPr>
        <a:blipFill rotWithShape="0">
          <a:blip xmlns:r="http://schemas.openxmlformats.org/officeDocument/2006/relationships" r:embed="rId6"/>
          <a:stretch>
            <a:fillRect/>
          </a:stretch>
        </a:blipFill>
      </dgm:spPr>
      <dgm:t>
        <a:bodyPr/>
        <a:lstStyle/>
        <a:p>
          <a:endParaRPr lang="ru-RU"/>
        </a:p>
      </dgm:t>
    </dgm:pt>
    <dgm:pt modelId="{E97F4D33-AF52-4C05-B608-E774EEA7D74F}" type="pres">
      <dgm:prSet presAssocID="{3C35BDB6-7FEF-461F-9EE9-6D52B352E9CA}" presName="text" presStyleLbl="node1" presStyleIdx="5" presStyleCnt="6">
        <dgm:presLayoutVars>
          <dgm:bulletEnabled val="1"/>
        </dgm:presLayoutVars>
      </dgm:prSet>
      <dgm:spPr/>
      <dgm:t>
        <a:bodyPr/>
        <a:lstStyle/>
        <a:p>
          <a:endParaRPr lang="ru-RU"/>
        </a:p>
      </dgm:t>
    </dgm:pt>
  </dgm:ptLst>
  <dgm:cxnLst>
    <dgm:cxn modelId="{DABB10B9-9065-4D3E-A322-32576B81F92E}" type="presOf" srcId="{4A2DC5D6-84DB-400C-B99F-4CC69A34F991}" destId="{D7752215-A08F-41A9-9370-885C31588AD4}" srcOrd="0" destOrd="0" presId="urn:microsoft.com/office/officeart/2005/8/layout/vList4#24"/>
    <dgm:cxn modelId="{8C0BD884-8D05-4CC7-8535-BD48B002BA8C}" type="presOf" srcId="{A9DB66C2-393E-449C-9F8E-E476B4D27B19}" destId="{C2C52848-E0B4-4DE5-B8EF-9819404A58BF}" srcOrd="0" destOrd="0" presId="urn:microsoft.com/office/officeart/2005/8/layout/vList4#24"/>
    <dgm:cxn modelId="{6F52076E-1898-4C3C-B4B2-0B245B0AABC8}" type="presOf" srcId="{457F1C4F-1818-43C2-8D06-E5E5559FC4E1}" destId="{0234B80C-51E8-47BC-ADC4-A104CB484981}" srcOrd="0" destOrd="0" presId="urn:microsoft.com/office/officeart/2005/8/layout/vList4#24"/>
    <dgm:cxn modelId="{365A0D27-1A7F-49C4-AB8E-A2A36E798888}" srcId="{A9DB66C2-393E-449C-9F8E-E476B4D27B19}" destId="{C6A7684E-ED6A-429E-B2C6-26C3E6F8E61F}" srcOrd="4" destOrd="0" parTransId="{FCE37160-BE89-4244-83B2-E7F6BDC79EBC}" sibTransId="{AD46AFD4-69BC-4ADF-A977-EA2759D207CD}"/>
    <dgm:cxn modelId="{239998E1-524C-4D32-B2F7-8C2EB09E51E6}" type="presOf" srcId="{8A179590-4FFC-47B1-B082-B1A6E1537BA3}" destId="{8BE4A077-E588-40D9-AD7B-EF15F423E326}" srcOrd="1" destOrd="0" presId="urn:microsoft.com/office/officeart/2005/8/layout/vList4#24"/>
    <dgm:cxn modelId="{8F5C6DF7-B3BC-40E5-AC05-740362668F0F}" type="presOf" srcId="{3C35BDB6-7FEF-461F-9EE9-6D52B352E9CA}" destId="{27D1353F-D448-4573-8794-91B2A1E525F8}" srcOrd="0" destOrd="0" presId="urn:microsoft.com/office/officeart/2005/8/layout/vList4#24"/>
    <dgm:cxn modelId="{469CE1A5-7BE5-44FE-A595-BBA6A0940D9E}" type="presOf" srcId="{C6A7684E-ED6A-429E-B2C6-26C3E6F8E61F}" destId="{62E32489-7FDC-47CC-8B01-C55F621ADDFC}" srcOrd="0" destOrd="0" presId="urn:microsoft.com/office/officeart/2005/8/layout/vList4#24"/>
    <dgm:cxn modelId="{5BFC7870-0371-4763-B065-520E871A4977}" type="presOf" srcId="{A5913FA7-BE90-4895-AE94-D5FD76E54520}" destId="{AA49D230-1CA6-4BB7-981F-6D1FFC889365}" srcOrd="0" destOrd="0" presId="urn:microsoft.com/office/officeart/2005/8/layout/vList4#24"/>
    <dgm:cxn modelId="{366F33DF-811D-43DB-8476-DBE4A3402F32}" type="presOf" srcId="{C6A7684E-ED6A-429E-B2C6-26C3E6F8E61F}" destId="{CBC565EC-8CD2-4349-80AC-68E2B03E7928}" srcOrd="1" destOrd="0" presId="urn:microsoft.com/office/officeart/2005/8/layout/vList4#24"/>
    <dgm:cxn modelId="{EC43D248-72FE-497B-8B44-E26F9C15A6FE}" type="presOf" srcId="{8A179590-4FFC-47B1-B082-B1A6E1537BA3}" destId="{1265CAEA-E098-4531-9F56-EDCA59B93CB0}" srcOrd="0" destOrd="0" presId="urn:microsoft.com/office/officeart/2005/8/layout/vList4#24"/>
    <dgm:cxn modelId="{90307452-8CF4-4BFD-B6AE-2C89D0E90E95}" srcId="{A9DB66C2-393E-449C-9F8E-E476B4D27B19}" destId="{457F1C4F-1818-43C2-8D06-E5E5559FC4E1}" srcOrd="0" destOrd="0" parTransId="{AC7B7A1C-A8F3-4371-8907-561393CADC0E}" sibTransId="{4DAF0271-BA4A-4FA0-8575-54C3AF2217D5}"/>
    <dgm:cxn modelId="{33A2096C-1B02-433C-8F24-FC28D924DCA3}" type="presOf" srcId="{457F1C4F-1818-43C2-8D06-E5E5559FC4E1}" destId="{36512FE4-DA52-49FE-B9A1-005F8BE7B445}" srcOrd="1" destOrd="0" presId="urn:microsoft.com/office/officeart/2005/8/layout/vList4#24"/>
    <dgm:cxn modelId="{89256B17-22E2-4E27-9FB4-18BDA4D7E275}" srcId="{A9DB66C2-393E-449C-9F8E-E476B4D27B19}" destId="{8A179590-4FFC-47B1-B082-B1A6E1537BA3}" srcOrd="1" destOrd="0" parTransId="{17773DC4-7CCC-43F2-B29B-08BF8D94C344}" sibTransId="{5FF0AEB3-3697-4F1A-98AC-A5EB825BC432}"/>
    <dgm:cxn modelId="{9F2E3644-9A08-451C-8358-8397D4C4FE77}" srcId="{A9DB66C2-393E-449C-9F8E-E476B4D27B19}" destId="{A5913FA7-BE90-4895-AE94-D5FD76E54520}" srcOrd="3" destOrd="0" parTransId="{CEF8F00F-1758-4D0B-A04F-5CFF80C32282}" sibTransId="{68F81B14-F622-4EC2-A67A-F3E7027C71AE}"/>
    <dgm:cxn modelId="{BB67D50B-8088-44F1-B480-CBDE391A5DAA}" type="presOf" srcId="{A5913FA7-BE90-4895-AE94-D5FD76E54520}" destId="{ADE720A6-8378-4F64-BD26-D71FC1B62075}" srcOrd="1" destOrd="0" presId="urn:microsoft.com/office/officeart/2005/8/layout/vList4#24"/>
    <dgm:cxn modelId="{45EA4879-0544-4020-AF2E-4DB436B7430E}" type="presOf" srcId="{3C35BDB6-7FEF-461F-9EE9-6D52B352E9CA}" destId="{E97F4D33-AF52-4C05-B608-E774EEA7D74F}" srcOrd="1" destOrd="0" presId="urn:microsoft.com/office/officeart/2005/8/layout/vList4#24"/>
    <dgm:cxn modelId="{6196582A-C674-4F3E-A654-DE765063CFA3}" srcId="{A9DB66C2-393E-449C-9F8E-E476B4D27B19}" destId="{4A2DC5D6-84DB-400C-B99F-4CC69A34F991}" srcOrd="2" destOrd="0" parTransId="{4685DE5E-7306-4F63-B23F-A1D1A86B3E16}" sibTransId="{0DEAAA20-D798-4597-96B9-6E1785D7D0E8}"/>
    <dgm:cxn modelId="{8EB6E6A9-A131-4668-A82E-B51DCE9608FA}" srcId="{A9DB66C2-393E-449C-9F8E-E476B4D27B19}" destId="{3C35BDB6-7FEF-461F-9EE9-6D52B352E9CA}" srcOrd="5" destOrd="0" parTransId="{2A172A28-1754-47E5-AD7F-D030496F9625}" sibTransId="{FBDBAEDE-E287-44D3-8294-49AF70546E71}"/>
    <dgm:cxn modelId="{069C9881-CE8C-4010-BABC-15CEB5006C26}" type="presOf" srcId="{4A2DC5D6-84DB-400C-B99F-4CC69A34F991}" destId="{C1668756-4105-43D1-B126-0C92F2276851}" srcOrd="1" destOrd="0" presId="urn:microsoft.com/office/officeart/2005/8/layout/vList4#24"/>
    <dgm:cxn modelId="{F2187D1E-D3DB-4CF8-A796-C374F98C8703}" type="presParOf" srcId="{C2C52848-E0B4-4DE5-B8EF-9819404A58BF}" destId="{1E46454C-40CF-480B-85B3-0726282F5E5D}" srcOrd="0" destOrd="0" presId="urn:microsoft.com/office/officeart/2005/8/layout/vList4#24"/>
    <dgm:cxn modelId="{BCAB1287-E7B4-49FB-BEF7-EB5EA681C18D}" type="presParOf" srcId="{1E46454C-40CF-480B-85B3-0726282F5E5D}" destId="{0234B80C-51E8-47BC-ADC4-A104CB484981}" srcOrd="0" destOrd="0" presId="urn:microsoft.com/office/officeart/2005/8/layout/vList4#24"/>
    <dgm:cxn modelId="{228932F0-F84A-4C31-85DC-7A97955E6A97}" type="presParOf" srcId="{1E46454C-40CF-480B-85B3-0726282F5E5D}" destId="{1D720AA8-905F-485E-B229-7EA3F8A19FCA}" srcOrd="1" destOrd="0" presId="urn:microsoft.com/office/officeart/2005/8/layout/vList4#24"/>
    <dgm:cxn modelId="{FC77BA75-EA61-4D4B-8E91-B576B24748F6}" type="presParOf" srcId="{1E46454C-40CF-480B-85B3-0726282F5E5D}" destId="{36512FE4-DA52-49FE-B9A1-005F8BE7B445}" srcOrd="2" destOrd="0" presId="urn:microsoft.com/office/officeart/2005/8/layout/vList4#24"/>
    <dgm:cxn modelId="{F084E5CA-CEE5-4D4D-8BD3-B4DD22E4704E}" type="presParOf" srcId="{C2C52848-E0B4-4DE5-B8EF-9819404A58BF}" destId="{29291C25-9E96-44EE-864A-6CDC9E120A14}" srcOrd="1" destOrd="0" presId="urn:microsoft.com/office/officeart/2005/8/layout/vList4#24"/>
    <dgm:cxn modelId="{6491D75D-F676-41C1-909F-9732761341D8}" type="presParOf" srcId="{C2C52848-E0B4-4DE5-B8EF-9819404A58BF}" destId="{C46C4AF3-9DFD-4065-B5A4-BBE36BFD2805}" srcOrd="2" destOrd="0" presId="urn:microsoft.com/office/officeart/2005/8/layout/vList4#24"/>
    <dgm:cxn modelId="{D4B2956B-83A5-4637-9BDC-31618E5FA091}" type="presParOf" srcId="{C46C4AF3-9DFD-4065-B5A4-BBE36BFD2805}" destId="{1265CAEA-E098-4531-9F56-EDCA59B93CB0}" srcOrd="0" destOrd="0" presId="urn:microsoft.com/office/officeart/2005/8/layout/vList4#24"/>
    <dgm:cxn modelId="{9D7C59CE-1DF7-4426-8EFF-C4C41BFA47EC}" type="presParOf" srcId="{C46C4AF3-9DFD-4065-B5A4-BBE36BFD2805}" destId="{AC7BBDBA-F7B3-4B5D-9120-B597A8367585}" srcOrd="1" destOrd="0" presId="urn:microsoft.com/office/officeart/2005/8/layout/vList4#24"/>
    <dgm:cxn modelId="{6BE66356-4896-4BFB-A61E-CADBA660C2D8}" type="presParOf" srcId="{C46C4AF3-9DFD-4065-B5A4-BBE36BFD2805}" destId="{8BE4A077-E588-40D9-AD7B-EF15F423E326}" srcOrd="2" destOrd="0" presId="urn:microsoft.com/office/officeart/2005/8/layout/vList4#24"/>
    <dgm:cxn modelId="{4D750CE1-7EE4-4A9A-B246-65992C32FE6A}" type="presParOf" srcId="{C2C52848-E0B4-4DE5-B8EF-9819404A58BF}" destId="{998AE628-C746-4D8D-A9AD-B88CDFBA9025}" srcOrd="3" destOrd="0" presId="urn:microsoft.com/office/officeart/2005/8/layout/vList4#24"/>
    <dgm:cxn modelId="{61B7914F-4498-46CC-8D3E-665998166C4F}" type="presParOf" srcId="{C2C52848-E0B4-4DE5-B8EF-9819404A58BF}" destId="{190DA1CA-E1C0-46FC-80B5-612713D0FA21}" srcOrd="4" destOrd="0" presId="urn:microsoft.com/office/officeart/2005/8/layout/vList4#24"/>
    <dgm:cxn modelId="{7D532360-86C4-4465-97C0-B8384E500E0F}" type="presParOf" srcId="{190DA1CA-E1C0-46FC-80B5-612713D0FA21}" destId="{D7752215-A08F-41A9-9370-885C31588AD4}" srcOrd="0" destOrd="0" presId="urn:microsoft.com/office/officeart/2005/8/layout/vList4#24"/>
    <dgm:cxn modelId="{2DADB5E3-592F-4403-891C-BCDF65F8C009}" type="presParOf" srcId="{190DA1CA-E1C0-46FC-80B5-612713D0FA21}" destId="{37DF9ECB-A92D-4499-800D-2ED255055D83}" srcOrd="1" destOrd="0" presId="urn:microsoft.com/office/officeart/2005/8/layout/vList4#24"/>
    <dgm:cxn modelId="{43E6BAA6-7A00-4F1A-B481-4B5D375DA7E5}" type="presParOf" srcId="{190DA1CA-E1C0-46FC-80B5-612713D0FA21}" destId="{C1668756-4105-43D1-B126-0C92F2276851}" srcOrd="2" destOrd="0" presId="urn:microsoft.com/office/officeart/2005/8/layout/vList4#24"/>
    <dgm:cxn modelId="{19EB997E-C7D1-4EB4-9BE7-58C6DBEE83EB}" type="presParOf" srcId="{C2C52848-E0B4-4DE5-B8EF-9819404A58BF}" destId="{5BE7B294-FE55-4EC1-817E-03F8702D7B47}" srcOrd="5" destOrd="0" presId="urn:microsoft.com/office/officeart/2005/8/layout/vList4#24"/>
    <dgm:cxn modelId="{8FEAB4C6-E138-44A9-9907-C82C1946B06B}" type="presParOf" srcId="{C2C52848-E0B4-4DE5-B8EF-9819404A58BF}" destId="{81386E0E-B19E-40A8-A17A-E805C0B4297E}" srcOrd="6" destOrd="0" presId="urn:microsoft.com/office/officeart/2005/8/layout/vList4#24"/>
    <dgm:cxn modelId="{3CC961FE-9A7C-49A5-8852-ABC1C9C1A3B6}" type="presParOf" srcId="{81386E0E-B19E-40A8-A17A-E805C0B4297E}" destId="{AA49D230-1CA6-4BB7-981F-6D1FFC889365}" srcOrd="0" destOrd="0" presId="urn:microsoft.com/office/officeart/2005/8/layout/vList4#24"/>
    <dgm:cxn modelId="{37F2D6FB-D78F-43E7-B367-71CC2A1864C0}" type="presParOf" srcId="{81386E0E-B19E-40A8-A17A-E805C0B4297E}" destId="{8BC5CC00-B951-4E35-AC5D-16DBA74A5773}" srcOrd="1" destOrd="0" presId="urn:microsoft.com/office/officeart/2005/8/layout/vList4#24"/>
    <dgm:cxn modelId="{BB840FF9-DB30-4728-9A23-DCE9839B62DD}" type="presParOf" srcId="{81386E0E-B19E-40A8-A17A-E805C0B4297E}" destId="{ADE720A6-8378-4F64-BD26-D71FC1B62075}" srcOrd="2" destOrd="0" presId="urn:microsoft.com/office/officeart/2005/8/layout/vList4#24"/>
    <dgm:cxn modelId="{7BAE8C60-4763-4D88-B9FC-E637A1FEBB1A}" type="presParOf" srcId="{C2C52848-E0B4-4DE5-B8EF-9819404A58BF}" destId="{C9BF2CD1-7B6B-423C-9164-98B1AF25A40B}" srcOrd="7" destOrd="0" presId="urn:microsoft.com/office/officeart/2005/8/layout/vList4#24"/>
    <dgm:cxn modelId="{6CAEBBB6-3F77-417F-AD27-A0BE3E4DA1C5}" type="presParOf" srcId="{C2C52848-E0B4-4DE5-B8EF-9819404A58BF}" destId="{62500DF5-7551-4707-889D-7E96E1F6BD45}" srcOrd="8" destOrd="0" presId="urn:microsoft.com/office/officeart/2005/8/layout/vList4#24"/>
    <dgm:cxn modelId="{CE3BB64A-02FC-420E-8855-BC7B06B297F6}" type="presParOf" srcId="{62500DF5-7551-4707-889D-7E96E1F6BD45}" destId="{62E32489-7FDC-47CC-8B01-C55F621ADDFC}" srcOrd="0" destOrd="0" presId="urn:microsoft.com/office/officeart/2005/8/layout/vList4#24"/>
    <dgm:cxn modelId="{5CEFE566-77BD-41D0-83D2-66667E9BAE1F}" type="presParOf" srcId="{62500DF5-7551-4707-889D-7E96E1F6BD45}" destId="{D62796CF-49CE-43EB-8AB9-D1BD083E3750}" srcOrd="1" destOrd="0" presId="urn:microsoft.com/office/officeart/2005/8/layout/vList4#24"/>
    <dgm:cxn modelId="{02924830-6E7C-43BE-918F-2F8D891CAA2A}" type="presParOf" srcId="{62500DF5-7551-4707-889D-7E96E1F6BD45}" destId="{CBC565EC-8CD2-4349-80AC-68E2B03E7928}" srcOrd="2" destOrd="0" presId="urn:microsoft.com/office/officeart/2005/8/layout/vList4#24"/>
    <dgm:cxn modelId="{5CAA49CA-417D-4589-89CF-EEB805C81C38}" type="presParOf" srcId="{C2C52848-E0B4-4DE5-B8EF-9819404A58BF}" destId="{954289E9-DA91-4090-9DAF-E0994F6D6187}" srcOrd="9" destOrd="0" presId="urn:microsoft.com/office/officeart/2005/8/layout/vList4#24"/>
    <dgm:cxn modelId="{1296467A-93DC-41D4-8098-30C057432BA3}" type="presParOf" srcId="{C2C52848-E0B4-4DE5-B8EF-9819404A58BF}" destId="{FF3A7E1B-8D22-4DCE-9ACF-159F2104A7F4}" srcOrd="10" destOrd="0" presId="urn:microsoft.com/office/officeart/2005/8/layout/vList4#24"/>
    <dgm:cxn modelId="{E92E861A-E745-4D4D-B0C7-6886108DB01C}" type="presParOf" srcId="{FF3A7E1B-8D22-4DCE-9ACF-159F2104A7F4}" destId="{27D1353F-D448-4573-8794-91B2A1E525F8}" srcOrd="0" destOrd="0" presId="urn:microsoft.com/office/officeart/2005/8/layout/vList4#24"/>
    <dgm:cxn modelId="{57FD331C-3A51-4B79-9ECD-B68323C02FCD}" type="presParOf" srcId="{FF3A7E1B-8D22-4DCE-9ACF-159F2104A7F4}" destId="{2DC2DED6-7C9B-48EA-BEE1-FE08092FFABE}" srcOrd="1" destOrd="0" presId="urn:microsoft.com/office/officeart/2005/8/layout/vList4#24"/>
    <dgm:cxn modelId="{749380B2-8D5A-4436-9428-B6001188CE1A}" type="presParOf" srcId="{FF3A7E1B-8D22-4DCE-9ACF-159F2104A7F4}" destId="{E97F4D33-AF52-4C05-B608-E774EEA7D74F}" srcOrd="2" destOrd="0" presId="urn:microsoft.com/office/officeart/2005/8/layout/vList4#2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07695E-8C37-468D-A6EF-A1E0324A8C00}" type="doc">
      <dgm:prSet loTypeId="urn:microsoft.com/office/officeart/2005/8/layout/pyramid2" loCatId="list" qsTypeId="urn:microsoft.com/office/officeart/2005/8/quickstyle/simple1#6" qsCatId="simple" csTypeId="urn:microsoft.com/office/officeart/2005/8/colors/accent1_2#6" csCatId="accent1" phldr="1"/>
      <dgm:spPr/>
      <dgm:t>
        <a:bodyPr/>
        <a:lstStyle/>
        <a:p>
          <a:endParaRPr lang="ru-RU"/>
        </a:p>
      </dgm:t>
    </dgm:pt>
    <dgm:pt modelId="{43D46213-0447-4758-8B0C-EBDEC167CDEA}">
      <dgm:prSet phldrT="[Текст]" custT="1">
        <dgm:style>
          <a:lnRef idx="2">
            <a:schemeClr val="accent6"/>
          </a:lnRef>
          <a:fillRef idx="1">
            <a:schemeClr val="lt1"/>
          </a:fillRef>
          <a:effectRef idx="0">
            <a:schemeClr val="accent6"/>
          </a:effectRef>
          <a:fontRef idx="minor">
            <a:schemeClr val="dk1"/>
          </a:fontRef>
        </dgm:style>
      </dgm:prSet>
      <dgm:spPr>
        <a:solidFill>
          <a:srgbClr val="FFFFCC"/>
        </a:solidFill>
      </dgm:spPr>
      <dgm:t>
        <a:bodyPr/>
        <a:lstStyle/>
        <a:p>
          <a:pPr algn="ctr"/>
          <a:r>
            <a:rPr lang="ru-RU" sz="2000" b="1" i="0" u="none" dirty="0" smtClean="0">
              <a:latin typeface="Arial" pitchFamily="34" charset="0"/>
              <a:cs typeface="Arial" pitchFamily="34" charset="0"/>
            </a:rPr>
            <a:t>Проверки предписаний </a:t>
          </a:r>
          <a:r>
            <a:rPr lang="ru-RU" sz="2400" b="1" i="0" u="none" dirty="0" smtClean="0">
              <a:latin typeface="Arial" pitchFamily="34" charset="0"/>
              <a:cs typeface="Arial" pitchFamily="34" charset="0"/>
            </a:rPr>
            <a:t>– 32,2% (157)</a:t>
          </a:r>
          <a:endParaRPr lang="ru-RU" sz="2400" b="1" dirty="0">
            <a:latin typeface="Arial" pitchFamily="34" charset="0"/>
            <a:cs typeface="Arial" pitchFamily="34" charset="0"/>
          </a:endParaRPr>
        </a:p>
      </dgm:t>
    </dgm:pt>
    <dgm:pt modelId="{CD4CD739-1368-4389-963A-5AF66894DDD4}" type="parTrans" cxnId="{EF6A53A6-6BF5-4ED3-A2A9-0457DBE8835D}">
      <dgm:prSet/>
      <dgm:spPr/>
      <dgm:t>
        <a:bodyPr/>
        <a:lstStyle/>
        <a:p>
          <a:pPr algn="l"/>
          <a:endParaRPr lang="ru-RU" sz="1600" b="1">
            <a:latin typeface="Arial" pitchFamily="34" charset="0"/>
            <a:cs typeface="Arial" pitchFamily="34" charset="0"/>
          </a:endParaRPr>
        </a:p>
      </dgm:t>
    </dgm:pt>
    <dgm:pt modelId="{B874C823-2A12-4096-ADC0-E9B7AB3E15F3}" type="sibTrans" cxnId="{EF6A53A6-6BF5-4ED3-A2A9-0457DBE8835D}">
      <dgm:prSet/>
      <dgm:spPr/>
      <dgm:t>
        <a:bodyPr/>
        <a:lstStyle/>
        <a:p>
          <a:pPr algn="l"/>
          <a:endParaRPr lang="ru-RU" sz="1600" b="1">
            <a:latin typeface="Arial" pitchFamily="34" charset="0"/>
            <a:cs typeface="Arial" pitchFamily="34" charset="0"/>
          </a:endParaRPr>
        </a:p>
      </dgm:t>
    </dgm:pt>
    <dgm:pt modelId="{E7CA5B1B-A9A0-4791-9467-7CF10BFCE8A8}">
      <dgm:prSet phldrT="[Текст]" custT="1">
        <dgm:style>
          <a:lnRef idx="2">
            <a:schemeClr val="accent6"/>
          </a:lnRef>
          <a:fillRef idx="1">
            <a:schemeClr val="lt1"/>
          </a:fillRef>
          <a:effectRef idx="0">
            <a:schemeClr val="accent6"/>
          </a:effectRef>
          <a:fontRef idx="minor">
            <a:schemeClr val="dk1"/>
          </a:fontRef>
        </dgm:style>
      </dgm:prSet>
      <dgm:spPr>
        <a:solidFill>
          <a:srgbClr val="FFFFCC"/>
        </a:solidFill>
      </dgm:spPr>
      <dgm:t>
        <a:bodyPr/>
        <a:lstStyle/>
        <a:p>
          <a:pPr algn="ctr"/>
          <a:r>
            <a:rPr lang="ru-RU" sz="2000" b="1" i="0" u="none" dirty="0" smtClean="0">
              <a:latin typeface="Arial" pitchFamily="34" charset="0"/>
              <a:cs typeface="Arial" pitchFamily="34" charset="0"/>
            </a:rPr>
            <a:t>Проверки при возникновении угрозы причинения,</a:t>
          </a:r>
          <a:br>
            <a:rPr lang="ru-RU" sz="2000" b="1" i="0" u="none" dirty="0" smtClean="0">
              <a:latin typeface="Arial" pitchFamily="34" charset="0"/>
              <a:cs typeface="Arial" pitchFamily="34" charset="0"/>
            </a:rPr>
          </a:br>
          <a:r>
            <a:rPr lang="ru-RU" sz="2000" b="1" i="0" u="none" dirty="0" smtClean="0">
              <a:latin typeface="Arial" pitchFamily="34" charset="0"/>
              <a:cs typeface="Arial" pitchFamily="34" charset="0"/>
            </a:rPr>
            <a:t>причинении вреда жизни и здоровью граждан -  0,8% (4) </a:t>
          </a:r>
          <a:endParaRPr lang="ru-RU" sz="2000" b="1" dirty="0">
            <a:latin typeface="Arial" pitchFamily="34" charset="0"/>
            <a:cs typeface="Arial" pitchFamily="34" charset="0"/>
          </a:endParaRPr>
        </a:p>
      </dgm:t>
    </dgm:pt>
    <dgm:pt modelId="{D2B44A08-4114-4D0B-8BCD-6CF0553556ED}" type="parTrans" cxnId="{38FF3B59-70E5-445B-8262-7B4FA46A8E18}">
      <dgm:prSet/>
      <dgm:spPr/>
      <dgm:t>
        <a:bodyPr/>
        <a:lstStyle/>
        <a:p>
          <a:pPr algn="l"/>
          <a:endParaRPr lang="ru-RU" sz="1600" b="1">
            <a:latin typeface="Arial" pitchFamily="34" charset="0"/>
            <a:cs typeface="Arial" pitchFamily="34" charset="0"/>
          </a:endParaRPr>
        </a:p>
      </dgm:t>
    </dgm:pt>
    <dgm:pt modelId="{94CA5491-B4E6-4EC3-816E-35EEC72DE653}" type="sibTrans" cxnId="{38FF3B59-70E5-445B-8262-7B4FA46A8E18}">
      <dgm:prSet/>
      <dgm:spPr/>
      <dgm:t>
        <a:bodyPr/>
        <a:lstStyle/>
        <a:p>
          <a:pPr algn="l"/>
          <a:endParaRPr lang="ru-RU" sz="1600" b="1">
            <a:latin typeface="Arial" pitchFamily="34" charset="0"/>
            <a:cs typeface="Arial" pitchFamily="34" charset="0"/>
          </a:endParaRPr>
        </a:p>
      </dgm:t>
    </dgm:pt>
    <dgm:pt modelId="{DF961E5C-3033-4BBD-AF94-12ADB0166DB0}">
      <dgm:prSet phldrT="[Текст]" custT="1">
        <dgm:style>
          <a:lnRef idx="2">
            <a:schemeClr val="accent6"/>
          </a:lnRef>
          <a:fillRef idx="1">
            <a:schemeClr val="lt1"/>
          </a:fillRef>
          <a:effectRef idx="0">
            <a:schemeClr val="accent6"/>
          </a:effectRef>
          <a:fontRef idx="minor">
            <a:schemeClr val="dk1"/>
          </a:fontRef>
        </dgm:style>
      </dgm:prSet>
      <dgm:spPr>
        <a:solidFill>
          <a:srgbClr val="FFFFCC"/>
        </a:solidFill>
      </dgm:spPr>
      <dgm:t>
        <a:bodyPr/>
        <a:lstStyle/>
        <a:p>
          <a:pPr algn="ctr"/>
          <a:r>
            <a:rPr lang="ru-RU" sz="2000" b="1" i="0" u="none" dirty="0" smtClean="0">
              <a:latin typeface="Arial" pitchFamily="34" charset="0"/>
              <a:cs typeface="Arial" pitchFamily="34" charset="0"/>
            </a:rPr>
            <a:t>Проверки на основании </a:t>
          </a:r>
          <a:br>
            <a:rPr lang="ru-RU" sz="2000" b="1" i="0" u="none" dirty="0" smtClean="0">
              <a:latin typeface="Arial" pitchFamily="34" charset="0"/>
              <a:cs typeface="Arial" pitchFamily="34" charset="0"/>
            </a:rPr>
          </a:br>
          <a:r>
            <a:rPr lang="ru-RU" sz="2000" b="1" i="0" u="none" dirty="0" smtClean="0">
              <a:latin typeface="Arial" pitchFamily="34" charset="0"/>
              <a:cs typeface="Arial" pitchFamily="34" charset="0"/>
            </a:rPr>
            <a:t>приказов Руководителя Роспотребнадзора – </a:t>
          </a:r>
          <a:r>
            <a:rPr lang="ru-RU" sz="2400" b="1" i="0" u="none" dirty="0" smtClean="0">
              <a:latin typeface="Arial" pitchFamily="34" charset="0"/>
              <a:cs typeface="Arial" pitchFamily="34" charset="0"/>
            </a:rPr>
            <a:t>60,5% (295)</a:t>
          </a:r>
          <a:endParaRPr lang="ru-RU" sz="2400" b="1" dirty="0">
            <a:latin typeface="Arial" pitchFamily="34" charset="0"/>
            <a:cs typeface="Arial" pitchFamily="34" charset="0"/>
          </a:endParaRPr>
        </a:p>
      </dgm:t>
    </dgm:pt>
    <dgm:pt modelId="{427C12AA-4412-4FF5-9C6C-64E5F0C71FFC}" type="parTrans" cxnId="{B3958887-95D5-4A8B-ADA5-2077FF015F18}">
      <dgm:prSet/>
      <dgm:spPr/>
      <dgm:t>
        <a:bodyPr/>
        <a:lstStyle/>
        <a:p>
          <a:pPr algn="l"/>
          <a:endParaRPr lang="ru-RU" sz="1600" b="1">
            <a:latin typeface="Arial" pitchFamily="34" charset="0"/>
            <a:cs typeface="Arial" pitchFamily="34" charset="0"/>
          </a:endParaRPr>
        </a:p>
      </dgm:t>
    </dgm:pt>
    <dgm:pt modelId="{2E2DA7F9-5D38-4F8F-AF01-295912214A82}" type="sibTrans" cxnId="{B3958887-95D5-4A8B-ADA5-2077FF015F18}">
      <dgm:prSet/>
      <dgm:spPr/>
      <dgm:t>
        <a:bodyPr/>
        <a:lstStyle/>
        <a:p>
          <a:pPr algn="l"/>
          <a:endParaRPr lang="ru-RU" sz="1600" b="1">
            <a:latin typeface="Arial" pitchFamily="34" charset="0"/>
            <a:cs typeface="Arial" pitchFamily="34" charset="0"/>
          </a:endParaRPr>
        </a:p>
      </dgm:t>
    </dgm:pt>
    <dgm:pt modelId="{E9B41775-E9CB-4BAC-8F65-126E4B92C714}">
      <dgm:prSet custT="1">
        <dgm:style>
          <a:lnRef idx="2">
            <a:schemeClr val="accent6"/>
          </a:lnRef>
          <a:fillRef idx="1">
            <a:schemeClr val="lt1"/>
          </a:fillRef>
          <a:effectRef idx="0">
            <a:schemeClr val="accent6"/>
          </a:effectRef>
          <a:fontRef idx="minor">
            <a:schemeClr val="dk1"/>
          </a:fontRef>
        </dgm:style>
      </dgm:prSet>
      <dgm:spPr>
        <a:solidFill>
          <a:srgbClr val="FFFFCC"/>
        </a:solidFill>
      </dgm:spPr>
      <dgm:t>
        <a:bodyPr/>
        <a:lstStyle/>
        <a:p>
          <a:pPr algn="ctr"/>
          <a:r>
            <a:rPr lang="ru-RU" sz="2000" b="1" dirty="0" smtClean="0">
              <a:latin typeface="Arial" pitchFamily="34" charset="0"/>
              <a:cs typeface="Arial" pitchFamily="34" charset="0"/>
            </a:rPr>
            <a:t>В соответствии с требованиями прокуратуры – 1,8% (9)</a:t>
          </a:r>
          <a:endParaRPr lang="ru-RU" sz="2400" b="1" dirty="0">
            <a:latin typeface="Arial" pitchFamily="34" charset="0"/>
            <a:cs typeface="Arial" pitchFamily="34" charset="0"/>
          </a:endParaRPr>
        </a:p>
      </dgm:t>
    </dgm:pt>
    <dgm:pt modelId="{7E135B9C-21F9-4B70-960D-1F05D2B94FEC}" type="parTrans" cxnId="{4444F713-1AFB-4D3D-8AD5-48748C61F231}">
      <dgm:prSet/>
      <dgm:spPr/>
      <dgm:t>
        <a:bodyPr/>
        <a:lstStyle/>
        <a:p>
          <a:pPr algn="l"/>
          <a:endParaRPr lang="ru-RU" sz="1600" b="1">
            <a:latin typeface="Arial" pitchFamily="34" charset="0"/>
            <a:cs typeface="Arial" pitchFamily="34" charset="0"/>
          </a:endParaRPr>
        </a:p>
      </dgm:t>
    </dgm:pt>
    <dgm:pt modelId="{2A295924-E6A4-4E8F-B28A-33DAFD31BCCE}" type="sibTrans" cxnId="{4444F713-1AFB-4D3D-8AD5-48748C61F231}">
      <dgm:prSet/>
      <dgm:spPr/>
      <dgm:t>
        <a:bodyPr/>
        <a:lstStyle/>
        <a:p>
          <a:pPr algn="l"/>
          <a:endParaRPr lang="ru-RU" sz="1600" b="1">
            <a:latin typeface="Arial" pitchFamily="34" charset="0"/>
            <a:cs typeface="Arial" pitchFamily="34" charset="0"/>
          </a:endParaRPr>
        </a:p>
      </dgm:t>
    </dgm:pt>
    <dgm:pt modelId="{64047BD9-D525-4625-B568-02AC92DF480A}">
      <dgm:prSet phldrT="[Текст]" custT="1">
        <dgm:style>
          <a:lnRef idx="2">
            <a:schemeClr val="accent6"/>
          </a:lnRef>
          <a:fillRef idx="1">
            <a:schemeClr val="lt1"/>
          </a:fillRef>
          <a:effectRef idx="0">
            <a:schemeClr val="accent6"/>
          </a:effectRef>
          <a:fontRef idx="minor">
            <a:schemeClr val="dk1"/>
          </a:fontRef>
        </dgm:style>
      </dgm:prSet>
      <dgm:spPr>
        <a:solidFill>
          <a:srgbClr val="FFFFCC"/>
        </a:solidFill>
      </dgm:spPr>
      <dgm:t>
        <a:bodyPr/>
        <a:lstStyle/>
        <a:p>
          <a:r>
            <a:rPr lang="ru-RU" sz="2000" b="1" dirty="0" smtClean="0">
              <a:latin typeface="Arial" panose="020B0604020202020204" pitchFamily="34" charset="0"/>
              <a:cs typeface="Arial" panose="020B0604020202020204" pitchFamily="34" charset="0"/>
            </a:rPr>
            <a:t>Проверки по нарушениям прав потребителей </a:t>
          </a:r>
          <a:r>
            <a:rPr lang="ru-RU" sz="2400" b="1" dirty="0" smtClean="0">
              <a:latin typeface="Arial" panose="020B0604020202020204" pitchFamily="34" charset="0"/>
              <a:cs typeface="Arial" panose="020B0604020202020204" pitchFamily="34" charset="0"/>
            </a:rPr>
            <a:t>– 4,7% (23)</a:t>
          </a:r>
          <a:endParaRPr lang="ru-RU" sz="2400" b="1" dirty="0">
            <a:latin typeface="Arial" panose="020B0604020202020204" pitchFamily="34" charset="0"/>
            <a:cs typeface="Arial" panose="020B0604020202020204" pitchFamily="34" charset="0"/>
          </a:endParaRPr>
        </a:p>
      </dgm:t>
    </dgm:pt>
    <dgm:pt modelId="{DF7662E7-380A-4026-82A7-1E70C472AD08}" type="parTrans" cxnId="{4802C1FF-532D-45A4-8DF7-9A4F2E787899}">
      <dgm:prSet/>
      <dgm:spPr/>
      <dgm:t>
        <a:bodyPr/>
        <a:lstStyle/>
        <a:p>
          <a:endParaRPr lang="ru-RU"/>
        </a:p>
      </dgm:t>
    </dgm:pt>
    <dgm:pt modelId="{8BC9EBBD-9B47-4553-8F8E-8D0FCB355E9B}" type="sibTrans" cxnId="{4802C1FF-532D-45A4-8DF7-9A4F2E787899}">
      <dgm:prSet/>
      <dgm:spPr/>
      <dgm:t>
        <a:bodyPr/>
        <a:lstStyle/>
        <a:p>
          <a:endParaRPr lang="ru-RU"/>
        </a:p>
      </dgm:t>
    </dgm:pt>
    <dgm:pt modelId="{6F1A3079-255D-4119-950E-207D3FB4973C}" type="pres">
      <dgm:prSet presAssocID="{EE07695E-8C37-468D-A6EF-A1E0324A8C00}" presName="compositeShape" presStyleCnt="0">
        <dgm:presLayoutVars>
          <dgm:dir/>
          <dgm:resizeHandles/>
        </dgm:presLayoutVars>
      </dgm:prSet>
      <dgm:spPr/>
      <dgm:t>
        <a:bodyPr/>
        <a:lstStyle/>
        <a:p>
          <a:endParaRPr lang="ru-RU"/>
        </a:p>
      </dgm:t>
    </dgm:pt>
    <dgm:pt modelId="{9F32998E-BF19-4AFE-B57E-E0E2542883B2}" type="pres">
      <dgm:prSet presAssocID="{EE07695E-8C37-468D-A6EF-A1E0324A8C00}" presName="pyramid" presStyleLbl="node1" presStyleIdx="0" presStyleCnt="1" custScaleX="102786" custScaleY="95916" custLinFactNeighborX="33244" custLinFactNeighborY="3637"/>
      <dgm:spPr>
        <a:solidFill>
          <a:srgbClr val="990000"/>
        </a:solidFill>
        <a:ln>
          <a:noFill/>
        </a:ln>
      </dgm:spPr>
      <dgm:t>
        <a:bodyPr/>
        <a:lstStyle/>
        <a:p>
          <a:endParaRPr lang="ru-RU"/>
        </a:p>
      </dgm:t>
    </dgm:pt>
    <dgm:pt modelId="{204C1594-3495-46CF-87CA-9BCEC6DDC3BF}" type="pres">
      <dgm:prSet presAssocID="{EE07695E-8C37-468D-A6EF-A1E0324A8C00}" presName="theList" presStyleCnt="0"/>
      <dgm:spPr/>
    </dgm:pt>
    <dgm:pt modelId="{D41C69C4-B8BA-46C4-99F7-F3B70147607C}" type="pres">
      <dgm:prSet presAssocID="{43D46213-0447-4758-8B0C-EBDEC167CDEA}" presName="aNode" presStyleLbl="fgAcc1" presStyleIdx="0" presStyleCnt="5" custScaleX="270918" custScaleY="148761" custLinFactY="237463" custLinFactNeighborX="1162" custLinFactNeighborY="300000">
        <dgm:presLayoutVars>
          <dgm:bulletEnabled val="1"/>
        </dgm:presLayoutVars>
      </dgm:prSet>
      <dgm:spPr/>
      <dgm:t>
        <a:bodyPr/>
        <a:lstStyle/>
        <a:p>
          <a:endParaRPr lang="ru-RU"/>
        </a:p>
      </dgm:t>
    </dgm:pt>
    <dgm:pt modelId="{4E571240-2417-4DDE-B63F-6E0EEA72E3EF}" type="pres">
      <dgm:prSet presAssocID="{43D46213-0447-4758-8B0C-EBDEC167CDEA}" presName="aSpace" presStyleCnt="0"/>
      <dgm:spPr/>
    </dgm:pt>
    <dgm:pt modelId="{193EFC7D-0BC7-4BDC-BF6B-D2292FAE036B}" type="pres">
      <dgm:prSet presAssocID="{E7CA5B1B-A9A0-4791-9467-7CF10BFCE8A8}" presName="aNode" presStyleLbl="fgAcc1" presStyleIdx="1" presStyleCnt="5" custScaleX="270918" custScaleY="235294" custLinFactY="626610" custLinFactNeighborX="581" custLinFactNeighborY="700000">
        <dgm:presLayoutVars>
          <dgm:bulletEnabled val="1"/>
        </dgm:presLayoutVars>
      </dgm:prSet>
      <dgm:spPr/>
      <dgm:t>
        <a:bodyPr/>
        <a:lstStyle/>
        <a:p>
          <a:endParaRPr lang="ru-RU"/>
        </a:p>
      </dgm:t>
    </dgm:pt>
    <dgm:pt modelId="{6C0FE068-3690-48A3-9823-A38C27C8B367}" type="pres">
      <dgm:prSet presAssocID="{E7CA5B1B-A9A0-4791-9467-7CF10BFCE8A8}" presName="aSpace" presStyleCnt="0"/>
      <dgm:spPr/>
    </dgm:pt>
    <dgm:pt modelId="{D1CC79B0-EDA9-4A19-BC5F-5DD7D840614C}" type="pres">
      <dgm:prSet presAssocID="{DF961E5C-3033-4BBD-AF94-12ADB0166DB0}" presName="aNode" presStyleLbl="fgAcc1" presStyleIdx="2" presStyleCnt="5" custScaleX="270918" custScaleY="213663" custLinFactY="-336343" custLinFactNeighborX="3822" custLinFactNeighborY="-400000">
        <dgm:presLayoutVars>
          <dgm:bulletEnabled val="1"/>
        </dgm:presLayoutVars>
      </dgm:prSet>
      <dgm:spPr/>
      <dgm:t>
        <a:bodyPr/>
        <a:lstStyle/>
        <a:p>
          <a:endParaRPr lang="ru-RU"/>
        </a:p>
      </dgm:t>
    </dgm:pt>
    <dgm:pt modelId="{1E06AD2D-F2F6-4833-8162-5BC3F4F5781D}" type="pres">
      <dgm:prSet presAssocID="{DF961E5C-3033-4BBD-AF94-12ADB0166DB0}" presName="aSpace" presStyleCnt="0"/>
      <dgm:spPr/>
    </dgm:pt>
    <dgm:pt modelId="{43C6D3D0-D74F-4CC6-9A2E-622117348F34}" type="pres">
      <dgm:prSet presAssocID="{E9B41775-E9CB-4BAC-8F65-126E4B92C714}" presName="aNode" presStyleLbl="fgAcc1" presStyleIdx="3" presStyleCnt="5" custScaleX="270918" custScaleY="190837" custLinFactNeighborX="-4488" custLinFactNeighborY="23293">
        <dgm:presLayoutVars>
          <dgm:bulletEnabled val="1"/>
        </dgm:presLayoutVars>
      </dgm:prSet>
      <dgm:spPr/>
      <dgm:t>
        <a:bodyPr/>
        <a:lstStyle/>
        <a:p>
          <a:endParaRPr lang="ru-RU"/>
        </a:p>
      </dgm:t>
    </dgm:pt>
    <dgm:pt modelId="{8A358B1E-F15C-46CA-B256-550047DA95F5}" type="pres">
      <dgm:prSet presAssocID="{E9B41775-E9CB-4BAC-8F65-126E4B92C714}" presName="aSpace" presStyleCnt="0"/>
      <dgm:spPr/>
    </dgm:pt>
    <dgm:pt modelId="{5EC8C2F1-4A38-4585-932A-E380239BEE42}" type="pres">
      <dgm:prSet presAssocID="{64047BD9-D525-4625-B568-02AC92DF480A}" presName="aNode" presStyleLbl="fgAcc1" presStyleIdx="4" presStyleCnt="5" custAng="0" custScaleX="270918" custScaleY="142624" custLinFactY="-332008" custLinFactNeighborX="32634" custLinFactNeighborY="-400000">
        <dgm:presLayoutVars>
          <dgm:bulletEnabled val="1"/>
        </dgm:presLayoutVars>
      </dgm:prSet>
      <dgm:spPr/>
      <dgm:t>
        <a:bodyPr/>
        <a:lstStyle/>
        <a:p>
          <a:endParaRPr lang="ru-RU"/>
        </a:p>
      </dgm:t>
    </dgm:pt>
    <dgm:pt modelId="{36154A27-B6B7-4187-B0F6-9C0D34B5FE49}" type="pres">
      <dgm:prSet presAssocID="{64047BD9-D525-4625-B568-02AC92DF480A}" presName="aSpace" presStyleCnt="0"/>
      <dgm:spPr/>
    </dgm:pt>
  </dgm:ptLst>
  <dgm:cxnLst>
    <dgm:cxn modelId="{18A711BB-5F30-40E3-A15D-F679D2C1478B}" type="presOf" srcId="{E9B41775-E9CB-4BAC-8F65-126E4B92C714}" destId="{43C6D3D0-D74F-4CC6-9A2E-622117348F34}" srcOrd="0" destOrd="0" presId="urn:microsoft.com/office/officeart/2005/8/layout/pyramid2"/>
    <dgm:cxn modelId="{363D2DCA-A705-4998-8CCF-17BED9C495CA}" type="presOf" srcId="{EE07695E-8C37-468D-A6EF-A1E0324A8C00}" destId="{6F1A3079-255D-4119-950E-207D3FB4973C}" srcOrd="0" destOrd="0" presId="urn:microsoft.com/office/officeart/2005/8/layout/pyramid2"/>
    <dgm:cxn modelId="{B3958887-95D5-4A8B-ADA5-2077FF015F18}" srcId="{EE07695E-8C37-468D-A6EF-A1E0324A8C00}" destId="{DF961E5C-3033-4BBD-AF94-12ADB0166DB0}" srcOrd="2" destOrd="0" parTransId="{427C12AA-4412-4FF5-9C6C-64E5F0C71FFC}" sibTransId="{2E2DA7F9-5D38-4F8F-AF01-295912214A82}"/>
    <dgm:cxn modelId="{AB9F0B1E-8456-4816-B83C-E64D1681FF42}" type="presOf" srcId="{43D46213-0447-4758-8B0C-EBDEC167CDEA}" destId="{D41C69C4-B8BA-46C4-99F7-F3B70147607C}" srcOrd="0" destOrd="0" presId="urn:microsoft.com/office/officeart/2005/8/layout/pyramid2"/>
    <dgm:cxn modelId="{F8F04D30-7850-41FB-981A-B42A8D462B66}" type="presOf" srcId="{64047BD9-D525-4625-B568-02AC92DF480A}" destId="{5EC8C2F1-4A38-4585-932A-E380239BEE42}" srcOrd="0" destOrd="0" presId="urn:microsoft.com/office/officeart/2005/8/layout/pyramid2"/>
    <dgm:cxn modelId="{38FF3B59-70E5-445B-8262-7B4FA46A8E18}" srcId="{EE07695E-8C37-468D-A6EF-A1E0324A8C00}" destId="{E7CA5B1B-A9A0-4791-9467-7CF10BFCE8A8}" srcOrd="1" destOrd="0" parTransId="{D2B44A08-4114-4D0B-8BCD-6CF0553556ED}" sibTransId="{94CA5491-B4E6-4EC3-816E-35EEC72DE653}"/>
    <dgm:cxn modelId="{A3932820-A40D-4CED-8DCD-6176E838A4F7}" type="presOf" srcId="{E7CA5B1B-A9A0-4791-9467-7CF10BFCE8A8}" destId="{193EFC7D-0BC7-4BDC-BF6B-D2292FAE036B}" srcOrd="0" destOrd="0" presId="urn:microsoft.com/office/officeart/2005/8/layout/pyramid2"/>
    <dgm:cxn modelId="{4444F713-1AFB-4D3D-8AD5-48748C61F231}" srcId="{EE07695E-8C37-468D-A6EF-A1E0324A8C00}" destId="{E9B41775-E9CB-4BAC-8F65-126E4B92C714}" srcOrd="3" destOrd="0" parTransId="{7E135B9C-21F9-4B70-960D-1F05D2B94FEC}" sibTransId="{2A295924-E6A4-4E8F-B28A-33DAFD31BCCE}"/>
    <dgm:cxn modelId="{EF6A53A6-6BF5-4ED3-A2A9-0457DBE8835D}" srcId="{EE07695E-8C37-468D-A6EF-A1E0324A8C00}" destId="{43D46213-0447-4758-8B0C-EBDEC167CDEA}" srcOrd="0" destOrd="0" parTransId="{CD4CD739-1368-4389-963A-5AF66894DDD4}" sibTransId="{B874C823-2A12-4096-ADC0-E9B7AB3E15F3}"/>
    <dgm:cxn modelId="{1E925D3F-5DAF-4312-B7B3-803AE2C5FE03}" type="presOf" srcId="{DF961E5C-3033-4BBD-AF94-12ADB0166DB0}" destId="{D1CC79B0-EDA9-4A19-BC5F-5DD7D840614C}" srcOrd="0" destOrd="0" presId="urn:microsoft.com/office/officeart/2005/8/layout/pyramid2"/>
    <dgm:cxn modelId="{4802C1FF-532D-45A4-8DF7-9A4F2E787899}" srcId="{EE07695E-8C37-468D-A6EF-A1E0324A8C00}" destId="{64047BD9-D525-4625-B568-02AC92DF480A}" srcOrd="4" destOrd="0" parTransId="{DF7662E7-380A-4026-82A7-1E70C472AD08}" sibTransId="{8BC9EBBD-9B47-4553-8F8E-8D0FCB355E9B}"/>
    <dgm:cxn modelId="{BAF8842E-1CD0-4010-8EF0-39FF377F4EEB}" type="presParOf" srcId="{6F1A3079-255D-4119-950E-207D3FB4973C}" destId="{9F32998E-BF19-4AFE-B57E-E0E2542883B2}" srcOrd="0" destOrd="0" presId="urn:microsoft.com/office/officeart/2005/8/layout/pyramid2"/>
    <dgm:cxn modelId="{1B0818EC-49B4-49AC-9E66-11EDA75706D8}" type="presParOf" srcId="{6F1A3079-255D-4119-950E-207D3FB4973C}" destId="{204C1594-3495-46CF-87CA-9BCEC6DDC3BF}" srcOrd="1" destOrd="0" presId="urn:microsoft.com/office/officeart/2005/8/layout/pyramid2"/>
    <dgm:cxn modelId="{82F05CE1-6771-4360-BD72-05340FE6FB60}" type="presParOf" srcId="{204C1594-3495-46CF-87CA-9BCEC6DDC3BF}" destId="{D41C69C4-B8BA-46C4-99F7-F3B70147607C}" srcOrd="0" destOrd="0" presId="urn:microsoft.com/office/officeart/2005/8/layout/pyramid2"/>
    <dgm:cxn modelId="{28F5A085-7CF8-4042-9A2D-DA137EB0B0EA}" type="presParOf" srcId="{204C1594-3495-46CF-87CA-9BCEC6DDC3BF}" destId="{4E571240-2417-4DDE-B63F-6E0EEA72E3EF}" srcOrd="1" destOrd="0" presId="urn:microsoft.com/office/officeart/2005/8/layout/pyramid2"/>
    <dgm:cxn modelId="{1C17A470-0F21-409D-A603-DAAD5C876E8B}" type="presParOf" srcId="{204C1594-3495-46CF-87CA-9BCEC6DDC3BF}" destId="{193EFC7D-0BC7-4BDC-BF6B-D2292FAE036B}" srcOrd="2" destOrd="0" presId="urn:microsoft.com/office/officeart/2005/8/layout/pyramid2"/>
    <dgm:cxn modelId="{F21DB07D-1E8B-4EE3-9CB4-C650D2CC7C25}" type="presParOf" srcId="{204C1594-3495-46CF-87CA-9BCEC6DDC3BF}" destId="{6C0FE068-3690-48A3-9823-A38C27C8B367}" srcOrd="3" destOrd="0" presId="urn:microsoft.com/office/officeart/2005/8/layout/pyramid2"/>
    <dgm:cxn modelId="{9A379A19-181C-4A33-9A59-2AD7DC1D7AF0}" type="presParOf" srcId="{204C1594-3495-46CF-87CA-9BCEC6DDC3BF}" destId="{D1CC79B0-EDA9-4A19-BC5F-5DD7D840614C}" srcOrd="4" destOrd="0" presId="urn:microsoft.com/office/officeart/2005/8/layout/pyramid2"/>
    <dgm:cxn modelId="{A7C0F93D-FDF1-4700-BD14-08295DA57F97}" type="presParOf" srcId="{204C1594-3495-46CF-87CA-9BCEC6DDC3BF}" destId="{1E06AD2D-F2F6-4833-8162-5BC3F4F5781D}" srcOrd="5" destOrd="0" presId="urn:microsoft.com/office/officeart/2005/8/layout/pyramid2"/>
    <dgm:cxn modelId="{F0B69CA0-605E-4C12-84DB-8B7B96B7E87E}" type="presParOf" srcId="{204C1594-3495-46CF-87CA-9BCEC6DDC3BF}" destId="{43C6D3D0-D74F-4CC6-9A2E-622117348F34}" srcOrd="6" destOrd="0" presId="urn:microsoft.com/office/officeart/2005/8/layout/pyramid2"/>
    <dgm:cxn modelId="{3902DFB8-B132-43FD-8E7D-88A9870946E2}" type="presParOf" srcId="{204C1594-3495-46CF-87CA-9BCEC6DDC3BF}" destId="{8A358B1E-F15C-46CA-B256-550047DA95F5}" srcOrd="7" destOrd="0" presId="urn:microsoft.com/office/officeart/2005/8/layout/pyramid2"/>
    <dgm:cxn modelId="{FC79C0BA-6D25-45E3-B939-3868340014DD}" type="presParOf" srcId="{204C1594-3495-46CF-87CA-9BCEC6DDC3BF}" destId="{5EC8C2F1-4A38-4585-932A-E380239BEE42}" srcOrd="8" destOrd="0" presId="urn:microsoft.com/office/officeart/2005/8/layout/pyramid2"/>
    <dgm:cxn modelId="{8601643A-1704-4DE7-84CF-00612BDBEBCF}" type="presParOf" srcId="{204C1594-3495-46CF-87CA-9BCEC6DDC3BF}" destId="{36154A27-B6B7-4187-B0F6-9C0D34B5FE49}" srcOrd="9" destOrd="0" presId="urn:microsoft.com/office/officeart/2005/8/layout/pyramid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2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2.xml.rels><?xml version="1.0" encoding="UTF-8" standalone="yes"?>
<Relationships xmlns="http://schemas.openxmlformats.org/package/2006/relationships"><Relationship Id="rId1" Type="http://schemas.openxmlformats.org/officeDocument/2006/relationships/image" Target="../media/image3.png"/></Relationships>
</file>

<file path=ppt/drawings/drawing1.xml><?xml version="1.0" encoding="utf-8"?>
<c:userShapes xmlns:c="http://schemas.openxmlformats.org/drawingml/2006/chart">
  <cdr:relSizeAnchor xmlns:cdr="http://schemas.openxmlformats.org/drawingml/2006/chartDrawing">
    <cdr:from>
      <cdr:x>0.58594</cdr:x>
      <cdr:y>0.23958</cdr:y>
    </cdr:from>
    <cdr:to>
      <cdr:x>0.68594</cdr:x>
      <cdr:y>0.37291</cdr:y>
    </cdr:to>
    <cdr:sp macro="" textlink="">
      <cdr:nvSpPr>
        <cdr:cNvPr id="4" name="TextBox 3"/>
        <cdr:cNvSpPr txBox="1"/>
      </cdr:nvSpPr>
      <cdr:spPr>
        <a:xfrm xmlns:a="http://schemas.openxmlformats.org/drawingml/2006/main">
          <a:off x="5357818" y="16430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0.5625</cdr:x>
      <cdr:y>0.29167</cdr:y>
    </cdr:from>
    <cdr:to>
      <cdr:x>0.92969</cdr:x>
      <cdr:y>0.425</cdr:y>
    </cdr:to>
    <cdr:sp macro="" textlink="">
      <cdr:nvSpPr>
        <cdr:cNvPr id="5" name="TextBox 4"/>
        <cdr:cNvSpPr txBox="1"/>
      </cdr:nvSpPr>
      <cdr:spPr>
        <a:xfrm xmlns:a="http://schemas.openxmlformats.org/drawingml/2006/main">
          <a:off x="5143504" y="2000240"/>
          <a:ext cx="3357586"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r>
            <a:rPr lang="ru-RU" sz="2000" b="1" dirty="0" smtClean="0">
              <a:solidFill>
                <a:srgbClr val="FF0000"/>
              </a:solidFill>
              <a:latin typeface="Arial" pitchFamily="34" charset="0"/>
              <a:cs typeface="Arial" pitchFamily="34" charset="0"/>
            </a:rPr>
            <a:t>Архангельская область - </a:t>
          </a:r>
          <a:r>
            <a:rPr lang="en-US" sz="2000" b="1" dirty="0" smtClean="0">
              <a:solidFill>
                <a:srgbClr val="FF0000"/>
              </a:solidFill>
              <a:latin typeface="Arial" pitchFamily="34" charset="0"/>
              <a:cs typeface="Arial" pitchFamily="34" charset="0"/>
            </a:rPr>
            <a:t>4943,0</a:t>
          </a:r>
        </a:p>
        <a:p xmlns:a="http://schemas.openxmlformats.org/drawingml/2006/main">
          <a:endParaRPr lang="ru-RU" sz="2000" b="1" dirty="0">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0.06001</cdr:x>
      <cdr:y>0.03556</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548688" cy="243861"/>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0.79115</cdr:x>
      <cdr:y>0</cdr:y>
    </cdr:from>
    <cdr:to>
      <cdr:x>0.91332</cdr:x>
      <cdr:y>0.10739</cdr:y>
    </cdr:to>
    <cdr:sp macro="" textlink="">
      <cdr:nvSpPr>
        <cdr:cNvPr id="2" name="TextBox 12"/>
        <cdr:cNvSpPr txBox="1"/>
      </cdr:nvSpPr>
      <cdr:spPr>
        <a:xfrm xmlns:a="http://schemas.openxmlformats.org/drawingml/2006/main">
          <a:off x="7092255" y="0"/>
          <a:ext cx="1095172" cy="58477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none" rtlCol="0">
          <a:spAutoFit/>
        </a:bodyPr>
        <a:lstStyle xmlns:a="http://schemas.openxmlformats.org/drawingml/2006/main">
          <a:defPPr>
            <a:defRPr lang="ru-RU"/>
          </a:defPPr>
          <a:lvl1pPr marL="0" algn="l" defTabSz="914400" rtl="0" eaLnBrk="1" latinLnBrk="0" hangingPunct="1">
            <a:defRPr sz="1800" kern="1200">
              <a:solidFill>
                <a:srgbClr val="000000"/>
              </a:solidFill>
              <a:latin typeface="Arial"/>
            </a:defRPr>
          </a:lvl1pPr>
          <a:lvl2pPr marL="457200" algn="l" defTabSz="914400" rtl="0" eaLnBrk="1" latinLnBrk="0" hangingPunct="1">
            <a:defRPr sz="1800" kern="1200">
              <a:solidFill>
                <a:srgbClr val="000000"/>
              </a:solidFill>
              <a:latin typeface="Arial"/>
            </a:defRPr>
          </a:lvl2pPr>
          <a:lvl3pPr marL="914400" algn="l" defTabSz="914400" rtl="0" eaLnBrk="1" latinLnBrk="0" hangingPunct="1">
            <a:defRPr sz="1800" kern="1200">
              <a:solidFill>
                <a:srgbClr val="000000"/>
              </a:solidFill>
              <a:latin typeface="Arial"/>
            </a:defRPr>
          </a:lvl3pPr>
          <a:lvl4pPr marL="1371600" algn="l" defTabSz="914400" rtl="0" eaLnBrk="1" latinLnBrk="0" hangingPunct="1">
            <a:defRPr sz="1800" kern="1200">
              <a:solidFill>
                <a:srgbClr val="000000"/>
              </a:solidFill>
              <a:latin typeface="Arial"/>
            </a:defRPr>
          </a:lvl4pPr>
          <a:lvl5pPr marL="1828800" algn="l" defTabSz="914400" rtl="0" eaLnBrk="1" latinLnBrk="0" hangingPunct="1">
            <a:defRPr sz="1800" kern="1200">
              <a:solidFill>
                <a:srgbClr val="000000"/>
              </a:solidFill>
              <a:latin typeface="Arial"/>
            </a:defRPr>
          </a:lvl5pPr>
          <a:lvl6pPr marL="2286000" algn="l" defTabSz="914400" rtl="0" eaLnBrk="1" latinLnBrk="0" hangingPunct="1">
            <a:defRPr sz="1800" kern="1200">
              <a:solidFill>
                <a:srgbClr val="000000"/>
              </a:solidFill>
              <a:latin typeface="Arial"/>
            </a:defRPr>
          </a:lvl6pPr>
          <a:lvl7pPr marL="2743200" algn="l" defTabSz="914400" rtl="0" eaLnBrk="1" latinLnBrk="0" hangingPunct="1">
            <a:defRPr sz="1800" kern="1200">
              <a:solidFill>
                <a:srgbClr val="000000"/>
              </a:solidFill>
              <a:latin typeface="Arial"/>
            </a:defRPr>
          </a:lvl7pPr>
          <a:lvl8pPr marL="3200400" algn="l" defTabSz="914400" rtl="0" eaLnBrk="1" latinLnBrk="0" hangingPunct="1">
            <a:defRPr sz="1800" kern="1200">
              <a:solidFill>
                <a:srgbClr val="000000"/>
              </a:solidFill>
              <a:latin typeface="Arial"/>
            </a:defRPr>
          </a:lvl8pPr>
          <a:lvl9pPr marL="3657600" algn="l" defTabSz="914400" rtl="0" eaLnBrk="1" latinLnBrk="0" hangingPunct="1">
            <a:defRPr sz="1800" kern="1200">
              <a:solidFill>
                <a:srgbClr val="000000"/>
              </a:solidFill>
              <a:latin typeface="Arial"/>
            </a:defRPr>
          </a:lvl9pPr>
        </a:lstStyle>
        <a:p xmlns:a="http://schemas.openxmlformats.org/drawingml/2006/main">
          <a:r>
            <a:rPr lang="ru-RU" sz="3200" b="1" dirty="0" smtClean="0">
              <a:solidFill>
                <a:srgbClr val="C00000"/>
              </a:solidFill>
            </a:rPr>
            <a:t>1355</a:t>
          </a:r>
          <a:endParaRPr lang="ru-RU" sz="3200" b="1" dirty="0">
            <a:solidFill>
              <a:srgbClr val="C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3"/>
            <a:ext cx="2944958" cy="49641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851099" y="3"/>
            <a:ext cx="2944958" cy="496412"/>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363090C-978E-4B2F-9C40-ED20DC2A0A27}" type="datetimeFigureOut">
              <a:rPr lang="ru-RU"/>
              <a:pPr>
                <a:defRPr/>
              </a:pPr>
              <a:t>19.02.2021</a:t>
            </a:fld>
            <a:endParaRPr lang="ru-RU"/>
          </a:p>
        </p:txBody>
      </p:sp>
      <p:sp>
        <p:nvSpPr>
          <p:cNvPr id="4" name="Нижний колонтитул 3"/>
          <p:cNvSpPr>
            <a:spLocks noGrp="1"/>
          </p:cNvSpPr>
          <p:nvPr>
            <p:ph type="ftr" sz="quarter" idx="2"/>
          </p:nvPr>
        </p:nvSpPr>
        <p:spPr>
          <a:xfrm>
            <a:off x="0" y="9428630"/>
            <a:ext cx="2944958" cy="496411"/>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3851099" y="9428630"/>
            <a:ext cx="2944958" cy="496411"/>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97FCCE7-8311-4C59-95DD-827C2C9BDDE5}" type="slidenum">
              <a:rPr lang="ru-RU"/>
              <a:pPr>
                <a:defRPr/>
              </a:pPr>
              <a:t>‹#›</a:t>
            </a:fld>
            <a:endParaRPr lang="ru-RU"/>
          </a:p>
        </p:txBody>
      </p:sp>
    </p:spTree>
    <p:extLst>
      <p:ext uri="{BB962C8B-B14F-4D97-AF65-F5344CB8AC3E}">
        <p14:creationId xmlns:p14="http://schemas.microsoft.com/office/powerpoint/2010/main" val="3050562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3"/>
            <a:ext cx="2944958" cy="49641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51099" y="3"/>
            <a:ext cx="2944958" cy="496412"/>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39CC39A-E699-4264-B4CE-EA69AF08770E}" type="datetimeFigureOut">
              <a:rPr lang="ru-RU"/>
              <a:pPr>
                <a:defRPr/>
              </a:pPr>
              <a:t>19.02.2021</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606" y="4715114"/>
            <a:ext cx="5438464" cy="4467706"/>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28630"/>
            <a:ext cx="2944958" cy="496411"/>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51099" y="9428630"/>
            <a:ext cx="2944958" cy="496411"/>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5529E8A-9BBD-41ED-A9A2-DEF2C02CD1FC}" type="slidenum">
              <a:rPr lang="ru-RU"/>
              <a:pPr>
                <a:defRPr/>
              </a:pPr>
              <a:t>‹#›</a:t>
            </a:fld>
            <a:endParaRPr lang="ru-RU"/>
          </a:p>
        </p:txBody>
      </p:sp>
    </p:spTree>
    <p:extLst>
      <p:ext uri="{BB962C8B-B14F-4D97-AF65-F5344CB8AC3E}">
        <p14:creationId xmlns:p14="http://schemas.microsoft.com/office/powerpoint/2010/main" val="38084147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garantF1://73741778.100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rospotrebnadzor.ru/upload/%D0%9C%D0%A0_%D0%BF%D0%BE%D1%8D%D1%82%D0%B0%D0%BF%D0%BD%D0%BE%D0%B5%20%D1%81%D0%BD%D1%8F%D1%82%D0%B8%D0%B5%20%D0%BE%D0%B3%D1%80%D0%B0%D0%BD%D0%B8%D1%87._08.05.2020.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Образ слайда 1"/>
          <p:cNvSpPr>
            <a:spLocks noGrp="1" noRot="1" noChangeAspect="1" noTextEdit="1"/>
          </p:cNvSpPr>
          <p:nvPr>
            <p:ph type="sldImg"/>
          </p:nvPr>
        </p:nvSpPr>
        <p:spPr bwMode="auto">
          <a:noFill/>
          <a:ln>
            <a:solidFill>
              <a:srgbClr val="000000"/>
            </a:solidFill>
            <a:miter lim="800000"/>
            <a:headEnd/>
            <a:tailEnd/>
          </a:ln>
        </p:spPr>
      </p:sp>
      <p:sp>
        <p:nvSpPr>
          <p:cNvPr id="52226" name="Заметки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ru-RU" sz="1200" b="0" i="0" kern="1200" dirty="0" err="1" smtClean="0">
                <a:solidFill>
                  <a:schemeClr val="tx1"/>
                </a:solidFill>
                <a:latin typeface="+mn-lt"/>
                <a:ea typeface="+mn-ea"/>
                <a:cs typeface="+mn-cs"/>
              </a:rPr>
              <a:t>Коронавирус</a:t>
            </a:r>
            <a:r>
              <a:rPr lang="ru-RU" sz="1200" b="0" i="0" kern="1200" dirty="0" smtClean="0">
                <a:solidFill>
                  <a:schemeClr val="tx1"/>
                </a:solidFill>
                <a:latin typeface="+mn-lt"/>
                <a:ea typeface="+mn-ea"/>
                <a:cs typeface="+mn-cs"/>
              </a:rPr>
              <a:t> стал серьезным испытанием для бизнеса, особенно малого и среднего. И сегодня</a:t>
            </a:r>
            <a:r>
              <a:rPr lang="ru-RU" sz="1200" b="0" i="0" kern="1200" baseline="0" dirty="0" smtClean="0">
                <a:solidFill>
                  <a:schemeClr val="tx1"/>
                </a:solidFill>
                <a:latin typeface="+mn-lt"/>
                <a:ea typeface="+mn-ea"/>
                <a:cs typeface="+mn-cs"/>
              </a:rPr>
              <a:t> один из актуальнейший вопрос: «Когда снимут</a:t>
            </a:r>
            <a:r>
              <a:rPr lang="en-US" sz="1200" b="0" i="0" kern="1200" baseline="0" dirty="0" smtClean="0">
                <a:solidFill>
                  <a:schemeClr val="tx1"/>
                </a:solidFill>
                <a:latin typeface="+mn-lt"/>
                <a:ea typeface="+mn-ea"/>
                <a:cs typeface="+mn-cs"/>
              </a:rPr>
              <a:t> </a:t>
            </a:r>
            <a:r>
              <a:rPr lang="ru-RU" sz="1200" b="0" i="0" kern="1200" baseline="0" dirty="0" smtClean="0">
                <a:solidFill>
                  <a:schemeClr val="tx1"/>
                </a:solidFill>
                <a:latin typeface="+mn-lt"/>
                <a:ea typeface="+mn-ea"/>
                <a:cs typeface="+mn-cs"/>
              </a:rPr>
              <a:t>все ограничения со всех видов деятельности». Поэтому свой доклад начинаю с эпидемиологической обстановки в регионе.</a:t>
            </a:r>
            <a:endParaRPr lang="ru-RU" sz="1400" b="0" kern="1200" dirty="0" smtClean="0">
              <a:solidFill>
                <a:srgbClr val="800000"/>
              </a:solidFill>
              <a:latin typeface="Times New Roman" pitchFamily="18" charset="0"/>
              <a:ea typeface="+mn-ea"/>
              <a:cs typeface="Times New Roman" pitchFamily="18" charset="0"/>
            </a:endParaRPr>
          </a:p>
        </p:txBody>
      </p:sp>
      <p:sp>
        <p:nvSpPr>
          <p:cNvPr id="5222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334D51-481F-4275-B99E-4DEB69E196B2}" type="slidenum">
              <a:rPr lang="ru-RU">
                <a:solidFill>
                  <a:srgbClr val="000000"/>
                </a:solidFill>
              </a:rPr>
              <a:pPr fontAlgn="base">
                <a:spcBef>
                  <a:spcPct val="0"/>
                </a:spcBef>
                <a:spcAft>
                  <a:spcPct val="0"/>
                </a:spcAft>
                <a:defRPr/>
              </a:pPr>
              <a:t>1</a:t>
            </a:fld>
            <a:endParaRPr lang="ru-RU" dirty="0">
              <a:solidFill>
                <a:srgbClr val="000000"/>
              </a:solidFill>
            </a:endParaRPr>
          </a:p>
        </p:txBody>
      </p:sp>
    </p:spTree>
    <p:extLst>
      <p:ext uri="{BB962C8B-B14F-4D97-AF65-F5344CB8AC3E}">
        <p14:creationId xmlns:p14="http://schemas.microsoft.com/office/powerpoint/2010/main" val="1573870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a:ln/>
        </p:spPr>
      </p:sp>
      <p:sp>
        <p:nvSpPr>
          <p:cNvPr id="20482" name="Rectangle 3"/>
          <p:cNvSpPr>
            <a:spLocks noGrp="1"/>
          </p:cNvSpPr>
          <p:nvPr>
            <p:ph type="body" idx="1"/>
          </p:nvPr>
        </p:nvSpPr>
        <p:spPr>
          <a:noFill/>
          <a:ln/>
        </p:spPr>
        <p:txBody>
          <a:bodyPr>
            <a:normAutofit/>
          </a:bodyPr>
          <a:lstStyle/>
          <a:p>
            <a:r>
              <a:rPr lang="ru-RU" sz="1200" kern="1200" dirty="0" smtClean="0">
                <a:solidFill>
                  <a:srgbClr val="FF0000"/>
                </a:solidFill>
                <a:latin typeface="+mn-lt"/>
                <a:ea typeface="+mn-ea"/>
                <a:cs typeface="+mn-cs"/>
              </a:rPr>
              <a:t>В Архангельскую область поставлено </a:t>
            </a:r>
            <a:r>
              <a:rPr lang="ru-RU" sz="1200" b="1" kern="1200" dirty="0" smtClean="0">
                <a:solidFill>
                  <a:srgbClr val="FF0000"/>
                </a:solidFill>
                <a:latin typeface="+mn-lt"/>
                <a:ea typeface="+mn-ea"/>
                <a:cs typeface="+mn-cs"/>
              </a:rPr>
              <a:t>38</a:t>
            </a:r>
            <a:r>
              <a:rPr lang="ru-RU" sz="1200" b="1" kern="1200" baseline="0" dirty="0" smtClean="0">
                <a:solidFill>
                  <a:srgbClr val="FF0000"/>
                </a:solidFill>
                <a:latin typeface="+mn-lt"/>
                <a:ea typeface="+mn-ea"/>
                <a:cs typeface="+mn-cs"/>
              </a:rPr>
              <a:t> 827 </a:t>
            </a:r>
            <a:r>
              <a:rPr lang="ru-RU" sz="1200" kern="1200" baseline="0" dirty="0" smtClean="0">
                <a:solidFill>
                  <a:srgbClr val="FF0000"/>
                </a:solidFill>
                <a:latin typeface="+mn-lt"/>
                <a:ea typeface="+mn-ea"/>
                <a:cs typeface="+mn-cs"/>
              </a:rPr>
              <a:t>доз </a:t>
            </a:r>
            <a:r>
              <a:rPr lang="ru-RU" sz="1200" b="0" i="0" u="none" strike="noStrike" dirty="0" smtClean="0">
                <a:solidFill>
                  <a:srgbClr val="FF0000"/>
                </a:solidFill>
                <a:latin typeface="+mn-lt"/>
              </a:rPr>
              <a:t>вакцин: </a:t>
            </a:r>
            <a:r>
              <a:rPr lang="ru-RU" sz="1200" b="1" kern="1200" dirty="0" smtClean="0">
                <a:solidFill>
                  <a:srgbClr val="FF0000"/>
                </a:solidFill>
                <a:latin typeface="+mn-lt"/>
                <a:ea typeface="+mn-ea"/>
                <a:cs typeface="+mn-cs"/>
              </a:rPr>
              <a:t>«</a:t>
            </a:r>
            <a:r>
              <a:rPr lang="ru-RU" sz="1200" b="1" kern="1200" dirty="0" err="1" smtClean="0">
                <a:solidFill>
                  <a:srgbClr val="FF0000"/>
                </a:solidFill>
                <a:latin typeface="+mn-lt"/>
                <a:ea typeface="+mn-ea"/>
                <a:cs typeface="+mn-cs"/>
              </a:rPr>
              <a:t>Гам-КОВИД-Вак</a:t>
            </a:r>
            <a:r>
              <a:rPr lang="ru-RU" sz="1200" b="1" kern="1200" dirty="0" smtClean="0">
                <a:solidFill>
                  <a:srgbClr val="FF0000"/>
                </a:solidFill>
                <a:latin typeface="+mn-lt"/>
                <a:ea typeface="+mn-ea"/>
                <a:cs typeface="+mn-cs"/>
              </a:rPr>
              <a:t>»</a:t>
            </a:r>
            <a:r>
              <a:rPr lang="ru-RU" sz="1200" b="1" kern="1200" baseline="0" dirty="0" smtClean="0">
                <a:solidFill>
                  <a:srgbClr val="FF0000"/>
                </a:solidFill>
                <a:latin typeface="+mn-lt"/>
                <a:ea typeface="+mn-ea"/>
                <a:cs typeface="+mn-cs"/>
              </a:rPr>
              <a:t> и </a:t>
            </a:r>
            <a:r>
              <a:rPr kumimoji="0" lang="ru-RU" sz="1200" b="1" i="0" u="none" strike="noStrike" cap="none" normalizeH="0" baseline="0" dirty="0" err="1" smtClean="0">
                <a:ln>
                  <a:noFill/>
                </a:ln>
                <a:solidFill>
                  <a:schemeClr val="tx1"/>
                </a:solidFill>
                <a:effectLst/>
                <a:latin typeface="+mn-lt"/>
                <a:cs typeface="Arial" pitchFamily="34" charset="0"/>
              </a:rPr>
              <a:t>ЭпиВакКорона</a:t>
            </a:r>
            <a:r>
              <a:rPr kumimoji="0" lang="ru-RU" sz="1200" b="1" i="0" u="none" strike="noStrike" cap="none" normalizeH="0" baseline="0" dirty="0" smtClean="0">
                <a:ln>
                  <a:noFill/>
                </a:ln>
                <a:solidFill>
                  <a:schemeClr val="tx1"/>
                </a:solidFill>
                <a:effectLst/>
                <a:latin typeface="+mn-lt"/>
                <a:cs typeface="Arial" pitchFamily="34" charset="0"/>
              </a:rPr>
              <a:t> </a:t>
            </a:r>
            <a:r>
              <a:rPr lang="ru-RU" sz="1200" kern="1200" dirty="0" smtClean="0">
                <a:solidFill>
                  <a:srgbClr val="FF0000"/>
                </a:solidFill>
                <a:latin typeface="+mn-lt"/>
                <a:ea typeface="+mn-ea"/>
                <a:cs typeface="+mn-cs"/>
              </a:rPr>
              <a:t>для иммунизации взрослого населения.</a:t>
            </a:r>
          </a:p>
          <a:p>
            <a:r>
              <a:rPr lang="ru-RU" sz="1200" kern="1200" baseline="0" dirty="0" smtClean="0">
                <a:solidFill>
                  <a:srgbClr val="FF0000"/>
                </a:solidFill>
                <a:latin typeface="+mn-lt"/>
                <a:ea typeface="+mn-ea"/>
                <a:cs typeface="+mn-cs"/>
              </a:rPr>
              <a:t>Получили первую прививку 15 094 человека, 2 249 человек уже привито второй прививкой.</a:t>
            </a:r>
          </a:p>
          <a:p>
            <a:r>
              <a:rPr lang="ru-RU" sz="1200" kern="1200" baseline="0" dirty="0" smtClean="0">
                <a:solidFill>
                  <a:srgbClr val="FF0000"/>
                </a:solidFill>
                <a:latin typeface="+mn-lt"/>
                <a:ea typeface="+mn-ea"/>
                <a:cs typeface="+mn-cs"/>
              </a:rPr>
              <a:t>Управление Роспотребнадзора по Архангельской области  ещё раз обращает внимание всех участников слушаний, что вакцинация является пока единственным средством специфической профилактики </a:t>
            </a:r>
            <a:r>
              <a:rPr lang="ru-RU" sz="1200" kern="1200" baseline="0" dirty="0" err="1" smtClean="0">
                <a:solidFill>
                  <a:srgbClr val="FF0000"/>
                </a:solidFill>
                <a:latin typeface="+mn-lt"/>
                <a:ea typeface="+mn-ea"/>
                <a:cs typeface="+mn-cs"/>
              </a:rPr>
              <a:t>коронавирусной</a:t>
            </a:r>
            <a:r>
              <a:rPr lang="ru-RU" sz="1200" kern="1200" baseline="0" dirty="0" smtClean="0">
                <a:solidFill>
                  <a:srgbClr val="FF0000"/>
                </a:solidFill>
                <a:latin typeface="+mn-lt"/>
                <a:ea typeface="+mn-ea"/>
                <a:cs typeface="+mn-cs"/>
              </a:rPr>
              <a:t> инфекции.</a:t>
            </a:r>
          </a:p>
        </p:txBody>
      </p:sp>
    </p:spTree>
    <p:extLst>
      <p:ext uri="{BB962C8B-B14F-4D97-AF65-F5344CB8AC3E}">
        <p14:creationId xmlns:p14="http://schemas.microsoft.com/office/powerpoint/2010/main" val="1867507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mn-lt"/>
                <a:ea typeface="+mn-ea"/>
                <a:cs typeface="+mn-cs"/>
              </a:rPr>
              <a:t>Еще раз хочу напомнить о</a:t>
            </a:r>
            <a:r>
              <a:rPr lang="ru-RU" sz="1200" kern="1200" baseline="0" dirty="0" smtClean="0">
                <a:solidFill>
                  <a:schemeClr val="tx1"/>
                </a:solidFill>
                <a:latin typeface="+mn-lt"/>
                <a:ea typeface="+mn-ea"/>
                <a:cs typeface="+mn-cs"/>
              </a:rPr>
              <a:t>б Указе </a:t>
            </a:r>
            <a:r>
              <a:rPr lang="ru-RU" b="1" dirty="0" smtClean="0">
                <a:solidFill>
                  <a:srgbClr val="C00000"/>
                </a:solidFill>
              </a:rPr>
              <a:t>Губернатора Архангельской области от 17.03.2020 № 28-у</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baseline="0" dirty="0" smtClean="0">
                <a:solidFill>
                  <a:schemeClr val="tx1"/>
                </a:solidFill>
                <a:latin typeface="+mn-lt"/>
                <a:ea typeface="+mn-ea"/>
                <a:cs typeface="+mn-cs"/>
              </a:rPr>
              <a:t>а именно об </a:t>
            </a:r>
            <a:r>
              <a:rPr lang="ru-RU" sz="1200" kern="1200" dirty="0" smtClean="0">
                <a:solidFill>
                  <a:schemeClr val="tx1"/>
                </a:solidFill>
                <a:latin typeface="+mn-lt"/>
                <a:ea typeface="+mn-ea"/>
                <a:cs typeface="+mn-cs"/>
              </a:rPr>
              <a:t>ответственности за нарушение Указа, предусмотренной статьей 20.6.1 Кодекса Российской Федерации об административных </a:t>
            </a:r>
            <a:r>
              <a:rPr lang="ru-RU" sz="1200" b="0" i="1" kern="1200" dirty="0" smtClean="0">
                <a:solidFill>
                  <a:schemeClr val="tx1"/>
                </a:solidFill>
                <a:latin typeface="+mn-lt"/>
                <a:ea typeface="+mn-ea"/>
                <a:cs typeface="+mn-cs"/>
              </a:rPr>
              <a:t>правонарушениях</a:t>
            </a:r>
            <a:endParaRPr lang="ru-RU"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b="0" i="0" kern="1200" dirty="0" smtClean="0">
                <a:solidFill>
                  <a:schemeClr val="tx1"/>
                </a:solidFill>
                <a:latin typeface="+mn-lt"/>
                <a:ea typeface="+mn-ea"/>
                <a:cs typeface="+mn-cs"/>
              </a:rPr>
              <a:t>Статья предусматривает штрафы за «</a:t>
            </a:r>
            <a:r>
              <a:rPr lang="ru-RU" sz="1200" b="0" i="0" u="none" strike="noStrike" baseline="0" dirty="0" smtClean="0"/>
              <a:t>Невыполнение </a:t>
            </a:r>
            <a:r>
              <a:rPr lang="ru-RU" sz="1200" b="0" i="0" u="sng" strike="noStrike" kern="1200" baseline="0" dirty="0" smtClean="0">
                <a:solidFill>
                  <a:schemeClr val="tx1"/>
                </a:solidFill>
                <a:latin typeface="+mn-lt"/>
                <a:ea typeface="+mn-ea"/>
                <a:cs typeface="+mn-cs"/>
                <a:hlinkClick r:id="rId3"/>
              </a:rPr>
              <a:t>правил поведения при введении режима повышенной готовности на территории»</a:t>
            </a:r>
            <a:r>
              <a:rPr lang="ru-RU" sz="1200" b="0" i="0" kern="1200" dirty="0" smtClean="0">
                <a:solidFill>
                  <a:schemeClr val="tx1"/>
                </a:solidFill>
                <a:latin typeface="+mn-lt"/>
                <a:ea typeface="+mn-ea"/>
                <a:cs typeface="+mn-cs"/>
              </a:rPr>
              <a:t> :</a:t>
            </a:r>
            <a:br>
              <a:rPr lang="ru-RU" sz="1200" b="0" i="0" kern="1200" dirty="0" smtClean="0">
                <a:solidFill>
                  <a:schemeClr val="tx1"/>
                </a:solidFill>
                <a:latin typeface="+mn-lt"/>
                <a:ea typeface="+mn-ea"/>
                <a:cs typeface="+mn-cs"/>
              </a:rPr>
            </a:br>
            <a:r>
              <a:rPr lang="ru-RU" sz="1200" b="0" i="0" kern="1200" dirty="0" smtClean="0">
                <a:solidFill>
                  <a:schemeClr val="tx1"/>
                </a:solidFill>
                <a:latin typeface="+mn-lt"/>
                <a:ea typeface="+mn-ea"/>
                <a:cs typeface="+mn-cs"/>
              </a:rPr>
              <a:t>для граждан — от одной до 30 тысяч рублей;</a:t>
            </a:r>
          </a:p>
          <a:p>
            <a:r>
              <a:rPr lang="ru-RU" sz="1200" b="0" i="0" kern="1200" dirty="0" smtClean="0">
                <a:solidFill>
                  <a:schemeClr val="tx1"/>
                </a:solidFill>
                <a:latin typeface="+mn-lt"/>
                <a:ea typeface="+mn-ea"/>
                <a:cs typeface="+mn-cs"/>
              </a:rPr>
              <a:t>для должностных лиц — от 10 до 50 тысяч рублей;</a:t>
            </a:r>
          </a:p>
          <a:p>
            <a:r>
              <a:rPr lang="ru-RU" sz="1200" b="0" i="0" kern="1200" dirty="0" smtClean="0">
                <a:solidFill>
                  <a:schemeClr val="tx1"/>
                </a:solidFill>
                <a:latin typeface="+mn-lt"/>
                <a:ea typeface="+mn-ea"/>
                <a:cs typeface="+mn-cs"/>
              </a:rPr>
              <a:t>для предпринимателей без </a:t>
            </a:r>
            <a:r>
              <a:rPr lang="ru-RU" sz="1200" b="0" i="0" kern="1200" dirty="0" err="1" smtClean="0">
                <a:solidFill>
                  <a:schemeClr val="tx1"/>
                </a:solidFill>
                <a:latin typeface="+mn-lt"/>
                <a:ea typeface="+mn-ea"/>
                <a:cs typeface="+mn-cs"/>
              </a:rPr>
              <a:t>юрлица</a:t>
            </a:r>
            <a:r>
              <a:rPr lang="ru-RU" sz="1200" b="0" i="0" kern="1200" dirty="0" smtClean="0">
                <a:solidFill>
                  <a:schemeClr val="tx1"/>
                </a:solidFill>
                <a:latin typeface="+mn-lt"/>
                <a:ea typeface="+mn-ea"/>
                <a:cs typeface="+mn-cs"/>
              </a:rPr>
              <a:t> — от 30 до 50 тысяч рублей;</a:t>
            </a:r>
          </a:p>
          <a:p>
            <a:r>
              <a:rPr lang="ru-RU" sz="1200" b="1" i="0" kern="1200" dirty="0" smtClean="0">
                <a:solidFill>
                  <a:schemeClr val="tx1"/>
                </a:solidFill>
                <a:latin typeface="+mn-lt"/>
                <a:ea typeface="+mn-ea"/>
                <a:cs typeface="+mn-cs"/>
              </a:rPr>
              <a:t>для юридических лиц — от 100 до 300 тысяч рублей.</a:t>
            </a:r>
          </a:p>
          <a:p>
            <a:endParaRPr lang="ru-RU" sz="1200" b="1" i="0" kern="1200" dirty="0" smtClean="0">
              <a:solidFill>
                <a:schemeClr val="tx1"/>
              </a:solidFill>
              <a:latin typeface="+mn-lt"/>
              <a:ea typeface="+mn-ea"/>
              <a:cs typeface="+mn-cs"/>
            </a:endParaRPr>
          </a:p>
          <a:p>
            <a:r>
              <a:rPr lang="ru-RU" sz="1200" b="1" i="0" kern="1200" dirty="0" smtClean="0">
                <a:solidFill>
                  <a:schemeClr val="tx1"/>
                </a:solidFill>
                <a:latin typeface="+mn-lt"/>
                <a:ea typeface="+mn-ea"/>
                <a:cs typeface="+mn-cs"/>
              </a:rPr>
              <a:t>В настоящее время принято решение об усилении контроля за соблюдением ограничительных мероприятий всеми ведомствами.</a:t>
            </a:r>
          </a:p>
          <a:p>
            <a:endParaRPr lang="ru-RU" dirty="0"/>
          </a:p>
        </p:txBody>
      </p:sp>
      <p:sp>
        <p:nvSpPr>
          <p:cNvPr id="87044" name="Номер слайда 3"/>
          <p:cNvSpPr txBox="1">
            <a:spLocks noGrp="1"/>
          </p:cNvSpPr>
          <p:nvPr/>
        </p:nvSpPr>
        <p:spPr bwMode="auto">
          <a:xfrm>
            <a:off x="3819622" y="9428630"/>
            <a:ext cx="2920887" cy="496411"/>
          </a:xfrm>
          <a:prstGeom prst="rect">
            <a:avLst/>
          </a:prstGeom>
          <a:noFill/>
          <a:ln w="9525">
            <a:noFill/>
            <a:miter lim="800000"/>
            <a:headEnd/>
            <a:tailEnd/>
          </a:ln>
        </p:spPr>
        <p:txBody>
          <a:bodyPr lIns="90826" tIns="45413" rIns="90826" bIns="45413" anchor="b"/>
          <a:lstStyle/>
          <a:p>
            <a:pPr algn="r"/>
            <a:fld id="{46837333-E80F-4125-A72F-883CE7637F6E}" type="slidenum">
              <a:rPr lang="ru-RU" sz="1200">
                <a:solidFill>
                  <a:srgbClr val="000000"/>
                </a:solidFill>
                <a:latin typeface="Calibri" pitchFamily="34" charset="0"/>
              </a:rPr>
              <a:pPr algn="r"/>
              <a:t>11</a:t>
            </a:fld>
            <a:endParaRPr lang="ru-RU" sz="1200" dirty="0">
              <a:solidFill>
                <a:srgbClr val="000000"/>
              </a:solidFill>
              <a:latin typeface="Calibri" pitchFamily="34" charset="0"/>
            </a:endParaRPr>
          </a:p>
        </p:txBody>
      </p:sp>
    </p:spTree>
    <p:extLst>
      <p:ext uri="{BB962C8B-B14F-4D97-AF65-F5344CB8AC3E}">
        <p14:creationId xmlns:p14="http://schemas.microsoft.com/office/powerpoint/2010/main" val="2070126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a:lnSpc>
                <a:spcPct val="100000"/>
              </a:lnSpc>
              <a:spcAft>
                <a:spcPts val="0"/>
              </a:spcAft>
            </a:pPr>
            <a:r>
              <a:rPr lang="ru-RU" dirty="0" smtClean="0"/>
              <a:t>Органы государственной</a:t>
            </a:r>
            <a:r>
              <a:rPr lang="ru-RU" baseline="0" dirty="0" smtClean="0"/>
              <a:t> власти, органы местного самоуправления, органы внутренних дел осуществляли контроль ограничений, введенных на территории Архангельской области: </a:t>
            </a:r>
          </a:p>
          <a:p>
            <a:pPr algn="just">
              <a:lnSpc>
                <a:spcPct val="100000"/>
              </a:lnSpc>
              <a:spcAft>
                <a:spcPts val="0"/>
              </a:spcAft>
              <a:buFontTx/>
              <a:buChar char="-"/>
            </a:pPr>
            <a:r>
              <a:rPr lang="ru-RU" baseline="0" dirty="0" smtClean="0"/>
              <a:t>проведено 8 104 рейда, </a:t>
            </a:r>
          </a:p>
          <a:p>
            <a:pPr algn="just">
              <a:lnSpc>
                <a:spcPct val="100000"/>
              </a:lnSpc>
              <a:spcAft>
                <a:spcPts val="0"/>
              </a:spcAft>
              <a:buFontTx/>
              <a:buChar char="-"/>
            </a:pPr>
            <a:r>
              <a:rPr lang="ru-RU" baseline="0" dirty="0" smtClean="0"/>
              <a:t>проверено 36 692 организации, </a:t>
            </a:r>
          </a:p>
          <a:p>
            <a:pPr algn="just">
              <a:lnSpc>
                <a:spcPct val="100000"/>
              </a:lnSpc>
              <a:spcAft>
                <a:spcPts val="0"/>
              </a:spcAft>
              <a:buFontTx/>
              <a:buChar char="-"/>
            </a:pPr>
            <a:r>
              <a:rPr lang="ru-RU" baseline="0" dirty="0" smtClean="0"/>
              <a:t>по ст. 20.6 ч.1 составлено 9344 протокола, из них 7375 рассмотрено и вынесено штрафов на сумму </a:t>
            </a:r>
            <a:r>
              <a:rPr lang="ru-RU" sz="1200" b="1" dirty="0" smtClean="0">
                <a:latin typeface="Times New Roman" pitchFamily="18" charset="0"/>
                <a:ea typeface="Calibri"/>
                <a:cs typeface="Times New Roman" pitchFamily="18" charset="0"/>
              </a:rPr>
              <a:t>11 млн. 550 тыс. 865 руб</a:t>
            </a:r>
            <a:r>
              <a:rPr lang="ru-RU" sz="1200" b="0" dirty="0" smtClean="0">
                <a:latin typeface="Times New Roman" pitchFamily="18" charset="0"/>
                <a:ea typeface="Calibri"/>
                <a:cs typeface="Times New Roman" pitchFamily="18" charset="0"/>
              </a:rPr>
              <a:t>., </a:t>
            </a:r>
          </a:p>
          <a:p>
            <a:pPr algn="just">
              <a:lnSpc>
                <a:spcPct val="100000"/>
              </a:lnSpc>
              <a:spcAft>
                <a:spcPts val="0"/>
              </a:spcAft>
              <a:buFontTx/>
              <a:buChar char="-"/>
            </a:pPr>
            <a:r>
              <a:rPr lang="ru-RU" sz="1200" b="0" dirty="0" smtClean="0">
                <a:latin typeface="Times New Roman" pitchFamily="18" charset="0"/>
                <a:ea typeface="Calibri"/>
                <a:cs typeface="Times New Roman" pitchFamily="18" charset="0"/>
              </a:rPr>
              <a:t>по ст. 6.3 ч.2 составлено</a:t>
            </a:r>
            <a:r>
              <a:rPr lang="ru-RU" sz="1200" b="0" baseline="0" dirty="0" smtClean="0">
                <a:latin typeface="Times New Roman" pitchFamily="18" charset="0"/>
                <a:ea typeface="Calibri"/>
                <a:cs typeface="Times New Roman" pitchFamily="18" charset="0"/>
              </a:rPr>
              <a:t> 248 протоколов из них рассмотрено 184, вынесено штрафов на сумму </a:t>
            </a:r>
            <a:r>
              <a:rPr lang="ru-RU" sz="1200" b="1" dirty="0" smtClean="0">
                <a:latin typeface="Times New Roman" pitchFamily="18" charset="0"/>
                <a:ea typeface="Calibri"/>
                <a:cs typeface="Times New Roman" pitchFamily="18" charset="0"/>
              </a:rPr>
              <a:t>2 млн. 668 тыс. рублей.</a:t>
            </a:r>
            <a:endParaRPr lang="ru-RU" dirty="0" smtClean="0"/>
          </a:p>
        </p:txBody>
      </p:sp>
      <p:sp>
        <p:nvSpPr>
          <p:cNvPr id="4" name="Номер слайда 3"/>
          <p:cNvSpPr>
            <a:spLocks noGrp="1"/>
          </p:cNvSpPr>
          <p:nvPr>
            <p:ph type="sldNum" sz="quarter" idx="10"/>
          </p:nvPr>
        </p:nvSpPr>
        <p:spPr/>
        <p:txBody>
          <a:bodyPr/>
          <a:lstStyle/>
          <a:p>
            <a:fld id="{1286A822-A357-4BF7-813B-FC3D4EA6C03E}" type="slidenum">
              <a:rPr lang="ru-RU" smtClean="0"/>
              <a:pPr/>
              <a:t>12</a:t>
            </a:fld>
            <a:endParaRPr lang="ru-RU"/>
          </a:p>
        </p:txBody>
      </p:sp>
    </p:spTree>
    <p:extLst>
      <p:ext uri="{BB962C8B-B14F-4D97-AF65-F5344CB8AC3E}">
        <p14:creationId xmlns:p14="http://schemas.microsoft.com/office/powerpoint/2010/main" val="3908799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normAutofit/>
          </a:bodyPr>
          <a:lstStyle/>
          <a:p>
            <a:r>
              <a:rPr lang="ru-RU" baseline="0" dirty="0" smtClean="0"/>
              <a:t>О рекомендациях для бизнеса в условиях пандемии подробно рассказывалось на прошлой встрече. Со всеми документами можно ознакомиться на сайте </a:t>
            </a:r>
            <a:r>
              <a:rPr lang="ru-RU" baseline="0" dirty="0" err="1" smtClean="0"/>
              <a:t>Роспотребнадзора</a:t>
            </a:r>
            <a:r>
              <a:rPr lang="ru-RU" baseline="0" dirty="0" smtClean="0"/>
              <a:t>.</a:t>
            </a:r>
            <a:endParaRPr lang="ru-RU" dirty="0"/>
          </a:p>
        </p:txBody>
      </p:sp>
      <p:sp>
        <p:nvSpPr>
          <p:cNvPr id="87044" name="Номер слайда 3"/>
          <p:cNvSpPr txBox="1">
            <a:spLocks noGrp="1"/>
          </p:cNvSpPr>
          <p:nvPr/>
        </p:nvSpPr>
        <p:spPr bwMode="auto">
          <a:xfrm>
            <a:off x="3851099" y="9428630"/>
            <a:ext cx="2944958" cy="496411"/>
          </a:xfrm>
          <a:prstGeom prst="rect">
            <a:avLst/>
          </a:prstGeom>
          <a:noFill/>
          <a:ln w="9525">
            <a:noFill/>
            <a:miter lim="800000"/>
            <a:headEnd/>
            <a:tailEnd/>
          </a:ln>
        </p:spPr>
        <p:txBody>
          <a:bodyPr lIns="90826" tIns="45413" rIns="90826" bIns="45413" anchor="b"/>
          <a:lstStyle/>
          <a:p>
            <a:pPr algn="r"/>
            <a:fld id="{46837333-E80F-4125-A72F-883CE7637F6E}" type="slidenum">
              <a:rPr lang="ru-RU" sz="1200">
                <a:solidFill>
                  <a:srgbClr val="000000"/>
                </a:solidFill>
                <a:latin typeface="Calibri" pitchFamily="34" charset="0"/>
              </a:rPr>
              <a:pPr algn="r"/>
              <a:t>13</a:t>
            </a:fld>
            <a:endParaRPr lang="ru-RU" sz="1200" dirty="0">
              <a:solidFill>
                <a:srgbClr val="000000"/>
              </a:solidFill>
              <a:latin typeface="Calibri" pitchFamily="34" charset="0"/>
            </a:endParaRPr>
          </a:p>
        </p:txBody>
      </p:sp>
    </p:spTree>
    <p:extLst>
      <p:ext uri="{BB962C8B-B14F-4D97-AF65-F5344CB8AC3E}">
        <p14:creationId xmlns:p14="http://schemas.microsoft.com/office/powerpoint/2010/main" val="2445330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sz="1200" b="0" i="0" kern="1200" dirty="0" smtClean="0">
                <a:solidFill>
                  <a:schemeClr val="tx1"/>
                </a:solidFill>
                <a:latin typeface="+mn-lt"/>
                <a:ea typeface="+mn-ea"/>
                <a:cs typeface="+mn-cs"/>
              </a:rPr>
              <a:t>Федеральный проект "Укрепление общественного здоровья" в составе нацпроекта "Демография", который реализует </a:t>
            </a:r>
            <a:r>
              <a:rPr lang="ru-RU" sz="1200" b="0" i="0" kern="1200" dirty="0" err="1" smtClean="0">
                <a:solidFill>
                  <a:schemeClr val="tx1"/>
                </a:solidFill>
                <a:latin typeface="+mn-lt"/>
                <a:ea typeface="+mn-ea"/>
                <a:cs typeface="+mn-cs"/>
              </a:rPr>
              <a:t>Роспотребнадзор</a:t>
            </a:r>
            <a:r>
              <a:rPr lang="ru-RU" sz="1200" b="0" i="0" kern="1200" dirty="0" smtClean="0">
                <a:solidFill>
                  <a:schemeClr val="tx1"/>
                </a:solidFill>
                <a:latin typeface="+mn-lt"/>
                <a:ea typeface="+mn-ea"/>
                <a:cs typeface="+mn-cs"/>
              </a:rPr>
              <a:t>, предусматривает создание в России среды, способствующей ведению здорового образа жизни, включая здоровое питание. </a:t>
            </a:r>
          </a:p>
          <a:p>
            <a:r>
              <a:rPr lang="ru-RU" dirty="0" smtClean="0">
                <a:effectLst/>
              </a:rPr>
              <a:t>Президент Российской</a:t>
            </a:r>
            <a:r>
              <a:rPr lang="ru-RU" baseline="0" dirty="0" smtClean="0">
                <a:effectLst/>
              </a:rPr>
              <a:t> Федерации </a:t>
            </a:r>
            <a:r>
              <a:rPr lang="ru-RU" dirty="0" smtClean="0">
                <a:effectLst/>
              </a:rPr>
              <a:t>в ежегодном Послании Федеральному Собранию выступил с предложением обеспечить учеников начальной школы бесплатным качественным горячим питанием</a:t>
            </a:r>
            <a:r>
              <a:rPr lang="ru-RU" baseline="0" dirty="0" smtClean="0">
                <a:effectLst/>
              </a:rPr>
              <a:t> с 01 сентября 2020 года</a:t>
            </a:r>
            <a:r>
              <a:rPr lang="ru-RU" dirty="0" smtClean="0"/>
              <a:t>.</a:t>
            </a:r>
            <a:br>
              <a:rPr lang="ru-RU" dirty="0" smtClean="0"/>
            </a:br>
            <a:r>
              <a:rPr lang="ru-RU" sz="1200" b="0" i="0" kern="1200" dirty="0" smtClean="0">
                <a:solidFill>
                  <a:schemeClr val="tx1"/>
                </a:solidFill>
                <a:latin typeface="+mn-lt"/>
                <a:ea typeface="+mn-ea"/>
                <a:cs typeface="+mn-cs"/>
              </a:rPr>
              <a:t>Управлением </a:t>
            </a:r>
            <a:r>
              <a:rPr lang="ru-RU" sz="1200" b="0" i="0" kern="1200" dirty="0" err="1" smtClean="0">
                <a:solidFill>
                  <a:schemeClr val="tx1"/>
                </a:solidFill>
                <a:latin typeface="+mn-lt"/>
                <a:ea typeface="+mn-ea"/>
                <a:cs typeface="+mn-cs"/>
              </a:rPr>
              <a:t>Роспотребнадзора</a:t>
            </a:r>
            <a:r>
              <a:rPr lang="ru-RU" sz="1200" b="0" i="0" kern="1200" dirty="0" smtClean="0">
                <a:solidFill>
                  <a:schemeClr val="tx1"/>
                </a:solidFill>
                <a:latin typeface="+mn-lt"/>
                <a:ea typeface="+mn-ea"/>
                <a:cs typeface="+mn-cs"/>
              </a:rPr>
              <a:t> по Архангельской области во исполнение поручения Президента Российской Федерации и в соответствии с приказом </a:t>
            </a:r>
            <a:r>
              <a:rPr lang="ru-RU" sz="1200" b="0" i="0" kern="1200" dirty="0" err="1" smtClean="0">
                <a:solidFill>
                  <a:schemeClr val="tx1"/>
                </a:solidFill>
                <a:latin typeface="+mn-lt"/>
                <a:ea typeface="+mn-ea"/>
                <a:cs typeface="+mn-cs"/>
              </a:rPr>
              <a:t>Роспортебнадзора</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проводит внеплановые проверки образовательных организаций и организаторов питания, поставщиков продуктов питания в школах.</a:t>
            </a:r>
            <a:endParaRPr lang="ru-RU" sz="1200" b="1" i="0" kern="1200" dirty="0" smtClean="0">
              <a:solidFill>
                <a:schemeClr val="tx1"/>
              </a:solidFill>
              <a:latin typeface="+mn-lt"/>
              <a:ea typeface="+mn-ea"/>
              <a:cs typeface="+mn-cs"/>
            </a:endParaRPr>
          </a:p>
          <a:p>
            <a:r>
              <a:rPr lang="ru-RU" sz="1200" b="0" i="0" kern="1200" dirty="0" smtClean="0">
                <a:solidFill>
                  <a:schemeClr val="tx1"/>
                </a:solidFill>
                <a:latin typeface="+mn-lt"/>
                <a:ea typeface="+mn-ea"/>
                <a:cs typeface="+mn-cs"/>
              </a:rPr>
              <a:t>Проверки проводятся с обязательным отбором проб для лабораторных исследований.</a:t>
            </a:r>
          </a:p>
          <a:p>
            <a:r>
              <a:rPr lang="ru-RU" sz="1200" b="0" i="0" kern="1200" dirty="0" smtClean="0">
                <a:solidFill>
                  <a:schemeClr val="tx1"/>
                </a:solidFill>
                <a:latin typeface="+mn-lt"/>
                <a:ea typeface="+mn-ea"/>
                <a:cs typeface="+mn-cs"/>
              </a:rPr>
              <a:t>В рамках контрольно-надзорных мероприятий проверяется:</a:t>
            </a:r>
          </a:p>
          <a:p>
            <a:r>
              <a:rPr lang="ru-RU" sz="1200" b="0" i="0" kern="1200" dirty="0" smtClean="0">
                <a:solidFill>
                  <a:schemeClr val="tx1"/>
                </a:solidFill>
                <a:latin typeface="+mn-lt"/>
                <a:ea typeface="+mn-ea"/>
                <a:cs typeface="+mn-cs"/>
              </a:rPr>
              <a:t>- качество питания школьников </a:t>
            </a:r>
          </a:p>
          <a:p>
            <a:r>
              <a:rPr lang="ru-RU" sz="1200" b="0" i="0" kern="1200" dirty="0" smtClean="0">
                <a:solidFill>
                  <a:schemeClr val="tx1"/>
                </a:solidFill>
                <a:latin typeface="+mn-lt"/>
                <a:ea typeface="+mn-ea"/>
                <a:cs typeface="+mn-cs"/>
              </a:rPr>
              <a:t>- калорийность, полнота вложения блюд,</a:t>
            </a:r>
          </a:p>
          <a:p>
            <a:r>
              <a:rPr lang="ru-RU" sz="1200" b="0" i="0" kern="1200" dirty="0" smtClean="0">
                <a:solidFill>
                  <a:schemeClr val="tx1"/>
                </a:solidFill>
                <a:latin typeface="+mn-lt"/>
                <a:ea typeface="+mn-ea"/>
                <a:cs typeface="+mn-cs"/>
              </a:rPr>
              <a:t>- соблюдение необходимой температуры готовых блюд;</a:t>
            </a:r>
          </a:p>
          <a:p>
            <a:r>
              <a:rPr lang="ru-RU" sz="1200" b="0" i="0" kern="1200" dirty="0" smtClean="0">
                <a:solidFill>
                  <a:schemeClr val="tx1"/>
                </a:solidFill>
                <a:latin typeface="+mn-lt"/>
                <a:ea typeface="+mn-ea"/>
                <a:cs typeface="+mn-cs"/>
              </a:rPr>
              <a:t>- режим питания;</a:t>
            </a:r>
          </a:p>
          <a:p>
            <a:r>
              <a:rPr lang="ru-RU" sz="1200" b="0" i="0" kern="1200" dirty="0" smtClean="0">
                <a:solidFill>
                  <a:schemeClr val="tx1"/>
                </a:solidFill>
                <a:latin typeface="+mn-lt"/>
                <a:ea typeface="+mn-ea"/>
                <a:cs typeface="+mn-cs"/>
              </a:rPr>
              <a:t>- соответствие фактического меню согласованному примерному;</a:t>
            </a:r>
          </a:p>
          <a:p>
            <a:r>
              <a:rPr lang="ru-RU" sz="1200" b="0" i="0" kern="1200" dirty="0" smtClean="0">
                <a:solidFill>
                  <a:schemeClr val="tx1"/>
                </a:solidFill>
                <a:latin typeface="+mn-lt"/>
                <a:ea typeface="+mn-ea"/>
                <a:cs typeface="+mn-cs"/>
              </a:rPr>
              <a:t>- соответствие оборудования, инвентаря требованиям законодательства;</a:t>
            </a:r>
          </a:p>
          <a:p>
            <a:pPr>
              <a:buFontTx/>
              <a:buChar char="-"/>
            </a:pPr>
            <a:r>
              <a:rPr lang="ru-RU" sz="1200" b="0" i="0" kern="1200" dirty="0" smtClean="0">
                <a:solidFill>
                  <a:schemeClr val="tx1"/>
                </a:solidFill>
                <a:latin typeface="+mn-lt"/>
                <a:ea typeface="+mn-ea"/>
                <a:cs typeface="+mn-cs"/>
              </a:rPr>
              <a:t>условия для соблюдения личной гигиены.</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effectLst/>
                <a:latin typeface="+mn-lt"/>
                <a:ea typeface="+mn-ea"/>
                <a:cs typeface="+mn-cs"/>
              </a:rPr>
              <a:t>До конца 2020/2021 учебного года все поставщики будут проверены.</a:t>
            </a:r>
          </a:p>
          <a:p>
            <a:pPr>
              <a:buFontTx/>
              <a:buChar char="-"/>
            </a:pPr>
            <a:endParaRPr lang="ru-RU" sz="1200" b="0" i="0" kern="1200" dirty="0" smtClean="0">
              <a:solidFill>
                <a:schemeClr val="tx1"/>
              </a:solidFill>
              <a:latin typeface="+mn-lt"/>
              <a:ea typeface="+mn-ea"/>
              <a:cs typeface="+mn-cs"/>
            </a:endParaRPr>
          </a:p>
          <a:p>
            <a:endParaRPr lang="ru-RU" dirty="0" smtClean="0"/>
          </a:p>
          <a:p>
            <a:endParaRPr lang="ru-RU" dirty="0" smtClean="0"/>
          </a:p>
          <a:p>
            <a:endParaRPr lang="ru-RU" sz="1200" b="0" i="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4032BFC2-6621-4F51-A77A-9917CD6E102C}" type="slidenum">
              <a:rPr lang="ru-RU" smtClean="0"/>
              <a:pPr/>
              <a:t>14</a:t>
            </a:fld>
            <a:endParaRPr lang="ru-RU"/>
          </a:p>
        </p:txBody>
      </p:sp>
    </p:spTree>
    <p:extLst>
      <p:ext uri="{BB962C8B-B14F-4D97-AF65-F5344CB8AC3E}">
        <p14:creationId xmlns:p14="http://schemas.microsoft.com/office/powerpoint/2010/main" val="2108452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463006" algn="just"/>
            <a:endParaRPr lang="ru-RU" dirty="0"/>
          </a:p>
        </p:txBody>
      </p:sp>
      <p:sp>
        <p:nvSpPr>
          <p:cNvPr id="4" name="Номер слайда 3"/>
          <p:cNvSpPr>
            <a:spLocks noGrp="1"/>
          </p:cNvSpPr>
          <p:nvPr>
            <p:ph type="sldNum" sz="quarter" idx="10"/>
          </p:nvPr>
        </p:nvSpPr>
        <p:spPr/>
        <p:txBody>
          <a:bodyPr/>
          <a:lstStyle/>
          <a:p>
            <a:fld id="{9F4C0F7C-3582-4526-A9D4-A356CDCE9D31}" type="slidenum">
              <a:rPr lang="ru-RU" smtClean="0"/>
              <a:pPr/>
              <a:t>15</a:t>
            </a:fld>
            <a:endParaRPr lang="ru-RU"/>
          </a:p>
        </p:txBody>
      </p:sp>
    </p:spTree>
    <p:extLst>
      <p:ext uri="{BB962C8B-B14F-4D97-AF65-F5344CB8AC3E}">
        <p14:creationId xmlns:p14="http://schemas.microsoft.com/office/powerpoint/2010/main" val="1791497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10000"/>
          </a:bodyPr>
          <a:lstStyle/>
          <a:p>
            <a:r>
              <a:rPr lang="ru-RU" sz="1200" b="0" i="0" kern="1200" dirty="0" smtClean="0">
                <a:solidFill>
                  <a:schemeClr val="tx1"/>
                </a:solidFill>
                <a:latin typeface="+mn-lt"/>
                <a:ea typeface="+mn-ea"/>
                <a:cs typeface="+mn-cs"/>
              </a:rPr>
              <a:t>Управление Роспотребнадзора по Архангельской области обращает внимание представителей хозяйствующих субъектов, являющихся участниками  оборота товаров, подлежащих обязательной маркировке средствами идентификации, на территории области,  о необходимости  регистрации  в системе маркировки и прослеживания товаров разных категорий в «Честный знак».</a:t>
            </a:r>
          </a:p>
          <a:p>
            <a:r>
              <a:rPr lang="ru-RU" sz="1200" b="0" i="0" kern="1200" dirty="0" smtClean="0">
                <a:solidFill>
                  <a:schemeClr val="tx1"/>
                </a:solidFill>
                <a:latin typeface="+mn-lt"/>
                <a:ea typeface="+mn-ea"/>
                <a:cs typeface="+mn-cs"/>
              </a:rPr>
              <a:t>Напоминаю, что :</a:t>
            </a:r>
          </a:p>
          <a:p>
            <a:r>
              <a:rPr lang="ru-RU" sz="1200" b="0" i="0" kern="1200" dirty="0" smtClean="0">
                <a:solidFill>
                  <a:schemeClr val="tx1"/>
                </a:solidFill>
                <a:latin typeface="+mn-lt"/>
                <a:ea typeface="+mn-ea"/>
                <a:cs typeface="+mn-cs"/>
              </a:rPr>
              <a:t>С 1 июля 2020 года прекращение оборота немаркированной табачной продукции</a:t>
            </a:r>
          </a:p>
          <a:p>
            <a:r>
              <a:rPr lang="ru-RU" sz="1200" b="0" i="0" kern="1200" dirty="0" smtClean="0">
                <a:solidFill>
                  <a:schemeClr val="tx1"/>
                </a:solidFill>
                <a:latin typeface="+mn-lt"/>
                <a:ea typeface="+mn-ea"/>
                <a:cs typeface="+mn-cs"/>
              </a:rPr>
              <a:t>С 1 января  2021 в России введена обязательная маркировка обувных товаров средствами идентификации. Введение маркировки означает, что с 1 июля 2020 года  в розничной торговле не могут находиться немаркированные средствами идентификации обувные товары.</a:t>
            </a:r>
          </a:p>
          <a:p>
            <a:r>
              <a:rPr lang="ru-RU" sz="1200" b="0" i="0" kern="1200" dirty="0" smtClean="0">
                <a:solidFill>
                  <a:schemeClr val="tx1"/>
                </a:solidFill>
                <a:latin typeface="+mn-lt"/>
                <a:ea typeface="+mn-ea"/>
                <a:cs typeface="+mn-cs"/>
              </a:rPr>
              <a:t>С 1 октября 2020 года введена обязательная маркировка духов и туалетной воды</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 До 30 сентября 2021 года разрешается реализация немаркированных товарных остатков, произведенных или ввезенных на территорию РФ до 1 октября 2020 года);</a:t>
            </a:r>
          </a:p>
          <a:p>
            <a:r>
              <a:rPr lang="ru-RU" sz="1200" b="0" i="0" kern="1200" dirty="0" smtClean="0">
                <a:solidFill>
                  <a:schemeClr val="tx1"/>
                </a:solidFill>
                <a:latin typeface="+mn-lt"/>
                <a:ea typeface="+mn-ea"/>
                <a:cs typeface="+mn-cs"/>
              </a:rPr>
              <a:t>Фотокамеры (кроме кинокамер), фотовспышки и лампы-вспышки С 1 октября 2020 года оборот немаркированных фототоваров запрещен, до 1 декабря 2020 года все участники оборота обязаны промаркировать товарные остатки, нереализованные до 1 октября 2020 года);</a:t>
            </a:r>
          </a:p>
          <a:p>
            <a:r>
              <a:rPr lang="ru-RU" sz="1200" b="0" i="0" kern="1200" dirty="0" smtClean="0">
                <a:solidFill>
                  <a:schemeClr val="tx1"/>
                </a:solidFill>
                <a:latin typeface="+mn-lt"/>
                <a:ea typeface="+mn-ea"/>
                <a:cs typeface="+mn-cs"/>
              </a:rPr>
              <a:t>Шины и покрышки пневматические резиновые новые (с 1 ноября 2020 года запрет производства (импорта) немаркированных шин, с 15 декабря 2020 года запрет розничной реализации немаркированных шин);</a:t>
            </a:r>
          </a:p>
          <a:p>
            <a:r>
              <a:rPr lang="ru-RU" sz="1200" b="0" i="0" kern="1200" dirty="0" smtClean="0">
                <a:solidFill>
                  <a:schemeClr val="tx1"/>
                </a:solidFill>
                <a:latin typeface="+mn-lt"/>
                <a:ea typeface="+mn-ea"/>
                <a:cs typeface="+mn-cs"/>
              </a:rPr>
              <a:t>Товары легкой промышленности (с 1 января 2021 года оборот немаркированных товаров будет запрещен, до 1 февраля 2021 года все участники оборота обязаны промаркировать товарные остатки, не реализованные до 1 января 2021 года).</a:t>
            </a:r>
          </a:p>
          <a:p>
            <a:r>
              <a:rPr lang="ru-RU" sz="1200" b="0" i="0" kern="1200" dirty="0" smtClean="0">
                <a:solidFill>
                  <a:schemeClr val="tx1"/>
                </a:solidFill>
                <a:latin typeface="+mn-lt"/>
                <a:ea typeface="+mn-ea"/>
                <a:cs typeface="+mn-cs"/>
              </a:rPr>
              <a:t> </a:t>
            </a:r>
          </a:p>
          <a:p>
            <a:r>
              <a:rPr lang="ru-RU" sz="1200" b="0" i="0" kern="1200" dirty="0" smtClean="0">
                <a:solidFill>
                  <a:schemeClr val="tx1"/>
                </a:solidFill>
                <a:latin typeface="+mn-lt"/>
                <a:ea typeface="+mn-ea"/>
                <a:cs typeface="+mn-cs"/>
              </a:rPr>
              <a:t>Также с 2016 года проводится обязательная маркировка изделий их меха, а с 1 июля 2020 года маркировка стала обязательной для всех медицинских препаратов.</a:t>
            </a:r>
          </a:p>
          <a:p>
            <a:r>
              <a:rPr lang="ru-RU" sz="1200" b="0" i="0" kern="1200" dirty="0" smtClean="0">
                <a:solidFill>
                  <a:schemeClr val="tx1"/>
                </a:solidFill>
                <a:latin typeface="+mn-lt"/>
                <a:ea typeface="+mn-ea"/>
                <a:cs typeface="+mn-cs"/>
              </a:rPr>
              <a:t>Кроме того, в настоящее время проводятся эксперименты по маркировке молока и молочной продукции (с 15 июля 2019 года по 31 декабря 2020 года), кресел-колясок (с 1 сентября 2019 года до 1 июня 2021 года), упакованной воды (с 1 апреля 2020 года по 1 марта 2021 года).</a:t>
            </a:r>
          </a:p>
          <a:p>
            <a:pPr indent="463006" algn="just"/>
            <a:endParaRPr lang="ru-RU" b="0" baseline="0" dirty="0" smtClean="0">
              <a:cs typeface="Arial" pitchFamily="34" charset="0"/>
            </a:endParaRPr>
          </a:p>
          <a:p>
            <a:pPr algn="just"/>
            <a:endParaRPr lang="ru-RU" dirty="0"/>
          </a:p>
        </p:txBody>
      </p:sp>
      <p:sp>
        <p:nvSpPr>
          <p:cNvPr id="4" name="Номер слайда 3"/>
          <p:cNvSpPr>
            <a:spLocks noGrp="1"/>
          </p:cNvSpPr>
          <p:nvPr>
            <p:ph type="sldNum" sz="quarter" idx="10"/>
          </p:nvPr>
        </p:nvSpPr>
        <p:spPr/>
        <p:txBody>
          <a:bodyPr/>
          <a:lstStyle/>
          <a:p>
            <a:fld id="{EB110E98-DD86-42EB-9EAE-8FA3759559B0}" type="slidenum">
              <a:rPr lang="ru-RU" smtClean="0"/>
              <a:pPr/>
              <a:t>16</a:t>
            </a:fld>
            <a:endParaRPr lang="ru-RU"/>
          </a:p>
        </p:txBody>
      </p:sp>
    </p:spTree>
    <p:extLst>
      <p:ext uri="{BB962C8B-B14F-4D97-AF65-F5344CB8AC3E}">
        <p14:creationId xmlns:p14="http://schemas.microsoft.com/office/powerpoint/2010/main" val="820049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a:r>
              <a:rPr lang="ru-RU" dirty="0" smtClean="0"/>
              <a:t>За 2020 год Управлением по обращениям граждан возбуждены административные дела и  проведены 14 административных расследований  в отношении  субъектов, осуществляющих розничную торговлю обувной продукцией, подлежащей обязательной  маркировке средствами идентификации (1 – юридическое лицо и 13 – ИП). </a:t>
            </a:r>
          </a:p>
          <a:p>
            <a:pPr algn="just"/>
            <a:r>
              <a:rPr lang="ru-RU" dirty="0" smtClean="0"/>
              <a:t>Административные расследования проведены  с участием сотрудников Службы Мурманской таможни по Архангельской области и УМВД России по г. Архангельску.</a:t>
            </a:r>
          </a:p>
          <a:p>
            <a:pPr algn="just"/>
            <a:r>
              <a:rPr lang="ru-RU" dirty="0" smtClean="0"/>
              <a:t>У 11 субъектов выявлены нарушения, что составляет 78,6%.</a:t>
            </a:r>
          </a:p>
          <a:p>
            <a:pPr algn="just"/>
            <a:r>
              <a:rPr lang="ru-RU" dirty="0" smtClean="0"/>
              <a:t>Проинспектировано 1192 пары обуви. Всего с нарушением в обороте находилось 580  пар, в том числе, 525 – без маркировки средствами идентификации, 55 – с нарушением требований к маркировке средствами идентификации и внесения сведений о маркировке в ГИС МТ.</a:t>
            </a:r>
          </a:p>
          <a:p>
            <a:pPr algn="just"/>
            <a:r>
              <a:rPr lang="ru-RU" dirty="0" smtClean="0"/>
              <a:t>        Общая стоимость товара с выявленными нарушениями составляет 757,5 тыс. руб.</a:t>
            </a:r>
          </a:p>
          <a:p>
            <a:pPr algn="just"/>
            <a:r>
              <a:rPr lang="ru-RU" dirty="0" smtClean="0"/>
              <a:t>В отношении 5 субъектов, в том числе 4-х индивидуальных предпринимателей  составлены 12 протоколов об административном правонарушении по ч. 2 ст. 15.12 КоАП РФ</a:t>
            </a:r>
            <a:r>
              <a:rPr lang="en-US" dirty="0" smtClean="0"/>
              <a:t>.</a:t>
            </a:r>
            <a:endParaRPr lang="ru-RU" dirty="0"/>
          </a:p>
        </p:txBody>
      </p:sp>
      <p:sp>
        <p:nvSpPr>
          <p:cNvPr id="4" name="Номер слайда 3"/>
          <p:cNvSpPr>
            <a:spLocks noGrp="1"/>
          </p:cNvSpPr>
          <p:nvPr>
            <p:ph type="sldNum" sz="quarter" idx="10"/>
          </p:nvPr>
        </p:nvSpPr>
        <p:spPr/>
        <p:txBody>
          <a:bodyPr/>
          <a:lstStyle/>
          <a:p>
            <a:fld id="{EB110E98-DD86-42EB-9EAE-8FA3759559B0}" type="slidenum">
              <a:rPr lang="ru-RU" smtClean="0"/>
              <a:pPr/>
              <a:t>17</a:t>
            </a:fld>
            <a:endParaRPr lang="ru-RU"/>
          </a:p>
        </p:txBody>
      </p:sp>
    </p:spTree>
    <p:extLst>
      <p:ext uri="{BB962C8B-B14F-4D97-AF65-F5344CB8AC3E}">
        <p14:creationId xmlns:p14="http://schemas.microsoft.com/office/powerpoint/2010/main" val="913452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65529E8A-9BBD-41ED-A9A2-DEF2C02CD1FC}" type="slidenum">
              <a:rPr lang="ru-RU" smtClean="0"/>
              <a:pPr>
                <a:defRPr/>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defTabSz="908365" eaLnBrk="0" fontAlgn="base" hangingPunct="0">
              <a:spcBef>
                <a:spcPct val="30000"/>
              </a:spcBef>
              <a:spcAft>
                <a:spcPct val="0"/>
              </a:spcAft>
              <a:defRPr/>
            </a:pPr>
            <a:r>
              <a:rPr lang="ru-RU" sz="1200" kern="1200" dirty="0" smtClean="0">
                <a:solidFill>
                  <a:schemeClr val="tx1"/>
                </a:solidFill>
                <a:effectLst/>
                <a:latin typeface="+mn-lt"/>
                <a:ea typeface="+mn-ea"/>
                <a:cs typeface="+mn-cs"/>
              </a:rPr>
              <a:t>В условиях распространения новой </a:t>
            </a:r>
            <a:r>
              <a:rPr lang="ru-RU" sz="1200" kern="1200" dirty="0" err="1" smtClean="0">
                <a:solidFill>
                  <a:schemeClr val="tx1"/>
                </a:solidFill>
                <a:effectLst/>
                <a:latin typeface="+mn-lt"/>
                <a:ea typeface="+mn-ea"/>
                <a:cs typeface="+mn-cs"/>
              </a:rPr>
              <a:t>коронавирусной</a:t>
            </a:r>
            <a:r>
              <a:rPr lang="ru-RU" sz="1200" kern="1200" dirty="0" smtClean="0">
                <a:solidFill>
                  <a:schemeClr val="tx1"/>
                </a:solidFill>
                <a:effectLst/>
                <a:latin typeface="+mn-lt"/>
                <a:ea typeface="+mn-ea"/>
                <a:cs typeface="+mn-cs"/>
              </a:rPr>
              <a:t> инфекции </a:t>
            </a:r>
            <a:r>
              <a:rPr lang="en-US" sz="1200" kern="1200" dirty="0" smtClean="0">
                <a:solidFill>
                  <a:schemeClr val="tx1"/>
                </a:solidFill>
                <a:effectLst/>
                <a:latin typeface="+mn-lt"/>
                <a:ea typeface="+mn-ea"/>
                <a:cs typeface="+mn-cs"/>
              </a:rPr>
              <a:t>COVID</a:t>
            </a:r>
            <a:r>
              <a:rPr lang="ru-RU" sz="1200" kern="1200" dirty="0" smtClean="0">
                <a:solidFill>
                  <a:schemeClr val="tx1"/>
                </a:solidFill>
                <a:effectLst/>
                <a:latin typeface="+mn-lt"/>
                <a:ea typeface="+mn-ea"/>
                <a:cs typeface="+mn-cs"/>
              </a:rPr>
              <a:t>-19 в целях снижения административной нагрузки на бизнес Правительством Российской Федерации были установлены особенности осуществления в 2020 году государственного контроля (надзора). </a:t>
            </a:r>
          </a:p>
          <a:p>
            <a:pPr defTabSz="908365" eaLnBrk="0" fontAlgn="base" hangingPunct="0">
              <a:spcBef>
                <a:spcPct val="30000"/>
              </a:spcBef>
              <a:spcAft>
                <a:spcPct val="0"/>
              </a:spcAft>
              <a:defRPr/>
            </a:pPr>
            <a:r>
              <a:rPr lang="ru-RU" sz="1200" kern="1200" dirty="0" smtClean="0">
                <a:solidFill>
                  <a:schemeClr val="tx1"/>
                </a:solidFill>
                <a:effectLst/>
                <a:latin typeface="+mn-lt"/>
                <a:ea typeface="+mn-ea"/>
                <a:cs typeface="+mn-cs"/>
              </a:rPr>
              <a:t>С апреля 2020 года введен запрет на проведение плановых проверок в отношении ЮЛ и ИП, относящихся к среднему и малому бизнесу, а также некоммерческих организаций с численностью сотрудников менее 200 человек.</a:t>
            </a:r>
          </a:p>
          <a:p>
            <a:pPr defTabSz="908365" eaLnBrk="0" fontAlgn="base" hangingPunct="0">
              <a:spcBef>
                <a:spcPct val="30000"/>
              </a:spcBef>
              <a:spcAft>
                <a:spcPct val="0"/>
              </a:spcAft>
              <a:defRPr/>
            </a:pPr>
            <a:r>
              <a:rPr lang="ru-RU" sz="1200" kern="1200" dirty="0" smtClean="0">
                <a:solidFill>
                  <a:schemeClr val="tx1"/>
                </a:solidFill>
                <a:effectLst/>
                <a:latin typeface="+mn-lt"/>
                <a:ea typeface="+mn-ea"/>
                <a:cs typeface="+mn-cs"/>
              </a:rPr>
              <a:t> </a:t>
            </a:r>
            <a:r>
              <a:rPr lang="ru-RU" sz="1400" dirty="0" smtClean="0">
                <a:latin typeface="+mn-lt"/>
              </a:rPr>
              <a:t>Из Плана проверок исключены 435 проверок, проведение которых планировалось с мая по декабрь 2020</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400" kern="1200" dirty="0" smtClean="0">
                <a:solidFill>
                  <a:schemeClr val="tx1"/>
                </a:solidFill>
                <a:effectLst/>
                <a:latin typeface="+mn-lt"/>
                <a:ea typeface="+mn-ea"/>
                <a:cs typeface="+mn-cs"/>
              </a:rPr>
              <a:t>Также были ограничены основания и для проведения внеплановых проверок. </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400" kern="1200" dirty="0" smtClean="0">
                <a:solidFill>
                  <a:schemeClr val="tx1"/>
                </a:solidFill>
                <a:effectLst/>
                <a:latin typeface="+mn-lt"/>
                <a:ea typeface="+mn-ea"/>
                <a:cs typeface="+mn-cs"/>
              </a:rPr>
              <a:t>Результаты КНД</a:t>
            </a:r>
            <a:r>
              <a:rPr lang="ru-RU" sz="1400" kern="1200" baseline="0" dirty="0" smtClean="0">
                <a:solidFill>
                  <a:schemeClr val="tx1"/>
                </a:solidFill>
                <a:effectLst/>
                <a:latin typeface="+mn-lt"/>
                <a:ea typeface="+mn-ea"/>
                <a:cs typeface="+mn-cs"/>
              </a:rPr>
              <a:t> Управления представлены на слайде.</a:t>
            </a:r>
            <a:endParaRPr lang="ru-RU" sz="14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pPr>
              <a:defRPr/>
            </a:pPr>
            <a:fld id="{A3782A64-36EF-4C94-A19F-51A18509A9EE}" type="slidenum">
              <a:rPr lang="ru-RU" smtClean="0"/>
              <a:pPr>
                <a:defRPr/>
              </a:pPr>
              <a:t>19</a:t>
            </a:fld>
            <a:endParaRPr lang="ru-RU"/>
          </a:p>
        </p:txBody>
      </p:sp>
    </p:spTree>
    <p:extLst>
      <p:ext uri="{BB962C8B-B14F-4D97-AF65-F5344CB8AC3E}">
        <p14:creationId xmlns:p14="http://schemas.microsoft.com/office/powerpoint/2010/main" val="4086104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just" defTabSz="915678"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Начиная с февраля 2020 года</a:t>
            </a:r>
            <a:r>
              <a:rPr lang="ru-RU" sz="1200" kern="1200" baseline="0" dirty="0" smtClean="0">
                <a:solidFill>
                  <a:schemeClr val="tx1"/>
                </a:solidFill>
                <a:latin typeface="+mn-lt"/>
                <a:ea typeface="+mn-ea"/>
                <a:cs typeface="+mn-cs"/>
              </a:rPr>
              <a:t> Управлением во взаимодействии с Правительством Архангельской области организована и проводится работа по противодействию распространению на территории Архангельской области новой коронавирусной инфекции, специалистами оперативных групп и территориальных отделов организуются карантинные, противоэпидемические и профилактические мероприятия.</a:t>
            </a:r>
          </a:p>
          <a:p>
            <a:pPr marL="0" marR="0" indent="0" algn="just" defTabSz="915678" rtl="0" eaLnBrk="1" fontAlgn="auto" latinLnBrk="0" hangingPunct="1">
              <a:lnSpc>
                <a:spcPct val="100000"/>
              </a:lnSpc>
              <a:spcBef>
                <a:spcPts val="0"/>
              </a:spcBef>
              <a:spcAft>
                <a:spcPts val="0"/>
              </a:spcAft>
              <a:buClrTx/>
              <a:buSzTx/>
              <a:buFontTx/>
              <a:buNone/>
              <a:tabLst/>
              <a:defRPr/>
            </a:pPr>
            <a:r>
              <a:rPr lang="ru-RU" baseline="0" dirty="0" smtClean="0"/>
              <a:t>С начала пандемии на территории </a:t>
            </a:r>
            <a:r>
              <a:rPr lang="ru-RU" sz="1200" kern="1200" baseline="0" dirty="0" smtClean="0">
                <a:solidFill>
                  <a:schemeClr val="tx1"/>
                </a:solidFill>
                <a:latin typeface="+mn-lt"/>
                <a:ea typeface="+mn-ea"/>
                <a:cs typeface="+mn-cs"/>
              </a:rPr>
              <a:t>Архангельской </a:t>
            </a:r>
            <a:r>
              <a:rPr lang="ru-RU" baseline="0" dirty="0" smtClean="0"/>
              <a:t>области зарегистрировано более 55 тысяч случаев заболеваний </a:t>
            </a:r>
            <a:r>
              <a:rPr lang="en-US" sz="1200" kern="1200" dirty="0" smtClean="0">
                <a:solidFill>
                  <a:schemeClr val="tx1"/>
                </a:solidFill>
                <a:latin typeface="+mn-lt"/>
                <a:ea typeface="+mn-ea"/>
                <a:cs typeface="+mn-cs"/>
              </a:rPr>
              <a:t>COVID-</a:t>
            </a:r>
            <a:r>
              <a:rPr lang="ru-RU" sz="1200" kern="1200" dirty="0" smtClean="0">
                <a:solidFill>
                  <a:schemeClr val="tx1"/>
                </a:solidFill>
                <a:latin typeface="+mn-lt"/>
                <a:ea typeface="+mn-ea"/>
                <a:cs typeface="+mn-cs"/>
              </a:rPr>
              <a:t>19</a:t>
            </a:r>
            <a:r>
              <a:rPr lang="ru-RU" baseline="0" dirty="0" smtClean="0"/>
              <a:t>, </a:t>
            </a:r>
          </a:p>
          <a:p>
            <a:pPr marL="0" marR="0" indent="0" algn="just" defTabSz="915678" rtl="0" eaLnBrk="1" fontAlgn="auto" latinLnBrk="0" hangingPunct="1">
              <a:lnSpc>
                <a:spcPct val="100000"/>
              </a:lnSpc>
              <a:spcBef>
                <a:spcPts val="0"/>
              </a:spcBef>
              <a:spcAft>
                <a:spcPts val="0"/>
              </a:spcAft>
              <a:buClrTx/>
              <a:buSzTx/>
              <a:buFontTx/>
              <a:buNone/>
              <a:tabLst/>
              <a:defRPr/>
            </a:pPr>
            <a:r>
              <a:rPr lang="ru-RU" baseline="0" dirty="0" smtClean="0"/>
              <a:t>п</a:t>
            </a:r>
            <a:r>
              <a:rPr lang="ru-RU" sz="1200" kern="1200" dirty="0" smtClean="0">
                <a:solidFill>
                  <a:schemeClr val="tx1"/>
                </a:solidFill>
                <a:latin typeface="+mn-lt"/>
                <a:ea typeface="+mn-ea"/>
                <a:cs typeface="+mn-cs"/>
              </a:rPr>
              <a:t>о состоянию на 11 февраля 2021 года показатель заболеваемости </a:t>
            </a:r>
            <a:r>
              <a:rPr lang="ru-RU" sz="1200" kern="1200" baseline="0" dirty="0" smtClean="0">
                <a:solidFill>
                  <a:schemeClr val="tx1"/>
                </a:solidFill>
                <a:latin typeface="+mn-lt"/>
                <a:ea typeface="+mn-ea"/>
                <a:cs typeface="+mn-cs"/>
              </a:rPr>
              <a:t>в области </a:t>
            </a:r>
            <a:r>
              <a:rPr lang="ru-RU" sz="1200" kern="1200" dirty="0" smtClean="0">
                <a:solidFill>
                  <a:schemeClr val="tx1"/>
                </a:solidFill>
                <a:latin typeface="+mn-lt"/>
                <a:ea typeface="+mn-ea"/>
                <a:cs typeface="+mn-cs"/>
              </a:rPr>
              <a:t>составил 4943,0 на 100 тысяч населения, что выше показателя заболеваемости в Российской Федерации на 80,1%</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(2744,9). Архангельская область по общему показателю заболеваемости занимает 9 место в стране.</a:t>
            </a:r>
          </a:p>
          <a:p>
            <a:pPr marL="0" marR="0" indent="0" algn="just" defTabSz="915678" rtl="0" eaLnBrk="1" fontAlgn="auto" latinLnBrk="0" hangingPunct="1">
              <a:lnSpc>
                <a:spcPct val="100000"/>
              </a:lnSpc>
              <a:spcBef>
                <a:spcPts val="0"/>
              </a:spcBef>
              <a:spcAft>
                <a:spcPts val="0"/>
              </a:spcAft>
              <a:buClrTx/>
              <a:buSzTx/>
              <a:buFontTx/>
              <a:buNone/>
              <a:tabLst/>
              <a:defRPr/>
            </a:pPr>
            <a:endParaRPr lang="ru-RU" dirty="0" smtClean="0"/>
          </a:p>
        </p:txBody>
      </p:sp>
      <p:sp>
        <p:nvSpPr>
          <p:cNvPr id="4" name="Номер слайда 3"/>
          <p:cNvSpPr>
            <a:spLocks noGrp="1"/>
          </p:cNvSpPr>
          <p:nvPr>
            <p:ph type="sldNum" sz="quarter" idx="10"/>
          </p:nvPr>
        </p:nvSpPr>
        <p:spPr/>
        <p:txBody>
          <a:bodyPr/>
          <a:lstStyle/>
          <a:p>
            <a:fld id="{1286A822-A357-4BF7-813B-FC3D4EA6C03E}" type="slidenum">
              <a:rPr lang="ru-RU" smtClean="0"/>
              <a:pPr/>
              <a:t>2</a:t>
            </a:fld>
            <a:endParaRPr lang="ru-RU"/>
          </a:p>
        </p:txBody>
      </p:sp>
    </p:spTree>
    <p:extLst>
      <p:ext uri="{BB962C8B-B14F-4D97-AF65-F5344CB8AC3E}">
        <p14:creationId xmlns:p14="http://schemas.microsoft.com/office/powerpoint/2010/main" val="885006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pPr algn="just" defTabSz="902370">
              <a:spcBef>
                <a:spcPct val="0"/>
              </a:spcBef>
              <a:defRPr/>
            </a:pPr>
            <a:r>
              <a:rPr lang="ru-RU" altLang="ru-RU" sz="1400" dirty="0" smtClean="0">
                <a:solidFill>
                  <a:srgbClr val="800000"/>
                </a:solidFill>
                <a:latin typeface="Times New Roman" pitchFamily="18" charset="0"/>
                <a:cs typeface="Times New Roman" pitchFamily="18" charset="0"/>
              </a:rPr>
              <a:t>В структуре внеплановых проверок значительное место (60,5%) занимают внеплановые проверки на основании приказов Руководителя Роспотребнадзора (295 проверок), изданных в соответствии с поручениями Президента Российской Федерации, Правительства Российской Федерации, </a:t>
            </a:r>
          </a:p>
          <a:p>
            <a:pPr algn="just" defTabSz="902370">
              <a:spcBef>
                <a:spcPct val="0"/>
              </a:spcBef>
              <a:buFontTx/>
              <a:buChar char="-"/>
              <a:defRPr/>
            </a:pPr>
            <a:r>
              <a:rPr lang="ru-RU" altLang="ru-RU" sz="1400" dirty="0" smtClean="0">
                <a:solidFill>
                  <a:srgbClr val="800000"/>
                </a:solidFill>
                <a:latin typeface="Times New Roman" pitchFamily="18" charset="0"/>
                <a:cs typeface="Times New Roman" pitchFamily="18" charset="0"/>
              </a:rPr>
              <a:t>32,2% составляют проверки по контролю за исполнением ранее выданных предписаний, при этом по результатам 33 из 157 таких проверок установлено, что предписания не выполнены, по всем таким проверкам возбуждены дела по статье 19.5 КоАП РФ (невыполнение предписаний). </a:t>
            </a:r>
          </a:p>
          <a:p>
            <a:pPr algn="just" defTabSz="902370">
              <a:spcBef>
                <a:spcPct val="0"/>
              </a:spcBef>
              <a:buFontTx/>
              <a:buChar char="-"/>
              <a:defRPr/>
            </a:pPr>
            <a:r>
              <a:rPr lang="ru-RU" altLang="ru-RU" sz="1400" dirty="0" smtClean="0">
                <a:solidFill>
                  <a:srgbClr val="800000"/>
                </a:solidFill>
                <a:latin typeface="Times New Roman" pitchFamily="18" charset="0"/>
                <a:cs typeface="Times New Roman" pitchFamily="18" charset="0"/>
              </a:rPr>
              <a:t> По требованию прокуратуры – 1,8% внеплановых проверок (9 проверок). </a:t>
            </a:r>
          </a:p>
          <a:p>
            <a:pPr algn="just" defTabSz="902370">
              <a:spcBef>
                <a:spcPct val="0"/>
              </a:spcBef>
              <a:buFontTx/>
              <a:buChar char="-"/>
              <a:defRPr/>
            </a:pPr>
            <a:r>
              <a:rPr lang="ru-RU" altLang="ru-RU" sz="1400" dirty="0" smtClean="0">
                <a:solidFill>
                  <a:srgbClr val="800000"/>
                </a:solidFill>
                <a:latin typeface="Times New Roman" pitchFamily="18" charset="0"/>
                <a:cs typeface="Times New Roman" pitchFamily="18" charset="0"/>
              </a:rPr>
              <a:t>0,8% внеплановых проверок были проведены по заявлениям о возникновении угрозы причинения, о причинения вреда жизни и здоровью граждан. </a:t>
            </a:r>
          </a:p>
          <a:p>
            <a:pPr algn="just" defTabSz="902370">
              <a:spcBef>
                <a:spcPct val="0"/>
              </a:spcBef>
              <a:defRPr/>
            </a:pPr>
            <a:endParaRPr lang="ru-RU" altLang="ru-RU" sz="1400" dirty="0" smtClean="0">
              <a:solidFill>
                <a:srgbClr val="800000"/>
              </a:solidFill>
              <a:latin typeface="Times New Roman" pitchFamily="18" charset="0"/>
              <a:cs typeface="Times New Roman" pitchFamily="18" charset="0"/>
            </a:endParaRPr>
          </a:p>
        </p:txBody>
      </p:sp>
      <p:sp>
        <p:nvSpPr>
          <p:cNvPr id="87044" name="Номер слайда 3"/>
          <p:cNvSpPr txBox="1">
            <a:spLocks noGrp="1"/>
          </p:cNvSpPr>
          <p:nvPr/>
        </p:nvSpPr>
        <p:spPr bwMode="auto">
          <a:xfrm>
            <a:off x="3798134" y="9326376"/>
            <a:ext cx="2904454" cy="491027"/>
          </a:xfrm>
          <a:prstGeom prst="rect">
            <a:avLst/>
          </a:prstGeom>
          <a:noFill/>
          <a:ln w="9525">
            <a:noFill/>
            <a:miter lim="800000"/>
            <a:headEnd/>
            <a:tailEnd/>
          </a:ln>
        </p:spPr>
        <p:txBody>
          <a:bodyPr lIns="90227" tIns="45113" rIns="90227" bIns="45113" anchor="b"/>
          <a:lstStyle/>
          <a:p>
            <a:pPr algn="r"/>
            <a:fld id="{46837333-E80F-4125-A72F-883CE7637F6E}" type="slidenum">
              <a:rPr lang="ru-RU" sz="1200">
                <a:solidFill>
                  <a:srgbClr val="000000"/>
                </a:solidFill>
                <a:latin typeface="Calibri" pitchFamily="34" charset="0"/>
              </a:rPr>
              <a:pPr algn="r"/>
              <a:t>20</a:t>
            </a:fld>
            <a:endParaRPr lang="ru-RU" sz="1200" dirty="0">
              <a:solidFill>
                <a:srgbClr val="000000"/>
              </a:solidFill>
              <a:latin typeface="Calibri" pitchFamily="34" charset="0"/>
            </a:endParaRPr>
          </a:p>
        </p:txBody>
      </p:sp>
    </p:spTree>
    <p:extLst>
      <p:ext uri="{BB962C8B-B14F-4D97-AF65-F5344CB8AC3E}">
        <p14:creationId xmlns:p14="http://schemas.microsoft.com/office/powerpoint/2010/main" val="2668909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Образ слайда 1"/>
          <p:cNvSpPr>
            <a:spLocks noGrp="1" noRot="1" noChangeAspect="1" noTextEdit="1"/>
          </p:cNvSpPr>
          <p:nvPr>
            <p:ph type="sldImg"/>
          </p:nvPr>
        </p:nvSpPr>
        <p:spPr>
          <a:ln/>
        </p:spPr>
      </p:sp>
      <p:sp>
        <p:nvSpPr>
          <p:cNvPr id="92163" name="Заметки 2"/>
          <p:cNvSpPr>
            <a:spLocks noGrp="1"/>
          </p:cNvSpPr>
          <p:nvPr>
            <p:ph type="body" idx="1"/>
          </p:nvPr>
        </p:nvSpPr>
        <p:spPr>
          <a:noFill/>
          <a:ln/>
        </p:spPr>
        <p:txBody>
          <a:bodyPr/>
          <a:lstStyle/>
          <a:p>
            <a:pPr algn="just" defTabSz="902370">
              <a:spcBef>
                <a:spcPct val="0"/>
              </a:spcBef>
              <a:defRPr/>
            </a:pPr>
            <a:r>
              <a:rPr lang="ru-RU" altLang="ru-RU" dirty="0" smtClean="0">
                <a:solidFill>
                  <a:srgbClr val="800000"/>
                </a:solidFill>
                <a:latin typeface="Arial" panose="020B0604020202020204" pitchFamily="34" charset="0"/>
                <a:cs typeface="Arial" panose="020B0604020202020204" pitchFamily="34" charset="0"/>
              </a:rPr>
              <a:t>При проведении 1351 надзорных мероприятий, в 718 были выявлены нарушения. </a:t>
            </a:r>
          </a:p>
          <a:p>
            <a:pPr algn="just" defTabSz="902370">
              <a:spcBef>
                <a:spcPct val="0"/>
              </a:spcBef>
              <a:defRPr/>
            </a:pPr>
            <a:r>
              <a:rPr lang="ru-RU" altLang="ru-RU" dirty="0" smtClean="0">
                <a:solidFill>
                  <a:srgbClr val="800000"/>
                </a:solidFill>
                <a:latin typeface="Arial" panose="020B0604020202020204" pitchFamily="34" charset="0"/>
                <a:cs typeface="Arial" panose="020B0604020202020204" pitchFamily="34" charset="0"/>
              </a:rPr>
              <a:t>Общее число выявленных нарушений составило 2161. </a:t>
            </a:r>
          </a:p>
          <a:p>
            <a:pPr algn="just" defTabSz="902370">
              <a:spcBef>
                <a:spcPct val="0"/>
              </a:spcBef>
              <a:defRPr/>
            </a:pPr>
            <a:r>
              <a:rPr lang="ru-RU" altLang="ru-RU" dirty="0" smtClean="0">
                <a:solidFill>
                  <a:srgbClr val="800000"/>
                </a:solidFill>
                <a:latin typeface="Arial" panose="020B0604020202020204" pitchFamily="34" charset="0"/>
                <a:cs typeface="Arial" panose="020B0604020202020204" pitchFamily="34" charset="0"/>
              </a:rPr>
              <a:t>По результатам проверок и административных расследований вынесено  1064 административных наказаний. </a:t>
            </a:r>
          </a:p>
        </p:txBody>
      </p:sp>
      <p:sp>
        <p:nvSpPr>
          <p:cNvPr id="4" name="Номер слайда 3"/>
          <p:cNvSpPr>
            <a:spLocks noGrp="1"/>
          </p:cNvSpPr>
          <p:nvPr>
            <p:ph type="sldNum" sz="quarter" idx="5"/>
          </p:nvPr>
        </p:nvSpPr>
        <p:spPr/>
        <p:txBody>
          <a:bodyPr/>
          <a:lstStyle/>
          <a:p>
            <a:pPr>
              <a:defRPr/>
            </a:pPr>
            <a:fld id="{B533AC0F-BD4B-43AC-8260-867607B42656}" type="slidenum">
              <a:rPr lang="ru-RU" smtClean="0"/>
              <a:pPr>
                <a:defRPr/>
              </a:pPr>
              <a:t>21</a:t>
            </a:fld>
            <a:endParaRPr lang="ru-RU"/>
          </a:p>
        </p:txBody>
      </p:sp>
    </p:spTree>
    <p:extLst>
      <p:ext uri="{BB962C8B-B14F-4D97-AF65-F5344CB8AC3E}">
        <p14:creationId xmlns:p14="http://schemas.microsoft.com/office/powerpoint/2010/main" val="1170655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mn-lt"/>
                <a:ea typeface="+mn-ea"/>
                <a:cs typeface="+mn-cs"/>
              </a:rPr>
              <a:t>Управлением внедрен принцип «предупреждение как первое нарушение». </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mn-lt"/>
                <a:ea typeface="+mn-ea"/>
                <a:cs typeface="+mn-cs"/>
              </a:rPr>
              <a:t>Доля предупреждений от общего числа наказаний выше, чем в среднем по </a:t>
            </a:r>
            <a:r>
              <a:rPr lang="ru-RU" sz="1200" kern="1200" dirty="0" err="1" smtClean="0">
                <a:solidFill>
                  <a:schemeClr val="tx1"/>
                </a:solidFill>
                <a:latin typeface="+mn-lt"/>
                <a:ea typeface="+mn-ea"/>
                <a:cs typeface="+mn-cs"/>
              </a:rPr>
              <a:t>Роспотребнадзору</a:t>
            </a:r>
            <a:r>
              <a:rPr lang="ru-RU" sz="1200" kern="1200" baseline="0" dirty="0" smtClean="0">
                <a:solidFill>
                  <a:schemeClr val="tx1"/>
                </a:solidFill>
                <a:latin typeface="+mn-lt"/>
                <a:ea typeface="+mn-ea"/>
                <a:cs typeface="+mn-cs"/>
              </a:rPr>
              <a:t> (5% - при плановых проверках, до 20 % при внеплановых проверках) и имеет тенденцию к росту.</a:t>
            </a:r>
            <a:endParaRPr lang="ru-RU"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mn-lt"/>
                <a:ea typeface="+mn-ea"/>
                <a:cs typeface="+mn-cs"/>
              </a:rPr>
              <a:t>Однако значительного роста показателя не наблюдается, т.к. Управление накладывает административное наказание в основном по статьям, связанных с угрозой причинения жизни и здоровью граждан, где предупреждение не предусмотрено.</a:t>
            </a:r>
          </a:p>
          <a:p>
            <a:endParaRPr lang="ru-RU" dirty="0"/>
          </a:p>
        </p:txBody>
      </p:sp>
      <p:sp>
        <p:nvSpPr>
          <p:cNvPr id="4" name="Номер слайда 3"/>
          <p:cNvSpPr>
            <a:spLocks noGrp="1"/>
          </p:cNvSpPr>
          <p:nvPr>
            <p:ph type="sldNum" sz="quarter" idx="10"/>
          </p:nvPr>
        </p:nvSpPr>
        <p:spPr/>
        <p:txBody>
          <a:bodyPr/>
          <a:lstStyle/>
          <a:p>
            <a:pPr>
              <a:defRPr/>
            </a:pPr>
            <a:fld id="{65529E8A-9BBD-41ED-A9A2-DEF2C02CD1FC}" type="slidenum">
              <a:rPr lang="ru-RU" smtClean="0"/>
              <a:pPr>
                <a:defRPr/>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На слайде представлены</a:t>
            </a:r>
            <a:r>
              <a:rPr lang="ru-RU" baseline="0" dirty="0" smtClean="0"/>
              <a:t> суммы наложенных штрафов по годам, в т.ч. Средняя сумма штрафа, которая составляет от 15,9 тыс. Рублей до 25,2 тыс. руб. в разные годы.</a:t>
            </a:r>
          </a:p>
          <a:p>
            <a:endParaRPr lang="ru-RU" dirty="0"/>
          </a:p>
        </p:txBody>
      </p:sp>
      <p:sp>
        <p:nvSpPr>
          <p:cNvPr id="4" name="Номер слайда 3"/>
          <p:cNvSpPr>
            <a:spLocks noGrp="1"/>
          </p:cNvSpPr>
          <p:nvPr>
            <p:ph type="sldNum" sz="quarter" idx="10"/>
          </p:nvPr>
        </p:nvSpPr>
        <p:spPr/>
        <p:txBody>
          <a:bodyPr/>
          <a:lstStyle/>
          <a:p>
            <a:pPr>
              <a:defRPr/>
            </a:pPr>
            <a:fld id="{65529E8A-9BBD-41ED-A9A2-DEF2C02CD1FC}" type="slidenum">
              <a:rPr lang="ru-RU" smtClean="0"/>
              <a:pPr>
                <a:defRPr/>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План на 2021 год сформирован в соответствии с Постановлением Правительства Российской Федерации от 30.11.2020 №1969, </a:t>
            </a:r>
          </a:p>
          <a:p>
            <a:r>
              <a:rPr lang="ru-RU" sz="1200" b="0" i="0" kern="1200" dirty="0" smtClean="0">
                <a:solidFill>
                  <a:schemeClr val="tx1"/>
                </a:solidFill>
                <a:latin typeface="+mn-lt"/>
                <a:ea typeface="+mn-ea"/>
                <a:cs typeface="+mn-cs"/>
              </a:rPr>
              <a:t>в план не включались проверки субъектов малого бизнеса, за исключением объектов, отнесенных к категориям чрезвычайно высокого и высокого риска, а также осуществляющих отдельные виды деятельности (в сфере здравоохранения, сфере образования, в социальной сфере). </a:t>
            </a:r>
          </a:p>
          <a:p>
            <a:r>
              <a:rPr lang="ru-RU" sz="1200" b="0" i="0" kern="1200" dirty="0" smtClean="0">
                <a:solidFill>
                  <a:schemeClr val="tx1"/>
                </a:solidFill>
                <a:latin typeface="+mn-lt"/>
                <a:ea typeface="+mn-ea"/>
                <a:cs typeface="+mn-cs"/>
              </a:rPr>
              <a:t>В настоящее время в плане 380 проверок, более 155 проверок было исключено в связи Постановлением Правительства Российской Федерации от 30.11.2020 №1969, </a:t>
            </a:r>
            <a:endParaRPr lang="ru-RU" dirty="0"/>
          </a:p>
        </p:txBody>
      </p:sp>
      <p:sp>
        <p:nvSpPr>
          <p:cNvPr id="4" name="Номер слайда 3"/>
          <p:cNvSpPr>
            <a:spLocks noGrp="1"/>
          </p:cNvSpPr>
          <p:nvPr>
            <p:ph type="sldNum" sz="quarter" idx="10"/>
          </p:nvPr>
        </p:nvSpPr>
        <p:spPr/>
        <p:txBody>
          <a:bodyPr/>
          <a:lstStyle/>
          <a:p>
            <a:pPr>
              <a:defRPr/>
            </a:pPr>
            <a:fld id="{65529E8A-9BBD-41ED-A9A2-DEF2C02CD1FC}" type="slidenum">
              <a:rPr lang="ru-RU" smtClean="0"/>
              <a:pPr>
                <a:defRPr/>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a:ln/>
        </p:spPr>
      </p:sp>
      <p:sp>
        <p:nvSpPr>
          <p:cNvPr id="28675" name="Заметки 2"/>
          <p:cNvSpPr>
            <a:spLocks noGrp="1"/>
          </p:cNvSpPr>
          <p:nvPr>
            <p:ph type="body" idx="1"/>
          </p:nvPr>
        </p:nvSpPr>
        <p:spPr>
          <a:noFill/>
          <a:ln/>
        </p:spPr>
        <p:txBody>
          <a:bodyPr>
            <a:normAutofit/>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ru-RU" sz="1400" b="0" kern="1200" dirty="0" smtClean="0">
                <a:solidFill>
                  <a:schemeClr val="tx1"/>
                </a:solidFill>
                <a:effectLst/>
                <a:latin typeface="+mn-lt"/>
                <a:ea typeface="+mn-ea"/>
                <a:cs typeface="+mn-cs"/>
              </a:rPr>
              <a:t>Постановлением Правительства Российской Федерации от 11.07.2020 № 1036 с 01.01.2021 признаны утратившими силу 11 нормативных правовых актов Правительства Российской Федерации, содержащие обязательные требования, соблюдение которых оценивается при проведении мероприятий по контролю при осуществлении федерального государственного надзора в области защиты прав потребителей (правила продажи, оказания</a:t>
            </a:r>
            <a:r>
              <a:rPr lang="ru-RU" sz="1400" b="0" kern="1200" baseline="0" dirty="0" smtClean="0">
                <a:solidFill>
                  <a:schemeClr val="tx1"/>
                </a:solidFill>
                <a:effectLst/>
                <a:latin typeface="+mn-lt"/>
                <a:ea typeface="+mn-ea"/>
                <a:cs typeface="+mn-cs"/>
              </a:rPr>
              <a:t> услуг общепита, бытовых услуг и др.)</a:t>
            </a:r>
          </a:p>
          <a:p>
            <a:r>
              <a:rPr lang="ru-RU" sz="1400" b="0" kern="1200" dirty="0" smtClean="0">
                <a:solidFill>
                  <a:schemeClr val="tx1"/>
                </a:solidFill>
                <a:effectLst/>
                <a:latin typeface="+mn-lt"/>
                <a:ea typeface="+mn-ea"/>
                <a:cs typeface="+mn-cs"/>
              </a:rPr>
              <a:t>Постановлением Правительства Российской Федерации от 31.12.2020 № 2467 поименованы 15 актов Правительства Российской Федерации</a:t>
            </a:r>
            <a:r>
              <a:rPr lang="ru-RU" sz="1400" b="0" kern="1200" baseline="0" dirty="0" smtClean="0">
                <a:solidFill>
                  <a:schemeClr val="tx1"/>
                </a:solidFill>
                <a:effectLst/>
                <a:latin typeface="+mn-lt"/>
                <a:ea typeface="+mn-ea"/>
                <a:cs typeface="+mn-cs"/>
              </a:rPr>
              <a:t> с</a:t>
            </a:r>
            <a:r>
              <a:rPr lang="ru-RU" sz="1400" b="0" kern="1200" dirty="0" smtClean="0">
                <a:solidFill>
                  <a:schemeClr val="tx1"/>
                </a:solidFill>
                <a:effectLst/>
                <a:latin typeface="+mn-lt"/>
                <a:ea typeface="+mn-ea"/>
                <a:cs typeface="+mn-cs"/>
              </a:rPr>
              <a:t>о сроком применения до 1 сентября 2021 года например:</a:t>
            </a:r>
            <a:r>
              <a:rPr lang="ru-RU" sz="1400" b="0" kern="1200" baseline="0" dirty="0" smtClean="0">
                <a:solidFill>
                  <a:schemeClr val="tx1"/>
                </a:solidFill>
                <a:effectLst/>
                <a:latin typeface="+mn-lt"/>
                <a:ea typeface="+mn-ea"/>
                <a:cs typeface="+mn-cs"/>
              </a:rPr>
              <a:t> </a:t>
            </a:r>
            <a:r>
              <a:rPr lang="ru-RU" sz="1400" b="0" kern="1200" dirty="0" smtClean="0">
                <a:solidFill>
                  <a:schemeClr val="tx1"/>
                </a:solidFill>
                <a:effectLst/>
                <a:latin typeface="+mn-lt"/>
                <a:ea typeface="+mn-ea"/>
                <a:cs typeface="+mn-cs"/>
              </a:rPr>
              <a:t>Правила по </a:t>
            </a:r>
            <a:r>
              <a:rPr lang="ru-RU" sz="1400" b="0" kern="1200" dirty="0" err="1" smtClean="0">
                <a:solidFill>
                  <a:schemeClr val="tx1"/>
                </a:solidFill>
                <a:effectLst/>
                <a:latin typeface="+mn-lt"/>
                <a:ea typeface="+mn-ea"/>
                <a:cs typeface="+mn-cs"/>
              </a:rPr>
              <a:t>киновидеообслуживанию</a:t>
            </a:r>
            <a:r>
              <a:rPr lang="ru-RU" sz="1400" b="0" kern="1200" dirty="0" smtClean="0">
                <a:solidFill>
                  <a:schemeClr val="tx1"/>
                </a:solidFill>
                <a:effectLst/>
                <a:latin typeface="+mn-lt"/>
                <a:ea typeface="+mn-ea"/>
                <a:cs typeface="+mn-cs"/>
              </a:rPr>
              <a:t>,  Правила оказания услуг (выполнения работ) по техническому обслуживанию и ремонту автомототранспортных средств, Правила оказания услуг по перевозке пассажиров и др.</a:t>
            </a:r>
            <a:endParaRPr lang="ru-RU" sz="1400" b="0" i="0" u="none" strike="noStrike" kern="1200" baseline="0" dirty="0" smtClean="0">
              <a:solidFill>
                <a:schemeClr val="tx1"/>
              </a:solidFill>
              <a:latin typeface="+mn-lt"/>
              <a:ea typeface="+mn-ea"/>
              <a:cs typeface="+mn-cs"/>
            </a:endParaRPr>
          </a:p>
        </p:txBody>
      </p:sp>
      <p:sp>
        <p:nvSpPr>
          <p:cNvPr id="4" name="Номер слайда 3"/>
          <p:cNvSpPr>
            <a:spLocks noGrp="1"/>
          </p:cNvSpPr>
          <p:nvPr>
            <p:ph type="sldNum" sz="quarter" idx="5"/>
          </p:nvPr>
        </p:nvSpPr>
        <p:spPr/>
        <p:txBody>
          <a:bodyPr/>
          <a:lstStyle/>
          <a:p>
            <a:pPr>
              <a:defRPr/>
            </a:pPr>
            <a:fld id="{C30A25C1-BF38-47D2-8748-2A9229C4C52F}" type="slidenum">
              <a:rPr lang="ru-RU" smtClean="0">
                <a:solidFill>
                  <a:prstClr val="black"/>
                </a:solidFill>
              </a:rPr>
              <a:pPr>
                <a:defRPr/>
              </a:pPr>
              <a:t>25</a:t>
            </a:fld>
            <a:endParaRPr lang="ru-RU">
              <a:solidFill>
                <a:prstClr val="black"/>
              </a:solidFill>
            </a:endParaRPr>
          </a:p>
        </p:txBody>
      </p:sp>
    </p:spTree>
    <p:extLst>
      <p:ext uri="{BB962C8B-B14F-4D97-AF65-F5344CB8AC3E}">
        <p14:creationId xmlns:p14="http://schemas.microsoft.com/office/powerpoint/2010/main" val="3713478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a:ln/>
        </p:spPr>
      </p:sp>
      <p:sp>
        <p:nvSpPr>
          <p:cNvPr id="28675" name="Заметки 2"/>
          <p:cNvSpPr>
            <a:spLocks noGrp="1"/>
          </p:cNvSpPr>
          <p:nvPr>
            <p:ph type="body" idx="1"/>
          </p:nvPr>
        </p:nvSpPr>
        <p:spPr>
          <a:noFill/>
          <a:ln/>
        </p:spPr>
        <p:txBody>
          <a:bodyPr>
            <a:normAutofit/>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ru-RU" sz="1200" dirty="0" smtClean="0"/>
              <a:t>С </a:t>
            </a:r>
            <a:r>
              <a:rPr lang="ru-RU" dirty="0" smtClean="0"/>
              <a:t>1 января 2021 года</a:t>
            </a:r>
            <a:r>
              <a:rPr lang="ru-RU" baseline="0" dirty="0" smtClean="0"/>
              <a:t> п</a:t>
            </a:r>
            <a:r>
              <a:rPr lang="ru-RU" sz="1200" dirty="0" smtClean="0"/>
              <a:t>остановлением Правительства РФ от 31.12.2020 N 2463 утверждены Правила продажи товаров , в правилах отсутствует</a:t>
            </a:r>
            <a:r>
              <a:rPr lang="ru-RU" sz="1200" baseline="0" dirty="0" smtClean="0"/>
              <a:t> обязанность продавца иметь книгу заявлений и предложений. </a:t>
            </a:r>
            <a:endParaRPr lang="ru-RU" sz="1200" dirty="0" smtClean="0"/>
          </a:p>
          <a:p>
            <a:pPr marL="0" marR="0" lvl="0" indent="0" algn="just" defTabSz="914400" rtl="0" eaLnBrk="0" fontAlgn="base" latinLnBrk="0" hangingPunct="0">
              <a:lnSpc>
                <a:spcPct val="100000"/>
              </a:lnSpc>
              <a:spcBef>
                <a:spcPct val="30000"/>
              </a:spcBef>
              <a:spcAft>
                <a:spcPct val="0"/>
              </a:spcAft>
              <a:buClrTx/>
              <a:buSzTx/>
              <a:buFontTx/>
              <a:buNone/>
              <a:tabLst/>
              <a:defRPr/>
            </a:pPr>
            <a:r>
              <a:rPr lang="ru-RU" dirty="0" smtClean="0"/>
              <a:t>Контроль (надзор) за соблюдением настоящих Правил осуществляется Федеральной службой по надзору в сфере защиты прав потребителей и благополучия человека. </a:t>
            </a:r>
            <a:endParaRPr lang="ru-RU" sz="1200" b="0" i="0" u="none" strike="noStrike" kern="1200" baseline="0" dirty="0" smtClean="0">
              <a:solidFill>
                <a:schemeClr val="tx1"/>
              </a:solidFill>
              <a:latin typeface="+mn-lt"/>
              <a:ea typeface="+mn-ea"/>
              <a:cs typeface="+mn-cs"/>
            </a:endParaRPr>
          </a:p>
        </p:txBody>
      </p:sp>
      <p:sp>
        <p:nvSpPr>
          <p:cNvPr id="4" name="Номер слайда 3"/>
          <p:cNvSpPr>
            <a:spLocks noGrp="1"/>
          </p:cNvSpPr>
          <p:nvPr>
            <p:ph type="sldNum" sz="quarter" idx="5"/>
          </p:nvPr>
        </p:nvSpPr>
        <p:spPr/>
        <p:txBody>
          <a:bodyPr/>
          <a:lstStyle/>
          <a:p>
            <a:pPr>
              <a:defRPr/>
            </a:pPr>
            <a:fld id="{C30A25C1-BF38-47D2-8748-2A9229C4C52F}" type="slidenum">
              <a:rPr lang="ru-RU" smtClean="0">
                <a:solidFill>
                  <a:prstClr val="black"/>
                </a:solidFill>
              </a:rPr>
              <a:pPr>
                <a:defRPr/>
              </a:pPr>
              <a:t>26</a:t>
            </a:fld>
            <a:endParaRPr lang="ru-RU">
              <a:solidFill>
                <a:prstClr val="black"/>
              </a:solidFill>
            </a:endParaRPr>
          </a:p>
        </p:txBody>
      </p:sp>
    </p:spTree>
    <p:extLst>
      <p:ext uri="{BB962C8B-B14F-4D97-AF65-F5344CB8AC3E}">
        <p14:creationId xmlns:p14="http://schemas.microsoft.com/office/powerpoint/2010/main" val="3713478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a:ln/>
        </p:spPr>
      </p:sp>
      <p:sp>
        <p:nvSpPr>
          <p:cNvPr id="28675" name="Заметки 2"/>
          <p:cNvSpPr>
            <a:spLocks noGrp="1"/>
          </p:cNvSpPr>
          <p:nvPr>
            <p:ph type="body" idx="1"/>
          </p:nvPr>
        </p:nvSpPr>
        <p:spPr>
          <a:noFill/>
          <a:ln/>
        </p:spPr>
        <p:txBody>
          <a:bodyPr>
            <a:normAutofit/>
          </a:bodyPr>
          <a:lstStyle/>
          <a:p>
            <a:r>
              <a:rPr lang="ru-RU" sz="1200" b="0" i="0" kern="1200" dirty="0" smtClean="0">
                <a:solidFill>
                  <a:schemeClr val="tx1"/>
                </a:solidFill>
                <a:latin typeface="+mn-lt"/>
                <a:ea typeface="+mn-ea"/>
                <a:cs typeface="+mn-cs"/>
              </a:rPr>
              <a:t>Утвержденные Правила применяются ко всем видам бытового подряда (ремонт и изготовление швейных, меховых, ювелирных изделий, мебели, обуви, а также ремонт квартир, бытовой техники, мобильных телефонов, компьютеров, планшетов и т.п.), а также к различного рода возмездным услугам (если их оказание не урегулировано иными нормативными правовыми актами), таким как услуги химчисток, парикмахерских, салонов красоты, бань, саун и т.п.).</a:t>
            </a:r>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ru-RU" sz="1200" b="0" i="0" u="none" strike="noStrike" kern="1200" baseline="0" dirty="0" smtClean="0">
              <a:solidFill>
                <a:schemeClr val="tx1"/>
              </a:solidFill>
              <a:latin typeface="+mn-lt"/>
              <a:ea typeface="+mn-ea"/>
              <a:cs typeface="+mn-cs"/>
            </a:endParaRPr>
          </a:p>
        </p:txBody>
      </p:sp>
      <p:sp>
        <p:nvSpPr>
          <p:cNvPr id="4" name="Номер слайда 3"/>
          <p:cNvSpPr>
            <a:spLocks noGrp="1"/>
          </p:cNvSpPr>
          <p:nvPr>
            <p:ph type="sldNum" sz="quarter" idx="5"/>
          </p:nvPr>
        </p:nvSpPr>
        <p:spPr/>
        <p:txBody>
          <a:bodyPr/>
          <a:lstStyle/>
          <a:p>
            <a:pPr>
              <a:defRPr/>
            </a:pPr>
            <a:fld id="{C30A25C1-BF38-47D2-8748-2A9229C4C52F}" type="slidenum">
              <a:rPr lang="ru-RU" smtClean="0">
                <a:solidFill>
                  <a:prstClr val="black"/>
                </a:solidFill>
              </a:rPr>
              <a:pPr>
                <a:defRPr/>
              </a:pPr>
              <a:t>27</a:t>
            </a:fld>
            <a:endParaRPr lang="ru-RU">
              <a:solidFill>
                <a:prstClr val="black"/>
              </a:solidFill>
            </a:endParaRPr>
          </a:p>
        </p:txBody>
      </p:sp>
    </p:spTree>
    <p:extLst>
      <p:ext uri="{BB962C8B-B14F-4D97-AF65-F5344CB8AC3E}">
        <p14:creationId xmlns:p14="http://schemas.microsoft.com/office/powerpoint/2010/main" val="3713478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a:ln/>
        </p:spPr>
      </p:sp>
      <p:sp>
        <p:nvSpPr>
          <p:cNvPr id="28675" name="Заметки 2"/>
          <p:cNvSpPr>
            <a:spLocks noGrp="1"/>
          </p:cNvSpPr>
          <p:nvPr>
            <p:ph type="body" idx="1"/>
          </p:nvPr>
        </p:nvSpPr>
        <p:spPr>
          <a:noFill/>
          <a:ln/>
        </p:spPr>
        <p:txBody>
          <a:bodyPr>
            <a:normAutofit/>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endParaRPr lang="ru-RU" sz="1200" b="0" i="0" u="none" strike="noStrike" kern="1200" baseline="0" dirty="0" smtClean="0">
              <a:solidFill>
                <a:schemeClr val="tx1"/>
              </a:solidFill>
              <a:latin typeface="+mn-lt"/>
              <a:ea typeface="+mn-ea"/>
              <a:cs typeface="+mn-cs"/>
            </a:endParaRPr>
          </a:p>
        </p:txBody>
      </p:sp>
      <p:sp>
        <p:nvSpPr>
          <p:cNvPr id="4" name="Номер слайда 3"/>
          <p:cNvSpPr>
            <a:spLocks noGrp="1"/>
          </p:cNvSpPr>
          <p:nvPr>
            <p:ph type="sldNum" sz="quarter" idx="5"/>
          </p:nvPr>
        </p:nvSpPr>
        <p:spPr/>
        <p:txBody>
          <a:bodyPr/>
          <a:lstStyle/>
          <a:p>
            <a:pPr>
              <a:defRPr/>
            </a:pPr>
            <a:fld id="{C30A25C1-BF38-47D2-8748-2A9229C4C52F}" type="slidenum">
              <a:rPr lang="ru-RU" smtClean="0">
                <a:solidFill>
                  <a:prstClr val="black"/>
                </a:solidFill>
              </a:rPr>
              <a:pPr>
                <a:defRPr/>
              </a:pPr>
              <a:t>28</a:t>
            </a:fld>
            <a:endParaRPr lang="ru-RU">
              <a:solidFill>
                <a:prstClr val="black"/>
              </a:solidFill>
            </a:endParaRPr>
          </a:p>
        </p:txBody>
      </p:sp>
    </p:spTree>
    <p:extLst>
      <p:ext uri="{BB962C8B-B14F-4D97-AF65-F5344CB8AC3E}">
        <p14:creationId xmlns:p14="http://schemas.microsoft.com/office/powerpoint/2010/main" val="3713478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a:ln/>
        </p:spPr>
      </p:sp>
      <p:sp>
        <p:nvSpPr>
          <p:cNvPr id="28675" name="Заметки 2"/>
          <p:cNvSpPr>
            <a:spLocks noGrp="1"/>
          </p:cNvSpPr>
          <p:nvPr>
            <p:ph type="body" idx="1"/>
          </p:nvPr>
        </p:nvSpPr>
        <p:spPr>
          <a:noFill/>
          <a:ln/>
        </p:spPr>
        <p:txBody>
          <a:bodyPr>
            <a:normAutofit/>
          </a:bodyPr>
          <a:lstStyle/>
          <a:p>
            <a:pPr algn="just"/>
            <a:r>
              <a:rPr lang="ru-RU" sz="1200" b="0" i="0" kern="1200" dirty="0" smtClean="0">
                <a:solidFill>
                  <a:schemeClr val="tx1"/>
                </a:solidFill>
                <a:latin typeface="+mn-lt"/>
                <a:ea typeface="+mn-ea"/>
                <a:cs typeface="+mn-cs"/>
              </a:rPr>
              <a:t>С 1  января 2021 года отменены более не действуют 111</a:t>
            </a:r>
            <a:r>
              <a:rPr lang="ru-RU" sz="1200" b="0" i="0" kern="1200" baseline="0" dirty="0" smtClean="0">
                <a:solidFill>
                  <a:schemeClr val="tx1"/>
                </a:solidFill>
                <a:latin typeface="+mn-lt"/>
                <a:ea typeface="+mn-ea"/>
                <a:cs typeface="+mn-cs"/>
              </a:rPr>
              <a:t> СанПиНов , СП и гигиенических нормативов.</a:t>
            </a:r>
          </a:p>
          <a:p>
            <a:pPr marL="0" marR="0" indent="0" algn="just" defTabSz="914400" rtl="0" eaLnBrk="0" fontAlgn="base" latinLnBrk="0" hangingPunct="0">
              <a:lnSpc>
                <a:spcPct val="100000"/>
              </a:lnSpc>
              <a:spcBef>
                <a:spcPct val="30000"/>
              </a:spcBef>
              <a:spcAft>
                <a:spcPct val="0"/>
              </a:spcAft>
              <a:buClrTx/>
              <a:buSzTx/>
              <a:buFontTx/>
              <a:buNone/>
              <a:tabLst/>
              <a:defRPr/>
            </a:pPr>
            <a:r>
              <a:rPr lang="ru-RU" sz="1200" b="1" dirty="0" smtClean="0"/>
              <a:t>До конца года вместо 441 нормативных документа</a:t>
            </a:r>
            <a:r>
              <a:rPr lang="ru-RU" sz="1200" b="1" baseline="0" dirty="0" smtClean="0"/>
              <a:t> Роспотребнадзора будет всего 11. </a:t>
            </a:r>
            <a:endParaRPr lang="ru-RU" sz="1200" b="1" dirty="0" smtClean="0"/>
          </a:p>
          <a:p>
            <a:pPr marL="0" marR="0" indent="0" algn="just" defTabSz="914400" rtl="0" eaLnBrk="0" fontAlgn="base" latinLnBrk="0" hangingPunct="0">
              <a:lnSpc>
                <a:spcPct val="100000"/>
              </a:lnSpc>
              <a:spcBef>
                <a:spcPct val="30000"/>
              </a:spcBef>
              <a:spcAft>
                <a:spcPct val="0"/>
              </a:spcAft>
              <a:buClrTx/>
              <a:buSzTx/>
              <a:buFontTx/>
              <a:buNone/>
              <a:tabLst/>
              <a:defRPr/>
            </a:pPr>
            <a:r>
              <a:rPr lang="ru-RU" sz="1200" dirty="0" smtClean="0"/>
              <a:t>Информация о вновь</a:t>
            </a:r>
            <a:r>
              <a:rPr lang="ru-RU" sz="1200" baseline="0" dirty="0" smtClean="0"/>
              <a:t> вступивших СП размещены, в т.ч.  на сайте Управления.</a:t>
            </a:r>
            <a:endParaRPr lang="ru-RU" sz="1200" dirty="0" smtClean="0"/>
          </a:p>
          <a:p>
            <a:pPr algn="just"/>
            <a:endParaRPr lang="ru-RU" sz="1200" b="0" i="0" u="none" strike="noStrike" kern="1200" baseline="0" dirty="0" smtClean="0">
              <a:solidFill>
                <a:schemeClr val="tx1"/>
              </a:solidFill>
              <a:latin typeface="+mn-lt"/>
              <a:ea typeface="+mn-ea"/>
              <a:cs typeface="+mn-cs"/>
            </a:endParaRPr>
          </a:p>
        </p:txBody>
      </p:sp>
      <p:sp>
        <p:nvSpPr>
          <p:cNvPr id="4" name="Номер слайда 3"/>
          <p:cNvSpPr>
            <a:spLocks noGrp="1"/>
          </p:cNvSpPr>
          <p:nvPr>
            <p:ph type="sldNum" sz="quarter" idx="5"/>
          </p:nvPr>
        </p:nvSpPr>
        <p:spPr/>
        <p:txBody>
          <a:bodyPr/>
          <a:lstStyle/>
          <a:p>
            <a:pPr>
              <a:defRPr/>
            </a:pPr>
            <a:fld id="{C30A25C1-BF38-47D2-8748-2A9229C4C52F}" type="slidenum">
              <a:rPr lang="ru-RU" smtClean="0">
                <a:solidFill>
                  <a:prstClr val="black"/>
                </a:solidFill>
              </a:rPr>
              <a:pPr>
                <a:defRPr/>
              </a:pPr>
              <a:t>29</a:t>
            </a:fld>
            <a:endParaRPr lang="ru-RU">
              <a:solidFill>
                <a:prstClr val="black"/>
              </a:solidFill>
            </a:endParaRPr>
          </a:p>
        </p:txBody>
      </p:sp>
    </p:spTree>
    <p:extLst>
      <p:ext uri="{BB962C8B-B14F-4D97-AF65-F5344CB8AC3E}">
        <p14:creationId xmlns:p14="http://schemas.microsoft.com/office/powerpoint/2010/main" val="1172880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Однако реальное развитие эпидемического процесса отражает не кумулятивный показатель, а суточный прирост случаев и количество активных случаев заболеваний, </a:t>
            </a:r>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так как именно от количество болеющих людей в настоящий момент зависит прогноз дальнейшего развития ситуации.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Рост заболеваемости отмечается с 37 недели 2020 года.</a:t>
            </a:r>
            <a:r>
              <a:rPr lang="ru-RU" sz="1200"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За 5 неделю 2021 года недельный уровень заболеваемости составил 152,4 случая на 100 тыс. населения.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Темп прироста новых случаев заболеваний за сутки в среднем составляет 0,4%. </a:t>
            </a:r>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Архангельская область по суточному показателю заболеваемости занимает 9 место в стране.</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1286A822-A357-4BF7-813B-FC3D4EA6C03E}" type="slidenum">
              <a:rPr lang="ru-RU" smtClean="0"/>
              <a:pPr/>
              <a:t>3</a:t>
            </a:fld>
            <a:endParaRPr lang="ru-RU"/>
          </a:p>
        </p:txBody>
      </p:sp>
    </p:spTree>
    <p:extLst>
      <p:ext uri="{BB962C8B-B14F-4D97-AF65-F5344CB8AC3E}">
        <p14:creationId xmlns:p14="http://schemas.microsoft.com/office/powerpoint/2010/main" val="1420869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На слайде для примера приведены вновь принятые СанПиНы, которые начали</a:t>
            </a:r>
            <a:r>
              <a:rPr lang="ru-RU" baseline="0" dirty="0" smtClean="0"/>
              <a:t> действовать с 1.01.2021г</a:t>
            </a:r>
            <a:endParaRPr lang="ru-RU" dirty="0"/>
          </a:p>
        </p:txBody>
      </p:sp>
      <p:sp>
        <p:nvSpPr>
          <p:cNvPr id="4" name="Номер слайда 3"/>
          <p:cNvSpPr>
            <a:spLocks noGrp="1"/>
          </p:cNvSpPr>
          <p:nvPr>
            <p:ph type="sldNum" sz="quarter" idx="10"/>
          </p:nvPr>
        </p:nvSpPr>
        <p:spPr/>
        <p:txBody>
          <a:bodyPr/>
          <a:lstStyle/>
          <a:p>
            <a:pPr>
              <a:defRPr/>
            </a:pPr>
            <a:fld id="{65529E8A-9BBD-41ED-A9A2-DEF2C02CD1FC}" type="slidenum">
              <a:rPr lang="ru-RU" smtClean="0"/>
              <a:pPr>
                <a:defRPr/>
              </a:pPr>
              <a:t>30</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65529E8A-9BBD-41ED-A9A2-DEF2C02CD1FC}" type="slidenum">
              <a:rPr lang="ru-RU" smtClean="0"/>
              <a:pPr>
                <a:defRPr/>
              </a:pPr>
              <a:t>31</a:t>
            </a:fld>
            <a:endParaRPr lang="ru-RU"/>
          </a:p>
        </p:txBody>
      </p:sp>
    </p:spTree>
    <p:extLst>
      <p:ext uri="{BB962C8B-B14F-4D97-AF65-F5344CB8AC3E}">
        <p14:creationId xmlns:p14="http://schemas.microsoft.com/office/powerpoint/2010/main" val="2150941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Заболеваемость выше </a:t>
            </a:r>
            <a:r>
              <a:rPr lang="ru-RU" sz="1200" kern="1200" dirty="0" err="1" smtClean="0">
                <a:solidFill>
                  <a:schemeClr val="tx1"/>
                </a:solidFill>
                <a:latin typeface="+mn-lt"/>
                <a:ea typeface="+mn-ea"/>
                <a:cs typeface="+mn-cs"/>
              </a:rPr>
              <a:t>среднеобластного</a:t>
            </a:r>
            <a:r>
              <a:rPr lang="ru-RU" sz="1200" kern="1200" dirty="0" smtClean="0">
                <a:solidFill>
                  <a:schemeClr val="tx1"/>
                </a:solidFill>
                <a:latin typeface="+mn-lt"/>
                <a:ea typeface="+mn-ea"/>
                <a:cs typeface="+mn-cs"/>
              </a:rPr>
              <a:t> показателя отмечается: в  </a:t>
            </a:r>
            <a:r>
              <a:rPr lang="ru-RU" sz="1200" kern="1200" dirty="0" err="1" smtClean="0">
                <a:solidFill>
                  <a:schemeClr val="tx1"/>
                </a:solidFill>
                <a:latin typeface="+mn-lt"/>
                <a:ea typeface="+mn-ea"/>
                <a:cs typeface="+mn-cs"/>
              </a:rPr>
              <a:t>Новодвинске</a:t>
            </a:r>
            <a:r>
              <a:rPr lang="ru-RU" sz="1200" kern="1200" dirty="0" smtClean="0">
                <a:solidFill>
                  <a:schemeClr val="tx1"/>
                </a:solidFill>
                <a:latin typeface="+mn-lt"/>
                <a:ea typeface="+mn-ea"/>
                <a:cs typeface="+mn-cs"/>
              </a:rPr>
              <a:t>, Архангельске, Котласе и </a:t>
            </a:r>
            <a:r>
              <a:rPr lang="ru-RU" sz="1200" kern="1200" dirty="0" err="1" smtClean="0">
                <a:solidFill>
                  <a:schemeClr val="tx1"/>
                </a:solidFill>
                <a:latin typeface="+mn-lt"/>
                <a:ea typeface="+mn-ea"/>
                <a:cs typeface="+mn-cs"/>
              </a:rPr>
              <a:t>Котласском</a:t>
            </a:r>
            <a:r>
              <a:rPr lang="ru-RU" sz="1200" kern="1200" dirty="0" smtClean="0">
                <a:solidFill>
                  <a:schemeClr val="tx1"/>
                </a:solidFill>
                <a:latin typeface="+mn-lt"/>
                <a:ea typeface="+mn-ea"/>
                <a:cs typeface="+mn-cs"/>
              </a:rPr>
              <a:t> районе, </a:t>
            </a:r>
            <a:r>
              <a:rPr lang="ru-RU" sz="1200" kern="1200" dirty="0" err="1" smtClean="0">
                <a:solidFill>
                  <a:schemeClr val="tx1"/>
                </a:solidFill>
                <a:latin typeface="+mn-lt"/>
                <a:ea typeface="+mn-ea"/>
                <a:cs typeface="+mn-cs"/>
              </a:rPr>
              <a:t>Вилегодском</a:t>
            </a:r>
            <a:r>
              <a:rPr lang="ru-RU" sz="1200" kern="1200" dirty="0" smtClean="0">
                <a:solidFill>
                  <a:schemeClr val="tx1"/>
                </a:solidFill>
                <a:latin typeface="+mn-lt"/>
                <a:ea typeface="+mn-ea"/>
                <a:cs typeface="+mn-cs"/>
              </a:rPr>
              <a:t>,  Холмогорском, </a:t>
            </a:r>
            <a:r>
              <a:rPr lang="ru-RU" sz="1200" kern="1200" dirty="0" err="1" smtClean="0">
                <a:solidFill>
                  <a:schemeClr val="tx1"/>
                </a:solidFill>
                <a:latin typeface="+mn-lt"/>
                <a:ea typeface="+mn-ea"/>
                <a:cs typeface="+mn-cs"/>
              </a:rPr>
              <a:t>Каргопольском</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Устьянском</a:t>
            </a:r>
            <a:r>
              <a:rPr lang="ru-RU" sz="1200" kern="1200" dirty="0" smtClean="0">
                <a:solidFill>
                  <a:schemeClr val="tx1"/>
                </a:solidFill>
                <a:latin typeface="+mn-lt"/>
                <a:ea typeface="+mn-ea"/>
                <a:cs typeface="+mn-cs"/>
              </a:rPr>
              <a:t>, Лешуконском, Приморском районах. </a:t>
            </a:r>
          </a:p>
          <a:p>
            <a:r>
              <a:rPr lang="ru-RU" sz="1200" kern="1200" dirty="0" smtClean="0">
                <a:solidFill>
                  <a:schemeClr val="tx1"/>
                </a:solidFill>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1286A822-A357-4BF7-813B-FC3D4EA6C03E}" type="slidenum">
              <a:rPr lang="ru-RU" smtClean="0"/>
              <a:pPr/>
              <a:t>4</a:t>
            </a:fld>
            <a:endParaRPr lang="ru-RU"/>
          </a:p>
        </p:txBody>
      </p:sp>
    </p:spTree>
    <p:extLst>
      <p:ext uri="{BB962C8B-B14F-4D97-AF65-F5344CB8AC3E}">
        <p14:creationId xmlns:p14="http://schemas.microsoft.com/office/powerpoint/2010/main" val="1477437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just" defTabSz="915678"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Заболеваемость новой коронавирусной инфекцией определяет взрослое население, на долю которого приходится  до 93,0% заболевших. </a:t>
            </a:r>
          </a:p>
          <a:p>
            <a:pPr marL="0" marR="0" indent="0" algn="just" defTabSz="915678"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возрастной структуре населения самый высокий уровень заболеваемости наблюдался в возрастных группах 30 – 49 лет, 50 – 64 года и 65 лет и старше.</a:t>
            </a:r>
            <a:endParaRPr lang="ru-RU" dirty="0" smtClean="0"/>
          </a:p>
        </p:txBody>
      </p:sp>
      <p:sp>
        <p:nvSpPr>
          <p:cNvPr id="4" name="Номер слайда 3"/>
          <p:cNvSpPr>
            <a:spLocks noGrp="1"/>
          </p:cNvSpPr>
          <p:nvPr>
            <p:ph type="sldNum" sz="quarter" idx="10"/>
          </p:nvPr>
        </p:nvSpPr>
        <p:spPr/>
        <p:txBody>
          <a:bodyPr/>
          <a:lstStyle/>
          <a:p>
            <a:fld id="{1286A822-A357-4BF7-813B-FC3D4EA6C03E}" type="slidenum">
              <a:rPr lang="ru-RU" smtClean="0"/>
              <a:pPr/>
              <a:t>5</a:t>
            </a:fld>
            <a:endParaRPr lang="ru-RU"/>
          </a:p>
        </p:txBody>
      </p:sp>
    </p:spTree>
    <p:extLst>
      <p:ext uri="{BB962C8B-B14F-4D97-AF65-F5344CB8AC3E}">
        <p14:creationId xmlns:p14="http://schemas.microsoft.com/office/powerpoint/2010/main" val="3874127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u="none" kern="1200" dirty="0" err="1" smtClean="0">
                <a:solidFill>
                  <a:schemeClr val="tx1"/>
                </a:solidFill>
                <a:latin typeface="+mn-lt"/>
                <a:ea typeface="+mn-ea"/>
                <a:cs typeface="+mn-cs"/>
              </a:rPr>
              <a:t>Роспотребнадзором</a:t>
            </a:r>
            <a:r>
              <a:rPr lang="ru-RU" sz="1200" b="0" i="0" u="none" kern="1200" dirty="0" smtClean="0">
                <a:solidFill>
                  <a:schemeClr val="tx1"/>
                </a:solidFill>
                <a:latin typeface="+mn-lt"/>
                <a:ea typeface="+mn-ea"/>
                <a:cs typeface="+mn-cs"/>
              </a:rPr>
              <a:t> разработаны м</a:t>
            </a:r>
            <a:r>
              <a:rPr lang="ru-RU" sz="1200" b="0" i="0" u="none" strike="noStrike" kern="1200" dirty="0" smtClean="0">
                <a:solidFill>
                  <a:schemeClr val="tx1"/>
                </a:solidFill>
                <a:latin typeface="+mn-lt"/>
                <a:ea typeface="+mn-ea"/>
                <a:cs typeface="+mn-cs"/>
                <a:hlinkClick r:id="rId3"/>
              </a:rPr>
              <a:t>етодические рекомендации для определения показателей, которые являются основанием для поэтапного снятия ограничительных мероприятий.</a:t>
            </a:r>
            <a:endParaRPr lang="ru-RU" dirty="0" smtClean="0"/>
          </a:p>
          <a:p>
            <a:r>
              <a:rPr lang="ru-RU" dirty="0" smtClean="0"/>
              <a:t>Снятие ограничений (как и их введение) происходит по Указу Губернатора</a:t>
            </a:r>
            <a:r>
              <a:rPr lang="ru-RU" baseline="0" dirty="0" smtClean="0"/>
              <a:t> Архангельской области.</a:t>
            </a:r>
            <a:endParaRPr lang="ru-RU" dirty="0" smtClean="0"/>
          </a:p>
          <a:p>
            <a:r>
              <a:rPr lang="ru-RU" sz="1200" b="0" i="0" kern="1200" dirty="0" smtClean="0">
                <a:solidFill>
                  <a:schemeClr val="tx1"/>
                </a:solidFill>
                <a:latin typeface="+mn-lt"/>
                <a:ea typeface="+mn-ea"/>
                <a:cs typeface="+mn-cs"/>
              </a:rPr>
              <a:t>Методика оценки готовности к выходу из ограничительных мероприятий включает в себя оценку таких параметров как:</a:t>
            </a:r>
          </a:p>
          <a:p>
            <a:pPr>
              <a:buFontTx/>
              <a:buChar char="-"/>
            </a:pPr>
            <a:r>
              <a:rPr lang="ru-RU" sz="1200" b="0" i="0" kern="1200" dirty="0" smtClean="0">
                <a:solidFill>
                  <a:schemeClr val="tx1"/>
                </a:solidFill>
                <a:latin typeface="+mn-lt"/>
                <a:ea typeface="+mn-ea"/>
                <a:cs typeface="+mn-cs"/>
              </a:rPr>
              <a:t>коэффициент распространения инфекции, вычисляемый как среднее количество людей, которых инфицирует один больной до его изоляции, </a:t>
            </a:r>
          </a:p>
          <a:p>
            <a:pPr>
              <a:buFontTx/>
              <a:buChar char="-"/>
            </a:pPr>
            <a:r>
              <a:rPr lang="ru-RU" sz="1200" b="0" i="0" kern="1200" dirty="0" smtClean="0">
                <a:solidFill>
                  <a:schemeClr val="tx1"/>
                </a:solidFill>
                <a:latin typeface="+mn-lt"/>
                <a:ea typeface="+mn-ea"/>
                <a:cs typeface="+mn-cs"/>
              </a:rPr>
              <a:t>-свободный коечный фонд </a:t>
            </a:r>
          </a:p>
          <a:p>
            <a:pPr>
              <a:buFontTx/>
              <a:buChar char="-"/>
            </a:pPr>
            <a:r>
              <a:rPr lang="ru-RU" sz="1200" b="0" i="0" kern="1200" dirty="0" smtClean="0">
                <a:solidFill>
                  <a:schemeClr val="tx1"/>
                </a:solidFill>
                <a:latin typeface="+mn-lt"/>
                <a:ea typeface="+mn-ea"/>
                <a:cs typeface="+mn-cs"/>
              </a:rPr>
              <a:t>- охват тестированием.</a:t>
            </a:r>
            <a:endParaRPr lang="ru-RU" dirty="0"/>
          </a:p>
        </p:txBody>
      </p:sp>
      <p:sp>
        <p:nvSpPr>
          <p:cNvPr id="4" name="Номер слайда 3"/>
          <p:cNvSpPr>
            <a:spLocks noGrp="1"/>
          </p:cNvSpPr>
          <p:nvPr>
            <p:ph type="sldNum" sz="quarter" idx="10"/>
          </p:nvPr>
        </p:nvSpPr>
        <p:spPr/>
        <p:txBody>
          <a:bodyPr/>
          <a:lstStyle/>
          <a:p>
            <a:fld id="{1286A822-A357-4BF7-813B-FC3D4EA6C03E}" type="slidenum">
              <a:rPr lang="ru-RU" smtClean="0"/>
              <a:pPr/>
              <a:t>6</a:t>
            </a:fld>
            <a:endParaRPr lang="ru-RU"/>
          </a:p>
        </p:txBody>
      </p:sp>
    </p:spTree>
    <p:extLst>
      <p:ext uri="{BB962C8B-B14F-4D97-AF65-F5344CB8AC3E}">
        <p14:creationId xmlns:p14="http://schemas.microsoft.com/office/powerpoint/2010/main" val="1001292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just" defTabSz="915678"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Коэффициент распространения инфекции </a:t>
            </a:r>
            <a:r>
              <a:rPr lang="en-US" sz="1200" kern="1200" dirty="0" smtClean="0">
                <a:solidFill>
                  <a:schemeClr val="tx1"/>
                </a:solidFill>
                <a:latin typeface="+mn-lt"/>
                <a:ea typeface="+mn-ea"/>
                <a:cs typeface="+mn-cs"/>
              </a:rPr>
              <a:t>Rt4</a:t>
            </a:r>
            <a:r>
              <a:rPr lang="en-US" sz="1200" kern="1200" baseline="0" dirty="0" smtClean="0">
                <a:solidFill>
                  <a:schemeClr val="tx1"/>
                </a:solidFill>
                <a:latin typeface="+mn-lt"/>
                <a:ea typeface="+mn-ea"/>
                <a:cs typeface="+mn-cs"/>
              </a:rPr>
              <a:t> </a:t>
            </a:r>
            <a:r>
              <a:rPr lang="ru-RU" sz="1200" kern="1200" baseline="0" dirty="0" smtClean="0">
                <a:solidFill>
                  <a:schemeClr val="tx1"/>
                </a:solidFill>
                <a:latin typeface="+mn-lt"/>
                <a:ea typeface="+mn-ea"/>
                <a:cs typeface="+mn-cs"/>
              </a:rPr>
              <a:t>в течение последних четырех недель </a:t>
            </a:r>
            <a:r>
              <a:rPr lang="ru-RU" sz="1200" kern="1200" dirty="0" smtClean="0">
                <a:solidFill>
                  <a:schemeClr val="tx1"/>
                </a:solidFill>
                <a:latin typeface="+mn-lt"/>
                <a:ea typeface="+mn-ea"/>
                <a:cs typeface="+mn-cs"/>
              </a:rPr>
              <a:t>находится в диапазоне от 0,92 до 1,0,</a:t>
            </a:r>
            <a:r>
              <a:rPr lang="ru-RU" sz="1200" kern="1200" baseline="0" dirty="0" smtClean="0">
                <a:solidFill>
                  <a:schemeClr val="tx1"/>
                </a:solidFill>
                <a:latin typeface="+mn-lt"/>
                <a:ea typeface="+mn-ea"/>
                <a:cs typeface="+mn-cs"/>
              </a:rPr>
              <a:t> </a:t>
            </a:r>
          </a:p>
          <a:p>
            <a:pPr marL="0" marR="0" indent="0" algn="just" defTabSz="915678" rtl="0" eaLnBrk="1" fontAlgn="auto" latinLnBrk="0" hangingPunct="1">
              <a:lnSpc>
                <a:spcPct val="100000"/>
              </a:lnSpc>
              <a:spcBef>
                <a:spcPts val="0"/>
              </a:spcBef>
              <a:spcAft>
                <a:spcPts val="0"/>
              </a:spcAft>
              <a:buClrTx/>
              <a:buSzTx/>
              <a:buFontTx/>
              <a:buNone/>
              <a:tabLst/>
              <a:defRPr/>
            </a:pPr>
            <a:r>
              <a:rPr lang="ru-RU" sz="1200" kern="1200" baseline="0" dirty="0" smtClean="0">
                <a:solidFill>
                  <a:schemeClr val="tx1"/>
                </a:solidFill>
                <a:latin typeface="+mn-lt"/>
                <a:ea typeface="+mn-ea"/>
                <a:cs typeface="+mn-cs"/>
              </a:rPr>
              <a:t>при необходимом значении ниже 1 для начала снятия ограничительных мероприятий и 0,5 для перехода к завершающему этапу снятия ограничений.</a:t>
            </a:r>
            <a:endParaRPr lang="ru-RU" sz="1200" kern="1200" dirty="0" smtClean="0">
              <a:solidFill>
                <a:schemeClr val="tx1"/>
              </a:solidFill>
              <a:latin typeface="+mn-lt"/>
              <a:ea typeface="+mn-ea"/>
              <a:cs typeface="+mn-cs"/>
            </a:endParaRPr>
          </a:p>
          <a:p>
            <a:pPr algn="just" defTabSz="915678">
              <a:defRPr/>
            </a:pPr>
            <a:endParaRPr lang="ru-RU" dirty="0" smtClean="0"/>
          </a:p>
        </p:txBody>
      </p:sp>
      <p:sp>
        <p:nvSpPr>
          <p:cNvPr id="4" name="Номер слайда 3"/>
          <p:cNvSpPr>
            <a:spLocks noGrp="1"/>
          </p:cNvSpPr>
          <p:nvPr>
            <p:ph type="sldNum" sz="quarter" idx="10"/>
          </p:nvPr>
        </p:nvSpPr>
        <p:spPr/>
        <p:txBody>
          <a:bodyPr/>
          <a:lstStyle/>
          <a:p>
            <a:fld id="{1286A822-A357-4BF7-813B-FC3D4EA6C03E}" type="slidenum">
              <a:rPr lang="ru-RU" smtClean="0"/>
              <a:pPr/>
              <a:t>7</a:t>
            </a:fld>
            <a:endParaRPr lang="ru-RU"/>
          </a:p>
        </p:txBody>
      </p:sp>
    </p:spTree>
    <p:extLst>
      <p:ext uri="{BB962C8B-B14F-4D97-AF65-F5344CB8AC3E}">
        <p14:creationId xmlns:p14="http://schemas.microsoft.com/office/powerpoint/2010/main" val="3679293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Охват тестированием должен быть не ниже 200 на 100 тысяч населения в стуки. </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 ноябре 2020 года данный показатель по области достигал значения выше 400 исследований на 100 тысяч населения в сутки. </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Вместе с тем, с начала 2021 года регистрируется снижение охвата тестированием,</a:t>
            </a:r>
            <a:r>
              <a:rPr lang="ru-RU" baseline="0" dirty="0" smtClean="0"/>
              <a:t> ниже установленного норматива</a:t>
            </a:r>
            <a:endParaRPr lang="ru-RU" dirty="0"/>
          </a:p>
        </p:txBody>
      </p:sp>
      <p:sp>
        <p:nvSpPr>
          <p:cNvPr id="4" name="Номер слайда 3"/>
          <p:cNvSpPr>
            <a:spLocks noGrp="1"/>
          </p:cNvSpPr>
          <p:nvPr>
            <p:ph type="sldNum" sz="quarter" idx="10"/>
          </p:nvPr>
        </p:nvSpPr>
        <p:spPr/>
        <p:txBody>
          <a:bodyPr/>
          <a:lstStyle/>
          <a:p>
            <a:fld id="{1286A822-A357-4BF7-813B-FC3D4EA6C03E}" type="slidenum">
              <a:rPr lang="ru-RU" smtClean="0"/>
              <a:pPr/>
              <a:t>8</a:t>
            </a:fld>
            <a:endParaRPr lang="ru-RU"/>
          </a:p>
        </p:txBody>
      </p:sp>
    </p:spTree>
    <p:extLst>
      <p:ext uri="{BB962C8B-B14F-4D97-AF65-F5344CB8AC3E}">
        <p14:creationId xmlns:p14="http://schemas.microsoft.com/office/powerpoint/2010/main" val="3633580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Свободный коечный фонд должен быть не ниже 50% от норматива 546 койки. На 11.02.21 показатель составил 81,5% </a:t>
            </a:r>
          </a:p>
          <a:p>
            <a:endParaRPr lang="ru-RU" dirty="0" smtClean="0"/>
          </a:p>
          <a:p>
            <a:r>
              <a:rPr lang="ru-RU" dirty="0" smtClean="0"/>
              <a:t>Таким образом, эпидемиологическая</a:t>
            </a:r>
            <a:r>
              <a:rPr lang="ru-RU" baseline="0" dirty="0" smtClean="0"/>
              <a:t> ситуация нестабильная и снятие всех ограничительных мероприятий, в т.ч. со всех видов деятельности в ближайшее время не может быть осуществлено, показатели стабилизации </a:t>
            </a:r>
            <a:r>
              <a:rPr lang="ru-RU" baseline="0" dirty="0" err="1" smtClean="0"/>
              <a:t>эпид.ситуации</a:t>
            </a:r>
            <a:r>
              <a:rPr lang="ru-RU" baseline="0" dirty="0" smtClean="0"/>
              <a:t> должны регистрироваться не менее 2-х недель подряд</a:t>
            </a:r>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1286A822-A357-4BF7-813B-FC3D4EA6C03E}" type="slidenum">
              <a:rPr lang="ru-RU" smtClean="0"/>
              <a:pPr/>
              <a:t>9</a:t>
            </a:fld>
            <a:endParaRPr lang="ru-RU"/>
          </a:p>
        </p:txBody>
      </p:sp>
    </p:spTree>
    <p:extLst>
      <p:ext uri="{BB962C8B-B14F-4D97-AF65-F5344CB8AC3E}">
        <p14:creationId xmlns:p14="http://schemas.microsoft.com/office/powerpoint/2010/main" val="1549188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E1642DE7-72C5-44FB-936D-100A8B4D0BD5}" type="datetime1">
              <a:rPr lang="ru-RU" smtClean="0"/>
              <a:t>19.02.2021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50AEDE52-00FA-46F0-9690-E6BB7C4E01D0}" type="slidenum">
              <a:rPr lang="ru-RU" smtClean="0"/>
              <a:pPr>
                <a:defRPr/>
              </a:pPr>
              <a:t>‹#›</a:t>
            </a:fld>
            <a:endParaRPr lang="ru-RU"/>
          </a:p>
        </p:txBody>
      </p:sp>
    </p:spTree>
    <p:extLst>
      <p:ext uri="{BB962C8B-B14F-4D97-AF65-F5344CB8AC3E}">
        <p14:creationId xmlns:p14="http://schemas.microsoft.com/office/powerpoint/2010/main" val="1594198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0497356E-3391-4E29-BA31-855F2DE37F21}" type="datetime1">
              <a:rPr lang="ru-RU" smtClean="0"/>
              <a:t>19.02.2021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14A9A71-E283-4161-A4C8-368766D61B66}" type="slidenum">
              <a:rPr lang="ru-RU" smtClean="0"/>
              <a:pPr>
                <a:defRPr/>
              </a:pPr>
              <a:t>‹#›</a:t>
            </a:fld>
            <a:endParaRPr lang="ru-RU"/>
          </a:p>
        </p:txBody>
      </p:sp>
    </p:spTree>
    <p:extLst>
      <p:ext uri="{BB962C8B-B14F-4D97-AF65-F5344CB8AC3E}">
        <p14:creationId xmlns:p14="http://schemas.microsoft.com/office/powerpoint/2010/main" val="1735784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7723A857-28F9-46BE-8110-D2EF271217DB}" type="datetime1">
              <a:rPr lang="ru-RU" smtClean="0"/>
              <a:t>19.02.2021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64D5209-9A7B-4819-B823-4B56F18CF7B1}" type="slidenum">
              <a:rPr lang="ru-RU" smtClean="0"/>
              <a:pPr>
                <a:defRPr/>
              </a:pPr>
              <a:t>‹#›</a:t>
            </a:fld>
            <a:endParaRPr lang="ru-RU"/>
          </a:p>
        </p:txBody>
      </p:sp>
    </p:spTree>
    <p:extLst>
      <p:ext uri="{BB962C8B-B14F-4D97-AF65-F5344CB8AC3E}">
        <p14:creationId xmlns:p14="http://schemas.microsoft.com/office/powerpoint/2010/main" val="3324309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801F8730-9492-4A49-88FF-41FCA1FEA890}" type="datetime1">
              <a:rPr lang="ru-RU" smtClean="0"/>
              <a:t>19.02.2021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72373A0-59AC-453A-AFCC-EF3D5EC8F837}" type="slidenum">
              <a:rPr lang="ru-RU" smtClean="0"/>
              <a:pPr>
                <a:defRPr/>
              </a:pPr>
              <a:t>‹#›</a:t>
            </a:fld>
            <a:endParaRPr lang="ru-RU"/>
          </a:p>
        </p:txBody>
      </p:sp>
    </p:spTree>
    <p:extLst>
      <p:ext uri="{BB962C8B-B14F-4D97-AF65-F5344CB8AC3E}">
        <p14:creationId xmlns:p14="http://schemas.microsoft.com/office/powerpoint/2010/main" val="8398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6D0AE7A6-944C-41C2-9ECB-FCA726F731FA}" type="datetime1">
              <a:rPr lang="ru-RU" smtClean="0"/>
              <a:t>19.02.2021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F60AAD6E-A8BE-4F0F-B5EF-EED6549664DA}" type="slidenum">
              <a:rPr lang="ru-RU" smtClean="0"/>
              <a:pPr>
                <a:defRPr/>
              </a:pPr>
              <a:t>‹#›</a:t>
            </a:fld>
            <a:endParaRPr lang="ru-RU"/>
          </a:p>
        </p:txBody>
      </p:sp>
    </p:spTree>
    <p:extLst>
      <p:ext uri="{BB962C8B-B14F-4D97-AF65-F5344CB8AC3E}">
        <p14:creationId xmlns:p14="http://schemas.microsoft.com/office/powerpoint/2010/main" val="262759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88AD8C56-1E9A-4A85-9130-59D675EB5A06}" type="datetime1">
              <a:rPr lang="ru-RU" smtClean="0"/>
              <a:t>19.02.2021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F32A1AC8-F99A-4306-ACDA-8B01766CC0AA}" type="slidenum">
              <a:rPr lang="ru-RU" smtClean="0"/>
              <a:pPr>
                <a:defRPr/>
              </a:pPr>
              <a:t>‹#›</a:t>
            </a:fld>
            <a:endParaRPr lang="ru-RU"/>
          </a:p>
        </p:txBody>
      </p:sp>
    </p:spTree>
    <p:extLst>
      <p:ext uri="{BB962C8B-B14F-4D97-AF65-F5344CB8AC3E}">
        <p14:creationId xmlns:p14="http://schemas.microsoft.com/office/powerpoint/2010/main" val="1399026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C6B4FCDF-F23C-495B-AB06-86776A4FF45F}" type="datetime1">
              <a:rPr lang="ru-RU" smtClean="0"/>
              <a:t>19.02.2021</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2E1B6841-B989-472F-9676-714A58EF631E}" type="slidenum">
              <a:rPr lang="ru-RU" smtClean="0"/>
              <a:pPr>
                <a:defRPr/>
              </a:pPr>
              <a:t>‹#›</a:t>
            </a:fld>
            <a:endParaRPr lang="ru-RU"/>
          </a:p>
        </p:txBody>
      </p:sp>
    </p:spTree>
    <p:extLst>
      <p:ext uri="{BB962C8B-B14F-4D97-AF65-F5344CB8AC3E}">
        <p14:creationId xmlns:p14="http://schemas.microsoft.com/office/powerpoint/2010/main" val="2192134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A667E708-F5BF-464E-A1AB-1566E8817B1C}" type="datetime1">
              <a:rPr lang="ru-RU" smtClean="0"/>
              <a:t>19.02.2021</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956C7533-DCAA-4335-A229-87E23114D3E2}" type="slidenum">
              <a:rPr lang="ru-RU" smtClean="0"/>
              <a:pPr>
                <a:defRPr/>
              </a:pPr>
              <a:t>‹#›</a:t>
            </a:fld>
            <a:endParaRPr lang="ru-RU"/>
          </a:p>
        </p:txBody>
      </p:sp>
    </p:spTree>
    <p:extLst>
      <p:ext uri="{BB962C8B-B14F-4D97-AF65-F5344CB8AC3E}">
        <p14:creationId xmlns:p14="http://schemas.microsoft.com/office/powerpoint/2010/main" val="715737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280BFCD8-5A2A-4685-9CFA-21284332BBEB}" type="datetime1">
              <a:rPr lang="ru-RU" smtClean="0"/>
              <a:t>19.02.2021</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6033153E-AFDC-47FB-ABE3-A2C373F875C8}" type="slidenum">
              <a:rPr lang="ru-RU" smtClean="0"/>
              <a:pPr>
                <a:defRPr/>
              </a:pPr>
              <a:t>‹#›</a:t>
            </a:fld>
            <a:endParaRPr lang="ru-RU"/>
          </a:p>
        </p:txBody>
      </p:sp>
    </p:spTree>
    <p:extLst>
      <p:ext uri="{BB962C8B-B14F-4D97-AF65-F5344CB8AC3E}">
        <p14:creationId xmlns:p14="http://schemas.microsoft.com/office/powerpoint/2010/main" val="275858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59BE105A-2D4A-42C7-BC12-A729297A9202}" type="datetime1">
              <a:rPr lang="ru-RU" smtClean="0"/>
              <a:t>19.02.2021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8BB5DA00-9D7E-4C1D-8B63-C1F64B389254}" type="slidenum">
              <a:rPr lang="ru-RU" smtClean="0"/>
              <a:pPr>
                <a:defRPr/>
              </a:pPr>
              <a:t>‹#›</a:t>
            </a:fld>
            <a:endParaRPr lang="ru-RU"/>
          </a:p>
        </p:txBody>
      </p:sp>
    </p:spTree>
    <p:extLst>
      <p:ext uri="{BB962C8B-B14F-4D97-AF65-F5344CB8AC3E}">
        <p14:creationId xmlns:p14="http://schemas.microsoft.com/office/powerpoint/2010/main" val="3569982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DE535C25-D3F9-4ED0-A331-AE76CCF62E77}" type="datetime1">
              <a:rPr lang="ru-RU" smtClean="0"/>
              <a:t>19.02.2021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26AE4575-07C4-4A82-B448-E746E7366775}" type="slidenum">
              <a:rPr lang="ru-RU" smtClean="0"/>
              <a:pPr>
                <a:defRPr/>
              </a:pPr>
              <a:t>‹#›</a:t>
            </a:fld>
            <a:endParaRPr lang="ru-RU"/>
          </a:p>
        </p:txBody>
      </p:sp>
    </p:spTree>
    <p:extLst>
      <p:ext uri="{BB962C8B-B14F-4D97-AF65-F5344CB8AC3E}">
        <p14:creationId xmlns:p14="http://schemas.microsoft.com/office/powerpoint/2010/main" val="3761043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C755E39A-6BCF-4F7D-B19B-F50E95AABC6A}" type="datetime1">
              <a:rPr lang="ru-RU" smtClean="0"/>
              <a:t>19.02.2021</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DEC6F06-2113-43F9-8BA8-A5A23C3EBF4E}" type="slidenum">
              <a:rPr lang="ru-RU" smtClean="0"/>
              <a:pPr>
                <a:defRPr/>
              </a:pPr>
              <a:t>‹#›</a:t>
            </a:fld>
            <a:endParaRPr lang="ru-RU"/>
          </a:p>
        </p:txBody>
      </p:sp>
    </p:spTree>
    <p:extLst>
      <p:ext uri="{BB962C8B-B14F-4D97-AF65-F5344CB8AC3E}">
        <p14:creationId xmlns:p14="http://schemas.microsoft.com/office/powerpoint/2010/main" val="2790698109"/>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Герб"/>
          <p:cNvPicPr>
            <a:picLocks noChangeAspect="1" noChangeArrowheads="1"/>
          </p:cNvPicPr>
          <p:nvPr/>
        </p:nvPicPr>
        <p:blipFill>
          <a:blip r:embed="rId3" cstate="print">
            <a:lum bright="20000" contrast="20000"/>
          </a:blip>
          <a:srcRect/>
          <a:stretch>
            <a:fillRect/>
          </a:stretch>
        </p:blipFill>
        <p:spPr bwMode="auto">
          <a:xfrm>
            <a:off x="3708400" y="314276"/>
            <a:ext cx="1881188" cy="2106612"/>
          </a:xfrm>
          <a:prstGeom prst="rect">
            <a:avLst/>
          </a:prstGeom>
          <a:noFill/>
          <a:ln w="9525">
            <a:noFill/>
            <a:miter lim="800000"/>
            <a:headEnd/>
            <a:tailEnd/>
          </a:ln>
          <a:effectLst>
            <a:outerShdw dist="67858" dir="2700000" algn="tl" rotWithShape="0">
              <a:srgbClr val="333333">
                <a:alpha val="64999"/>
              </a:srgbClr>
            </a:outerShdw>
          </a:effectLst>
        </p:spPr>
      </p:pic>
      <p:sp>
        <p:nvSpPr>
          <p:cNvPr id="239618" name="Rectangle 2"/>
          <p:cNvSpPr>
            <a:spLocks noChangeArrowheads="1"/>
          </p:cNvSpPr>
          <p:nvPr/>
        </p:nvSpPr>
        <p:spPr bwMode="auto">
          <a:xfrm>
            <a:off x="327819" y="2564904"/>
            <a:ext cx="8642350" cy="2304256"/>
          </a:xfrm>
          <a:prstGeom prst="rect">
            <a:avLst/>
          </a:prstGeom>
          <a:solidFill>
            <a:srgbClr val="800000"/>
          </a:solidFill>
          <a:ln w="9525">
            <a:noFill/>
            <a:miter lim="800000"/>
            <a:headEnd/>
            <a:tailEnd/>
          </a:ln>
          <a:effectLst/>
        </p:spPr>
        <p:txBody>
          <a:bodyPr anchor="ctr"/>
          <a:lstStyle/>
          <a:p>
            <a:pPr algn="ctr">
              <a:defRPr/>
            </a:pPr>
            <a:r>
              <a:rPr lang="ru-RU" sz="2800" b="1" dirty="0" smtClean="0">
                <a:solidFill>
                  <a:schemeClr val="bg1"/>
                </a:solidFill>
              </a:rPr>
              <a:t>ОТЧЕТ О РАБОТЕ УПРАВЛЕНИЯ РОСПОТРЕБНАДЗОРА ПО АРХАНГЕЛЬСКОЙ ОБЛАСТИ В 2020году</a:t>
            </a:r>
            <a:endParaRPr lang="ru-RU" sz="2800" b="1" dirty="0">
              <a:solidFill>
                <a:schemeClr val="bg1"/>
              </a:solidFill>
            </a:endParaRPr>
          </a:p>
        </p:txBody>
      </p:sp>
      <p:sp>
        <p:nvSpPr>
          <p:cNvPr id="3079" name="Rectangle 3"/>
          <p:cNvSpPr>
            <a:spLocks noChangeArrowheads="1"/>
          </p:cNvSpPr>
          <p:nvPr/>
        </p:nvSpPr>
        <p:spPr bwMode="auto">
          <a:xfrm>
            <a:off x="0" y="4725144"/>
            <a:ext cx="9144000" cy="1917700"/>
          </a:xfrm>
          <a:prstGeom prst="rect">
            <a:avLst/>
          </a:prstGeom>
          <a:noFill/>
          <a:ln w="9525" algn="ctr">
            <a:noFill/>
            <a:miter lim="800000"/>
            <a:headEnd/>
            <a:tailEnd/>
          </a:ln>
          <a:effectLst/>
        </p:spPr>
        <p:txBody>
          <a:bodyPr anchor="ctr"/>
          <a:lstStyle/>
          <a:p>
            <a:pPr algn="ctr">
              <a:defRPr/>
            </a:pPr>
            <a:r>
              <a:rPr lang="ru-RU" sz="2400" b="1" dirty="0" smtClean="0"/>
              <a:t>Т.И. </a:t>
            </a:r>
            <a:r>
              <a:rPr lang="ru-RU" sz="2400" b="1" dirty="0" err="1" smtClean="0"/>
              <a:t>Носовской</a:t>
            </a:r>
            <a:endParaRPr lang="ru-RU" sz="2400" b="1" dirty="0" smtClean="0"/>
          </a:p>
          <a:p>
            <a:pPr algn="ctr">
              <a:defRPr/>
            </a:pPr>
            <a:r>
              <a:rPr lang="ru-RU" sz="2400" b="1" dirty="0" smtClean="0"/>
              <a:t>Заместитель руководителя Управления</a:t>
            </a:r>
            <a:br>
              <a:rPr lang="ru-RU" sz="2400" b="1" dirty="0" smtClean="0"/>
            </a:br>
            <a:r>
              <a:rPr lang="ru-RU" sz="2400" b="1" dirty="0" smtClean="0"/>
              <a:t>Роспотребнадзора по Архангельской области</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12"/>
          <p:cNvSpPr>
            <a:spLocks noGrp="1"/>
          </p:cNvSpPr>
          <p:nvPr>
            <p:ph type="sldNum" sz="quarter" idx="12"/>
          </p:nvPr>
        </p:nvSpPr>
        <p:spPr>
          <a:xfrm>
            <a:off x="7010400" y="6381750"/>
            <a:ext cx="2133600" cy="476250"/>
          </a:xfrm>
          <a:effectLst/>
        </p:spPr>
        <p:txBody>
          <a:bodyPr/>
          <a:lstStyle/>
          <a:p>
            <a:pPr>
              <a:defRPr/>
            </a:pPr>
            <a:fld id="{DB44053E-E037-4A38-8B3A-56A34F52FC32}" type="slidenum">
              <a:rPr lang="ru-RU" sz="1800" b="1" smtClean="0"/>
              <a:pPr>
                <a:defRPr/>
              </a:pPr>
              <a:t>10</a:t>
            </a:fld>
            <a:endParaRPr lang="ru-RU" sz="1800" b="1" dirty="0"/>
          </a:p>
        </p:txBody>
      </p:sp>
      <p:sp>
        <p:nvSpPr>
          <p:cNvPr id="13" name="TextBox 3"/>
          <p:cNvSpPr txBox="1">
            <a:spLocks noChangeArrowheads="1"/>
          </p:cNvSpPr>
          <p:nvPr/>
        </p:nvSpPr>
        <p:spPr bwMode="auto">
          <a:xfrm>
            <a:off x="0" y="0"/>
            <a:ext cx="9144000" cy="1080418"/>
          </a:xfrm>
          <a:prstGeom prst="rect">
            <a:avLst/>
          </a:prstGeom>
          <a:noFill/>
          <a:ln w="9525" algn="ctr">
            <a:noFill/>
            <a:miter lim="800000"/>
            <a:headEnd/>
            <a:tailEnd/>
          </a:ln>
        </p:spPr>
        <p:txBody>
          <a:bodyPr anchor="ctr"/>
          <a:lstStyle/>
          <a:p>
            <a:pPr algn="ctr">
              <a:lnSpc>
                <a:spcPts val="3000"/>
              </a:lnSpc>
            </a:pPr>
            <a:r>
              <a:rPr lang="ru-RU" sz="2800" b="1" dirty="0" smtClean="0">
                <a:solidFill>
                  <a:srgbClr val="000000"/>
                </a:solidFill>
              </a:rPr>
              <a:t>Вакцинация против </a:t>
            </a:r>
            <a:r>
              <a:rPr lang="en-US" sz="2800" b="1" dirty="0" smtClean="0">
                <a:solidFill>
                  <a:srgbClr val="000000"/>
                </a:solidFill>
              </a:rPr>
              <a:t>COVID-19 </a:t>
            </a:r>
            <a:endParaRPr lang="ru-RU" sz="2800" b="1" dirty="0" smtClean="0">
              <a:solidFill>
                <a:srgbClr val="000000"/>
              </a:solidFill>
            </a:endParaRPr>
          </a:p>
          <a:p>
            <a:pPr algn="ctr">
              <a:lnSpc>
                <a:spcPts val="3000"/>
              </a:lnSpc>
            </a:pPr>
            <a:r>
              <a:rPr lang="en-US" sz="2000" b="1" dirty="0" smtClean="0">
                <a:solidFill>
                  <a:srgbClr val="000000"/>
                </a:solidFill>
              </a:rPr>
              <a:t>(</a:t>
            </a:r>
            <a:r>
              <a:rPr lang="ru-RU" sz="2000" b="1" dirty="0" smtClean="0">
                <a:solidFill>
                  <a:srgbClr val="000000"/>
                </a:solidFill>
              </a:rPr>
              <a:t>по состоянию на 12.02.2021)</a:t>
            </a:r>
            <a:endParaRPr lang="ru-RU" sz="2000" b="1" dirty="0">
              <a:solidFill>
                <a:srgbClr val="000000"/>
              </a:solidFill>
            </a:endParaRPr>
          </a:p>
        </p:txBody>
      </p:sp>
      <p:pic>
        <p:nvPicPr>
          <p:cNvPr id="14" name="Picture 22" descr="вымпел 4"/>
          <p:cNvPicPr>
            <a:picLocks noChangeAspect="1" noChangeArrowheads="1"/>
          </p:cNvPicPr>
          <p:nvPr/>
        </p:nvPicPr>
        <p:blipFill>
          <a:blip r:embed="rId3" cstate="print"/>
          <a:srcRect/>
          <a:stretch>
            <a:fillRect/>
          </a:stretch>
        </p:blipFill>
        <p:spPr bwMode="auto">
          <a:xfrm>
            <a:off x="0" y="0"/>
            <a:ext cx="2411413" cy="620713"/>
          </a:xfrm>
          <a:prstGeom prst="rect">
            <a:avLst/>
          </a:prstGeom>
          <a:noFill/>
          <a:ln w="9525">
            <a:noFill/>
            <a:miter lim="800000"/>
            <a:headEnd/>
            <a:tailEnd/>
          </a:ln>
        </p:spPr>
      </p:pic>
      <p:graphicFrame>
        <p:nvGraphicFramePr>
          <p:cNvPr id="6" name="Таблица 5"/>
          <p:cNvGraphicFramePr>
            <a:graphicFrameLocks noGrp="1"/>
          </p:cNvGraphicFramePr>
          <p:nvPr>
            <p:extLst/>
          </p:nvPr>
        </p:nvGraphicFramePr>
        <p:xfrm>
          <a:off x="285720" y="980728"/>
          <a:ext cx="8715435" cy="4909900"/>
        </p:xfrm>
        <a:graphic>
          <a:graphicData uri="http://schemas.openxmlformats.org/drawingml/2006/table">
            <a:tbl>
              <a:tblPr firstRow="1" bandRow="1">
                <a:tableStyleId>{E8B1032C-EA38-4F05-BA0D-38AFFFC7BED3}</a:tableStyleId>
              </a:tblPr>
              <a:tblGrid>
                <a:gridCol w="3357586">
                  <a:extLst>
                    <a:ext uri="{9D8B030D-6E8A-4147-A177-3AD203B41FA5}">
                      <a16:colId xmlns:a16="http://schemas.microsoft.com/office/drawing/2014/main" xmlns="" val="20000"/>
                    </a:ext>
                  </a:extLst>
                </a:gridCol>
                <a:gridCol w="1571636">
                  <a:extLst>
                    <a:ext uri="{9D8B030D-6E8A-4147-A177-3AD203B41FA5}">
                      <a16:colId xmlns:a16="http://schemas.microsoft.com/office/drawing/2014/main" xmlns="" val="20004"/>
                    </a:ext>
                  </a:extLst>
                </a:gridCol>
                <a:gridCol w="1214446">
                  <a:extLst>
                    <a:ext uri="{9D8B030D-6E8A-4147-A177-3AD203B41FA5}">
                      <a16:colId xmlns:a16="http://schemas.microsoft.com/office/drawing/2014/main" xmlns="" val="20001"/>
                    </a:ext>
                  </a:extLst>
                </a:gridCol>
                <a:gridCol w="1214446">
                  <a:extLst>
                    <a:ext uri="{9D8B030D-6E8A-4147-A177-3AD203B41FA5}">
                      <a16:colId xmlns:a16="http://schemas.microsoft.com/office/drawing/2014/main" xmlns="" val="20002"/>
                    </a:ext>
                  </a:extLst>
                </a:gridCol>
                <a:gridCol w="1357321">
                  <a:extLst>
                    <a:ext uri="{9D8B030D-6E8A-4147-A177-3AD203B41FA5}">
                      <a16:colId xmlns:a16="http://schemas.microsoft.com/office/drawing/2014/main" xmlns="" val="20003"/>
                    </a:ext>
                  </a:extLst>
                </a:gridCol>
              </a:tblGrid>
              <a:tr h="948074">
                <a:tc>
                  <a:txBody>
                    <a:bodyPr/>
                    <a:lstStyle>
                      <a:defPPr>
                        <a:defRPr lang="ru-RU"/>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2400" b="1" u="none" strike="noStrike" cap="none" normalizeH="0" baseline="0" dirty="0" smtClean="0">
                          <a:ln>
                            <a:noFill/>
                          </a:ln>
                          <a:solidFill>
                            <a:schemeClr val="bg1"/>
                          </a:solidFill>
                          <a:effectLst/>
                        </a:rPr>
                        <a:t>Наименование вакцины</a:t>
                      </a:r>
                    </a:p>
                  </a:txBody>
                  <a:tcPr anchor="ctr" anchorCtr="1" horzOverflow="overflow">
                    <a:lnL w="38100" cap="flat" cmpd="sng" algn="ctr">
                      <a:solidFill>
                        <a:srgbClr val="960000"/>
                      </a:solidFill>
                      <a:prstDash val="solid"/>
                      <a:round/>
                      <a:headEnd type="none" w="med" len="med"/>
                      <a:tailEnd type="none" w="med" len="med"/>
                    </a:lnL>
                    <a:lnT w="38100" cap="flat" cmpd="sng" algn="ctr">
                      <a:solidFill>
                        <a:srgbClr val="960000"/>
                      </a:solidFill>
                      <a:prstDash val="solid"/>
                      <a:round/>
                      <a:headEnd type="none" w="med" len="med"/>
                      <a:tailEnd type="none" w="med" len="med"/>
                    </a:lnT>
                    <a:solidFill>
                      <a:srgbClr val="960000"/>
                    </a:solidFill>
                  </a:tcPr>
                </a:tc>
                <a:tc>
                  <a:txBody>
                    <a:bodyPr/>
                    <a:lstStyle/>
                    <a:p>
                      <a:r>
                        <a:rPr lang="ru-RU" b="1" dirty="0" smtClean="0">
                          <a:solidFill>
                            <a:schemeClr val="bg1"/>
                          </a:solidFill>
                        </a:rPr>
                        <a:t>Количество комплектов</a:t>
                      </a:r>
                      <a:endParaRPr lang="ru-RU" b="1" dirty="0">
                        <a:solidFill>
                          <a:schemeClr val="bg1"/>
                        </a:solidFill>
                      </a:endParaRPr>
                    </a:p>
                  </a:txBody>
                  <a:tcPr>
                    <a:lnT w="38100" cap="flat" cmpd="sng" algn="ctr">
                      <a:solidFill>
                        <a:srgbClr val="960000"/>
                      </a:solidFill>
                      <a:prstDash val="solid"/>
                      <a:round/>
                      <a:headEnd type="none" w="med" len="med"/>
                      <a:tailEnd type="none" w="med" len="med"/>
                    </a:lnT>
                    <a:solidFill>
                      <a:srgbClr val="960000"/>
                    </a:solidFill>
                  </a:tcPr>
                </a:tc>
                <a:tc>
                  <a:txBody>
                    <a:bodyPr/>
                    <a:lstStyle/>
                    <a:p>
                      <a:r>
                        <a:rPr lang="ru-RU" b="1" dirty="0" smtClean="0">
                          <a:solidFill>
                            <a:schemeClr val="bg1"/>
                          </a:solidFill>
                        </a:rPr>
                        <a:t>Привито</a:t>
                      </a:r>
                      <a:r>
                        <a:rPr lang="ru-RU" b="1" baseline="0" dirty="0" smtClean="0">
                          <a:solidFill>
                            <a:schemeClr val="bg1"/>
                          </a:solidFill>
                        </a:rPr>
                        <a:t> </a:t>
                      </a:r>
                      <a:r>
                        <a:rPr lang="en-US" b="1" dirty="0" smtClean="0">
                          <a:solidFill>
                            <a:schemeClr val="bg1"/>
                          </a:solidFill>
                        </a:rPr>
                        <a:t>V1</a:t>
                      </a:r>
                      <a:endParaRPr lang="ru-RU" b="1" dirty="0">
                        <a:solidFill>
                          <a:schemeClr val="bg1"/>
                        </a:solidFill>
                      </a:endParaRPr>
                    </a:p>
                  </a:txBody>
                  <a:tcPr>
                    <a:lnT w="38100" cap="flat" cmpd="sng" algn="ctr">
                      <a:solidFill>
                        <a:srgbClr val="960000"/>
                      </a:solidFill>
                      <a:prstDash val="solid"/>
                      <a:round/>
                      <a:headEnd type="none" w="med" len="med"/>
                      <a:tailEnd type="none" w="med" len="med"/>
                    </a:lnT>
                    <a:solidFill>
                      <a:srgbClr val="960000"/>
                    </a:solidFill>
                  </a:tcPr>
                </a:tc>
                <a:tc>
                  <a:txBody>
                    <a:bodyPr/>
                    <a:lstStyle/>
                    <a:p>
                      <a:r>
                        <a:rPr lang="ru-RU" b="1" dirty="0" smtClean="0">
                          <a:solidFill>
                            <a:schemeClr val="bg1"/>
                          </a:solidFill>
                        </a:rPr>
                        <a:t>Привито </a:t>
                      </a:r>
                      <a:r>
                        <a:rPr lang="en-US" b="1" dirty="0" smtClean="0">
                          <a:solidFill>
                            <a:schemeClr val="bg1"/>
                          </a:solidFill>
                        </a:rPr>
                        <a:t>V2</a:t>
                      </a:r>
                      <a:endParaRPr lang="ru-RU" b="1" dirty="0">
                        <a:solidFill>
                          <a:schemeClr val="bg1"/>
                        </a:solidFill>
                      </a:endParaRPr>
                    </a:p>
                  </a:txBody>
                  <a:tcPr>
                    <a:lnT w="38100" cap="flat" cmpd="sng" algn="ctr">
                      <a:solidFill>
                        <a:srgbClr val="960000"/>
                      </a:solidFill>
                      <a:prstDash val="solid"/>
                      <a:round/>
                      <a:headEnd type="none" w="med" len="med"/>
                      <a:tailEnd type="none" w="med" len="med"/>
                    </a:lnT>
                    <a:solidFill>
                      <a:srgbClr val="960000"/>
                    </a:solidFill>
                  </a:tcPr>
                </a:tc>
                <a:tc>
                  <a:txBody>
                    <a:bodyPr/>
                    <a:lstStyle/>
                    <a:p>
                      <a:r>
                        <a:rPr lang="en-US" b="1" dirty="0" smtClean="0">
                          <a:solidFill>
                            <a:schemeClr val="bg1"/>
                          </a:solidFill>
                        </a:rPr>
                        <a:t>%</a:t>
                      </a:r>
                      <a:r>
                        <a:rPr lang="en-US" b="1" baseline="0" dirty="0" smtClean="0">
                          <a:solidFill>
                            <a:schemeClr val="bg1"/>
                          </a:solidFill>
                        </a:rPr>
                        <a:t> </a:t>
                      </a:r>
                      <a:r>
                        <a:rPr lang="ru-RU" b="1" baseline="0" dirty="0" smtClean="0">
                          <a:solidFill>
                            <a:schemeClr val="bg1"/>
                          </a:solidFill>
                        </a:rPr>
                        <a:t> привитых</a:t>
                      </a:r>
                    </a:p>
                    <a:p>
                      <a:r>
                        <a:rPr lang="en-US" b="1" dirty="0" smtClean="0">
                          <a:solidFill>
                            <a:schemeClr val="bg1"/>
                          </a:solidFill>
                        </a:rPr>
                        <a:t>V1</a:t>
                      </a:r>
                      <a:r>
                        <a:rPr lang="ru-RU" b="1" dirty="0" smtClean="0">
                          <a:solidFill>
                            <a:schemeClr val="bg1"/>
                          </a:solidFill>
                        </a:rPr>
                        <a:t>/</a:t>
                      </a:r>
                      <a:r>
                        <a:rPr lang="en-US" b="1" dirty="0" smtClean="0">
                          <a:solidFill>
                            <a:schemeClr val="bg1"/>
                          </a:solidFill>
                        </a:rPr>
                        <a:t>V2</a:t>
                      </a:r>
                      <a:endParaRPr lang="ru-RU" b="1" dirty="0">
                        <a:solidFill>
                          <a:schemeClr val="bg1"/>
                        </a:solidFill>
                      </a:endParaRPr>
                    </a:p>
                  </a:txBody>
                  <a:tcPr>
                    <a:lnR w="38100" cap="flat" cmpd="sng" algn="ctr">
                      <a:solidFill>
                        <a:srgbClr val="960000"/>
                      </a:solidFill>
                      <a:prstDash val="solid"/>
                      <a:round/>
                      <a:headEnd type="none" w="med" len="med"/>
                      <a:tailEnd type="none" w="med" len="med"/>
                    </a:lnR>
                    <a:lnT w="38100" cap="flat" cmpd="sng" algn="ctr">
                      <a:solidFill>
                        <a:srgbClr val="960000"/>
                      </a:solidFill>
                      <a:prstDash val="solid"/>
                      <a:round/>
                      <a:headEnd type="none" w="med" len="med"/>
                      <a:tailEnd type="none" w="med" len="med"/>
                    </a:lnT>
                    <a:solidFill>
                      <a:srgbClr val="960000"/>
                    </a:solidFill>
                  </a:tcPr>
                </a:tc>
                <a:extLst>
                  <a:ext uri="{0D108BD9-81ED-4DB2-BD59-A6C34878D82A}">
                    <a16:rowId xmlns:a16="http://schemas.microsoft.com/office/drawing/2014/main" xmlns="" val="10000"/>
                  </a:ext>
                </a:extLst>
              </a:tr>
              <a:tr h="54517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ru-RU" sz="2000" b="1" i="0" u="none" strike="noStrike" cap="none" normalizeH="0" baseline="0" dirty="0" err="1" smtClean="0">
                          <a:ln>
                            <a:noFill/>
                          </a:ln>
                          <a:solidFill>
                            <a:schemeClr val="tx1"/>
                          </a:solidFill>
                          <a:effectLst/>
                          <a:latin typeface="+mn-lt"/>
                          <a:cs typeface="Arial" pitchFamily="34" charset="0"/>
                        </a:rPr>
                        <a:t>Гам-КОВИД-Вак</a:t>
                      </a:r>
                      <a:r>
                        <a:rPr kumimoji="0" lang="ru-RU" sz="2000" b="1" i="0" u="none" strike="noStrike" cap="none" normalizeH="0" baseline="0" dirty="0" smtClean="0">
                          <a:ln>
                            <a:noFill/>
                          </a:ln>
                          <a:solidFill>
                            <a:schemeClr val="tx1"/>
                          </a:solidFill>
                          <a:effectLst/>
                          <a:latin typeface="+mn-lt"/>
                          <a:cs typeface="+mn-cs"/>
                        </a:rPr>
                        <a:t> всего:</a:t>
                      </a:r>
                      <a:endParaRPr kumimoji="0" lang="ru-RU" sz="2000" b="1" i="0" u="none" strike="noStrike" cap="none" normalizeH="0" baseline="0" dirty="0" smtClean="0">
                        <a:ln>
                          <a:noFill/>
                        </a:ln>
                        <a:solidFill>
                          <a:schemeClr val="tx1"/>
                        </a:solidFill>
                        <a:effectLst/>
                        <a:latin typeface="+mn-lt"/>
                        <a:cs typeface="Arial" pitchFamily="34" charset="0"/>
                      </a:endParaRPr>
                    </a:p>
                  </a:txBody>
                  <a:tcPr marL="9525" marR="9525" marT="9525" marB="0" anchor="ctr">
                    <a:lnL w="381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B w="12700" cap="flat" cmpd="sng" algn="ctr">
                      <a:solidFill>
                        <a:srgbClr val="960000"/>
                      </a:solidFill>
                      <a:prstDash val="solid"/>
                      <a:round/>
                      <a:headEnd type="none" w="med" len="med"/>
                      <a:tailEnd type="none" w="med" len="med"/>
                    </a:lnB>
                    <a:noFill/>
                  </a:tcPr>
                </a:tc>
                <a:tc>
                  <a:txBody>
                    <a:bodyPr/>
                    <a:lstStyle/>
                    <a:p>
                      <a:pPr algn="ctr"/>
                      <a:r>
                        <a:rPr kumimoji="0" lang="ru-RU" sz="2000" b="1" i="0" u="none" strike="noStrike" cap="none" normalizeH="0" baseline="0" dirty="0" smtClean="0">
                          <a:ln>
                            <a:noFill/>
                          </a:ln>
                          <a:solidFill>
                            <a:schemeClr val="tx1"/>
                          </a:solidFill>
                          <a:effectLst/>
                          <a:latin typeface="+mn-lt"/>
                          <a:cs typeface="+mn-cs"/>
                        </a:rPr>
                        <a:t>38577</a:t>
                      </a:r>
                      <a:endParaRPr lang="ru-RU" sz="2000" b="1" dirty="0">
                        <a:latin typeface="+mn-lt"/>
                      </a:endParaRPr>
                    </a:p>
                  </a:txBody>
                  <a:tcPr anchor="ctr" horzOverflow="overflow">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B w="12700" cap="flat" cmpd="sng" algn="ctr">
                      <a:solidFill>
                        <a:srgbClr val="960000"/>
                      </a:solidFill>
                      <a:prstDash val="solid"/>
                      <a:round/>
                      <a:headEnd type="none" w="med" len="med"/>
                      <a:tailEnd type="none" w="med" len="med"/>
                    </a:lnB>
                    <a:noFill/>
                  </a:tcPr>
                </a:tc>
                <a:tc>
                  <a:txBody>
                    <a:bodyPr/>
                    <a:lstStyle/>
                    <a:p>
                      <a:pPr algn="ctr"/>
                      <a:r>
                        <a:rPr lang="ru-RU" sz="2000" b="1" dirty="0" smtClean="0">
                          <a:latin typeface="+mn-lt"/>
                        </a:rPr>
                        <a:t>14955</a:t>
                      </a:r>
                      <a:endParaRPr lang="ru-RU" sz="2000" b="1" dirty="0">
                        <a:latin typeface="+mn-lt"/>
                      </a:endParaRPr>
                    </a:p>
                  </a:txBody>
                  <a:tcPr anchor="ctr" horzOverflow="overflow">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B w="12700" cap="flat" cmpd="sng" algn="ctr">
                      <a:solidFill>
                        <a:srgbClr val="960000"/>
                      </a:solidFill>
                      <a:prstDash val="solid"/>
                      <a:round/>
                      <a:headEnd type="none" w="med" len="med"/>
                      <a:tailEnd type="none" w="med" len="med"/>
                    </a:lnB>
                    <a:noFill/>
                  </a:tcPr>
                </a:tc>
                <a:tc>
                  <a:txBody>
                    <a:bodyPr/>
                    <a:lstStyle>
                      <a:defPPr>
                        <a:defRPr lang="ru-RU"/>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mn-lt"/>
                          <a:cs typeface="Arial" pitchFamily="34" charset="0"/>
                        </a:rPr>
                        <a:t>2249</a:t>
                      </a:r>
                    </a:p>
                  </a:txBody>
                  <a:tcPr anchor="ctr" horzOverflow="overflow">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B w="12700" cap="flat" cmpd="sng" algn="ctr">
                      <a:solidFill>
                        <a:srgbClr val="960000"/>
                      </a:solidFill>
                      <a:prstDash val="solid"/>
                      <a:round/>
                      <a:headEnd type="none" w="med" len="med"/>
                      <a:tailEnd type="none" w="med" len="med"/>
                    </a:lnB>
                    <a:noFill/>
                  </a:tcPr>
                </a:tc>
                <a:tc>
                  <a:txBody>
                    <a:bodyPr/>
                    <a:lstStyle/>
                    <a:p>
                      <a:pPr algn="ctr"/>
                      <a:r>
                        <a:rPr lang="ru-RU" sz="2000" b="1" dirty="0" smtClean="0">
                          <a:latin typeface="+mn-lt"/>
                        </a:rPr>
                        <a:t>38,8/5,8</a:t>
                      </a:r>
                      <a:endParaRPr lang="ru-RU" sz="2000" b="1" dirty="0">
                        <a:latin typeface="+mn-lt"/>
                      </a:endParaRPr>
                    </a:p>
                  </a:txBody>
                  <a:tcPr anchor="ctr">
                    <a:lnL w="12700" cap="flat" cmpd="sng" algn="ctr">
                      <a:solidFill>
                        <a:srgbClr val="960000"/>
                      </a:solidFill>
                      <a:prstDash val="solid"/>
                      <a:round/>
                      <a:headEnd type="none" w="med" len="med"/>
                      <a:tailEnd type="none" w="med" len="med"/>
                    </a:lnL>
                    <a:lnR w="38100" cap="flat" cmpd="sng" algn="ctr">
                      <a:solidFill>
                        <a:srgbClr val="960000"/>
                      </a:solidFill>
                      <a:prstDash val="solid"/>
                      <a:round/>
                      <a:headEnd type="none" w="med" len="med"/>
                      <a:tailEnd type="none" w="med" len="med"/>
                    </a:lnR>
                    <a:lnB w="12700" cap="flat" cmpd="sng" algn="ctr">
                      <a:solidFill>
                        <a:srgbClr val="960000"/>
                      </a:solidFill>
                      <a:prstDash val="solid"/>
                      <a:round/>
                      <a:headEnd type="none" w="med" len="med"/>
                      <a:tailEnd type="none" w="med" len="med"/>
                    </a:lnB>
                    <a:noFill/>
                  </a:tcPr>
                </a:tc>
                <a:extLst>
                  <a:ext uri="{0D108BD9-81ED-4DB2-BD59-A6C34878D82A}">
                    <a16:rowId xmlns:a16="http://schemas.microsoft.com/office/drawing/2014/main" xmlns="" val="10001"/>
                  </a:ext>
                </a:extLst>
              </a:tr>
              <a:tr h="928694">
                <a:tc>
                  <a:txBody>
                    <a:bodyPr/>
                    <a:lstStyle>
                      <a:defPPr>
                        <a:defRPr lang="ru-RU"/>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600" b="1" i="0" u="none" strike="noStrike" cap="none" normalizeH="0" baseline="0" dirty="0" smtClean="0">
                          <a:ln>
                            <a:noFill/>
                          </a:ln>
                          <a:solidFill>
                            <a:schemeClr val="tx1"/>
                          </a:solidFill>
                          <a:effectLst/>
                          <a:latin typeface="+mn-lt"/>
                          <a:cs typeface="Arial" pitchFamily="34" charset="0"/>
                        </a:rPr>
                        <a:t>в том числе:</a:t>
                      </a:r>
                    </a:p>
                    <a:p>
                      <a:pPr marL="0" marR="0" lvl="0" indent="0" algn="l" defTabSz="914400" rtl="0" eaLnBrk="1" fontAlgn="base" latinLnBrk="0" hangingPunct="1">
                        <a:lnSpc>
                          <a:spcPct val="100000"/>
                        </a:lnSpc>
                        <a:spcBef>
                          <a:spcPct val="20000"/>
                        </a:spcBef>
                        <a:spcAft>
                          <a:spcPct val="0"/>
                        </a:spcAft>
                        <a:buClrTx/>
                        <a:buSzTx/>
                        <a:buFontTx/>
                        <a:buChar char="-"/>
                        <a:tabLst/>
                        <a:defRPr/>
                      </a:pPr>
                      <a:r>
                        <a:rPr kumimoji="0" lang="ru-RU" sz="1600" b="1" i="0" u="none" strike="noStrike" cap="none" normalizeH="0" baseline="0" dirty="0" smtClean="0">
                          <a:ln>
                            <a:noFill/>
                          </a:ln>
                          <a:solidFill>
                            <a:schemeClr val="tx1"/>
                          </a:solidFill>
                          <a:effectLst/>
                          <a:latin typeface="+mn-lt"/>
                          <a:cs typeface="Arial" pitchFamily="34" charset="0"/>
                        </a:rPr>
                        <a:t> государственные медицинские организации</a:t>
                      </a:r>
                      <a:endParaRPr lang="ru-RU" sz="1600" b="1" i="0" u="none" strike="noStrike" dirty="0" smtClean="0">
                        <a:solidFill>
                          <a:schemeClr val="tx1"/>
                        </a:solidFill>
                        <a:latin typeface="+mn-lt"/>
                      </a:endParaRPr>
                    </a:p>
                  </a:txBody>
                  <a:tcPr anchor="ctr" horzOverflow="overflow">
                    <a:lnL w="381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a:txBody>
                    <a:bodyPr/>
                    <a:lstStyle/>
                    <a:p>
                      <a:pPr algn="ctr" fontAlgn="ctr"/>
                      <a:r>
                        <a:rPr lang="ru-RU" sz="1600" b="1" i="0" u="none" strike="noStrike" dirty="0" smtClean="0">
                          <a:solidFill>
                            <a:schemeClr val="tx1"/>
                          </a:solidFill>
                          <a:latin typeface="+mn-lt"/>
                        </a:rPr>
                        <a:t>33002</a:t>
                      </a:r>
                      <a:endParaRPr lang="ru-RU" sz="1600" b="1" i="0" u="none" strike="noStrike" dirty="0">
                        <a:solidFill>
                          <a:srgbClr val="000000"/>
                        </a:solidFill>
                        <a:latin typeface="+mj-lt"/>
                      </a:endParaRPr>
                    </a:p>
                  </a:txBody>
                  <a:tcPr marL="9525" marR="9525" marT="9525"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a:txBody>
                    <a:bodyPr/>
                    <a:lstStyle/>
                    <a:p>
                      <a:pPr algn="ctr" fontAlgn="ctr"/>
                      <a:r>
                        <a:rPr lang="ru-RU" sz="1600" b="1" i="0" u="none" strike="noStrike" dirty="0" smtClean="0">
                          <a:solidFill>
                            <a:srgbClr val="000000"/>
                          </a:solidFill>
                          <a:latin typeface="+mj-lt"/>
                        </a:rPr>
                        <a:t>11 596</a:t>
                      </a:r>
                      <a:endParaRPr lang="ru-RU" sz="1600" b="1" i="0" u="none" strike="noStrike" dirty="0">
                        <a:solidFill>
                          <a:srgbClr val="000000"/>
                        </a:solidFill>
                        <a:latin typeface="+mj-lt"/>
                      </a:endParaRPr>
                    </a:p>
                  </a:txBody>
                  <a:tcPr marL="9525" marR="9525" marT="9525"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a:txBody>
                    <a:bodyPr/>
                    <a:lstStyle/>
                    <a:p>
                      <a:pPr algn="ctr" fontAlgn="ctr"/>
                      <a:r>
                        <a:rPr lang="ru-RU" sz="1600" b="1" i="0" u="none" strike="noStrike" dirty="0">
                          <a:solidFill>
                            <a:srgbClr val="000000"/>
                          </a:solidFill>
                          <a:latin typeface="+mj-lt"/>
                        </a:rPr>
                        <a:t>1 </a:t>
                      </a:r>
                      <a:r>
                        <a:rPr lang="ru-RU" sz="1600" b="1" i="0" u="none" strike="noStrike" dirty="0" smtClean="0">
                          <a:solidFill>
                            <a:srgbClr val="000000"/>
                          </a:solidFill>
                          <a:latin typeface="+mj-lt"/>
                        </a:rPr>
                        <a:t>632</a:t>
                      </a:r>
                      <a:endParaRPr lang="ru-RU" sz="1600" b="1" i="0" u="none" strike="noStrike" dirty="0">
                        <a:solidFill>
                          <a:srgbClr val="000000"/>
                        </a:solidFill>
                        <a:latin typeface="+mj-lt"/>
                      </a:endParaRPr>
                    </a:p>
                  </a:txBody>
                  <a:tcPr marL="9525" marR="9525" marT="9525"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a:txBody>
                    <a:bodyPr/>
                    <a:lstStyle/>
                    <a:p>
                      <a:pPr algn="ctr"/>
                      <a:r>
                        <a:rPr lang="ru-RU" sz="1600" b="1" dirty="0" smtClean="0">
                          <a:latin typeface="+mn-lt"/>
                        </a:rPr>
                        <a:t>35,1/4,9</a:t>
                      </a:r>
                      <a:endParaRPr lang="ru-RU" sz="1600" b="1" dirty="0">
                        <a:latin typeface="+mn-lt"/>
                      </a:endParaRPr>
                    </a:p>
                  </a:txBody>
                  <a:tcPr anchor="ctr">
                    <a:lnL w="12700" cap="flat" cmpd="sng" algn="ctr">
                      <a:solidFill>
                        <a:srgbClr val="960000"/>
                      </a:solidFill>
                      <a:prstDash val="solid"/>
                      <a:round/>
                      <a:headEnd type="none" w="med" len="med"/>
                      <a:tailEnd type="none" w="med" len="med"/>
                    </a:lnL>
                    <a:lnR w="381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extLst>
                  <a:ext uri="{0D108BD9-81ED-4DB2-BD59-A6C34878D82A}">
                    <a16:rowId xmlns:a16="http://schemas.microsoft.com/office/drawing/2014/main" xmlns="" val="10002"/>
                  </a:ext>
                </a:extLst>
              </a:tr>
              <a:tr h="1011832">
                <a:tc>
                  <a:txBody>
                    <a:bodyPr/>
                    <a:lstStyle>
                      <a:defPPr>
                        <a:defRPr lang="ru-RU"/>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ru-RU" sz="1600" b="1" i="0" u="none" strike="noStrike" cap="none" normalizeH="0" baseline="0" dirty="0" smtClean="0">
                          <a:ln>
                            <a:noFill/>
                          </a:ln>
                          <a:solidFill>
                            <a:schemeClr val="tx1"/>
                          </a:solidFill>
                          <a:effectLst/>
                          <a:latin typeface="+mn-lt"/>
                          <a:cs typeface="Arial" pitchFamily="34" charset="0"/>
                        </a:rPr>
                        <a:t> другие источники (ФГБУЗ СМКЦ им. Н.А. Семашко, МСЧ-58, </a:t>
                      </a:r>
                      <a:r>
                        <a:rPr lang="ru-RU" sz="1600" b="1" kern="1200" baseline="0" dirty="0" smtClean="0">
                          <a:solidFill>
                            <a:schemeClr val="tx1"/>
                          </a:solidFill>
                          <a:latin typeface="+mn-lt"/>
                          <a:ea typeface="+mn-ea"/>
                          <a:cs typeface="+mn-cs"/>
                        </a:rPr>
                        <a:t>филиала №9 ФГКУ «1469»</a:t>
                      </a:r>
                      <a:r>
                        <a:rPr kumimoji="0" lang="ru-RU" sz="1600" b="1" i="0" u="none" strike="noStrike" cap="none" normalizeH="0" baseline="0" dirty="0" smtClean="0">
                          <a:ln>
                            <a:noFill/>
                          </a:ln>
                          <a:solidFill>
                            <a:schemeClr val="tx1"/>
                          </a:solidFill>
                          <a:effectLst/>
                          <a:latin typeface="+mn-lt"/>
                          <a:cs typeface="Arial" pitchFamily="34" charset="0"/>
                        </a:rPr>
                        <a:t>)</a:t>
                      </a:r>
                    </a:p>
                  </a:txBody>
                  <a:tcPr anchor="ctr" horzOverflow="overflow">
                    <a:lnL w="381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ru-RU" sz="1600" b="1" i="0" u="none" strike="noStrike" cap="none" normalizeH="0" baseline="0" dirty="0" smtClean="0">
                        <a:ln>
                          <a:noFill/>
                        </a:ln>
                        <a:solidFill>
                          <a:schemeClr val="tx1"/>
                        </a:solidFill>
                        <a:effectLst/>
                        <a:latin typeface="+mn-lt"/>
                        <a:cs typeface="Arial"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600" b="1" i="0" u="none" strike="noStrike" cap="none" normalizeH="0" baseline="0" dirty="0" smtClean="0">
                          <a:ln>
                            <a:noFill/>
                          </a:ln>
                          <a:solidFill>
                            <a:schemeClr val="tx1"/>
                          </a:solidFill>
                          <a:effectLst/>
                          <a:latin typeface="+mn-lt"/>
                          <a:cs typeface="Arial" pitchFamily="34" charset="0"/>
                        </a:rPr>
                        <a:t>5575</a:t>
                      </a:r>
                    </a:p>
                    <a:p>
                      <a:pPr algn="ctr" fontAlgn="ctr"/>
                      <a:endParaRPr lang="ru-RU" sz="1600" b="1" i="0" u="none" strike="noStrike" dirty="0">
                        <a:solidFill>
                          <a:srgbClr val="000000"/>
                        </a:solidFill>
                        <a:latin typeface="+mn-lt"/>
                      </a:endParaRPr>
                    </a:p>
                  </a:txBody>
                  <a:tcPr marL="9525" marR="9525" marT="9525"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noFill/>
                  </a:tcPr>
                </a:tc>
                <a:tc>
                  <a:txBody>
                    <a:bodyPr/>
                    <a:lstStyle/>
                    <a:p>
                      <a:pPr algn="ctr" fontAlgn="ctr"/>
                      <a:r>
                        <a:rPr lang="ru-RU" sz="1600" b="1" i="0" u="none" strike="noStrike" dirty="0" smtClean="0">
                          <a:solidFill>
                            <a:srgbClr val="000000"/>
                          </a:solidFill>
                          <a:latin typeface="+mn-lt"/>
                        </a:rPr>
                        <a:t>3359</a:t>
                      </a:r>
                      <a:endParaRPr lang="ru-RU" sz="1600" b="1" i="0" u="none" strike="noStrike" dirty="0">
                        <a:solidFill>
                          <a:srgbClr val="000000"/>
                        </a:solidFill>
                        <a:latin typeface="+mn-lt"/>
                      </a:endParaRPr>
                    </a:p>
                  </a:txBody>
                  <a:tcPr marL="9525" marR="9525" marT="9525"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noFill/>
                  </a:tcPr>
                </a:tc>
                <a:tc>
                  <a:txBody>
                    <a:bodyPr/>
                    <a:lstStyle/>
                    <a:p>
                      <a:pPr algn="ctr" fontAlgn="ctr"/>
                      <a:r>
                        <a:rPr lang="ru-RU" sz="1600" b="1" i="0" u="none" strike="noStrike" dirty="0" smtClean="0">
                          <a:solidFill>
                            <a:srgbClr val="000000"/>
                          </a:solidFill>
                          <a:latin typeface="+mn-lt"/>
                        </a:rPr>
                        <a:t>617</a:t>
                      </a:r>
                      <a:endParaRPr lang="ru-RU" sz="1600" b="1" i="0" u="none" strike="noStrike" dirty="0">
                        <a:solidFill>
                          <a:srgbClr val="000000"/>
                        </a:solidFill>
                        <a:latin typeface="+mn-lt"/>
                      </a:endParaRPr>
                    </a:p>
                  </a:txBody>
                  <a:tcPr marL="9525" marR="9525" marT="9525"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noFill/>
                  </a:tcPr>
                </a:tc>
                <a:tc>
                  <a:txBody>
                    <a:bodyPr/>
                    <a:lstStyle/>
                    <a:p>
                      <a:pPr algn="ctr"/>
                      <a:r>
                        <a:rPr lang="ru-RU" sz="1600" b="1" dirty="0" smtClean="0">
                          <a:latin typeface="+mn-lt"/>
                        </a:rPr>
                        <a:t>60,3/11,1</a:t>
                      </a:r>
                      <a:endParaRPr lang="ru-RU" sz="1600" b="1" dirty="0">
                        <a:latin typeface="+mn-lt"/>
                      </a:endParaRPr>
                    </a:p>
                  </a:txBody>
                  <a:tcPr anchor="ctr">
                    <a:lnL w="12700" cap="flat" cmpd="sng" algn="ctr">
                      <a:solidFill>
                        <a:srgbClr val="960000"/>
                      </a:solidFill>
                      <a:prstDash val="solid"/>
                      <a:round/>
                      <a:headEnd type="none" w="med" len="med"/>
                      <a:tailEnd type="none" w="med" len="med"/>
                    </a:lnL>
                    <a:lnR w="381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noFill/>
                  </a:tcPr>
                </a:tc>
                <a:extLst>
                  <a:ext uri="{0D108BD9-81ED-4DB2-BD59-A6C34878D82A}">
                    <a16:rowId xmlns:a16="http://schemas.microsoft.com/office/drawing/2014/main" xmlns="" val="10003"/>
                  </a:ext>
                </a:extLst>
              </a:tr>
              <a:tr h="761062">
                <a:tc>
                  <a:txBody>
                    <a:bodyPr/>
                    <a:lstStyle>
                      <a:defPPr>
                        <a:defRPr lang="ru-RU"/>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err="1" smtClean="0">
                          <a:ln>
                            <a:noFill/>
                          </a:ln>
                          <a:solidFill>
                            <a:schemeClr val="tx1"/>
                          </a:solidFill>
                          <a:effectLst/>
                          <a:latin typeface="+mn-lt"/>
                          <a:cs typeface="Arial" pitchFamily="34" charset="0"/>
                        </a:rPr>
                        <a:t>ЭпиВакКорона</a:t>
                      </a:r>
                      <a:r>
                        <a:rPr kumimoji="0" lang="ru-RU" sz="2000" b="1" i="0" u="none" strike="noStrike" cap="none" normalizeH="0" baseline="0" dirty="0" smtClean="0">
                          <a:ln>
                            <a:noFill/>
                          </a:ln>
                          <a:solidFill>
                            <a:schemeClr val="tx1"/>
                          </a:solidFill>
                          <a:effectLst/>
                          <a:latin typeface="+mn-lt"/>
                          <a:cs typeface="Arial" pitchFamily="34" charset="0"/>
                        </a:rPr>
                        <a:t> всего:</a:t>
                      </a:r>
                    </a:p>
                  </a:txBody>
                  <a:tcPr anchor="ctr" horzOverflow="overflow">
                    <a:lnL w="381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a:txBody>
                    <a:bodyPr/>
                    <a:lstStyle/>
                    <a:p>
                      <a:pPr algn="ctr"/>
                      <a:r>
                        <a:rPr kumimoji="0" lang="ru-RU" sz="2000" b="1" i="0" u="none" strike="noStrike" cap="none" normalizeH="0" baseline="0" dirty="0" smtClean="0">
                          <a:ln>
                            <a:noFill/>
                          </a:ln>
                          <a:solidFill>
                            <a:schemeClr val="tx1"/>
                          </a:solidFill>
                          <a:effectLst/>
                          <a:latin typeface="+mn-lt"/>
                          <a:cs typeface="Arial" pitchFamily="34" charset="0"/>
                        </a:rPr>
                        <a:t>250</a:t>
                      </a:r>
                      <a:endParaRPr lang="ru-RU" sz="2000" b="1" dirty="0">
                        <a:solidFill>
                          <a:schemeClr val="tx1"/>
                        </a:solidFill>
                        <a:latin typeface="+mn-lt"/>
                      </a:endParaRPr>
                    </a:p>
                  </a:txBody>
                  <a:tcPr anchor="ctr" horzOverflow="overflow">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a:txBody>
                    <a:bodyPr/>
                    <a:lstStyle/>
                    <a:p>
                      <a:pPr algn="ctr"/>
                      <a:r>
                        <a:rPr lang="ru-RU" sz="2000" b="1" dirty="0" smtClean="0">
                          <a:solidFill>
                            <a:schemeClr val="tx1"/>
                          </a:solidFill>
                          <a:latin typeface="+mn-lt"/>
                        </a:rPr>
                        <a:t>139</a:t>
                      </a:r>
                      <a:endParaRPr lang="ru-RU" sz="2000" b="1" dirty="0">
                        <a:solidFill>
                          <a:schemeClr val="tx1"/>
                        </a:solidFill>
                        <a:latin typeface="+mn-lt"/>
                      </a:endParaRPr>
                    </a:p>
                  </a:txBody>
                  <a:tcPr anchor="ctr" horzOverflow="overflow">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a:txBody>
                    <a:bodyPr/>
                    <a:lstStyle>
                      <a:defPPr>
                        <a:defRPr lang="ru-RU"/>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mn-lt"/>
                          <a:cs typeface="Arial" pitchFamily="34" charset="0"/>
                        </a:rPr>
                        <a:t>-</a:t>
                      </a:r>
                    </a:p>
                  </a:txBody>
                  <a:tcPr anchor="ctr" horzOverflow="overflow">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a:txBody>
                    <a:bodyPr/>
                    <a:lstStyle/>
                    <a:p>
                      <a:pPr algn="ctr"/>
                      <a:r>
                        <a:rPr lang="ru-RU" sz="2000" b="1" dirty="0" smtClean="0">
                          <a:solidFill>
                            <a:schemeClr val="tx1"/>
                          </a:solidFill>
                          <a:latin typeface="+mn-lt"/>
                        </a:rPr>
                        <a:t>55,6/0</a:t>
                      </a:r>
                      <a:endParaRPr lang="ru-RU" sz="2000" b="1" dirty="0">
                        <a:solidFill>
                          <a:schemeClr val="tx1"/>
                        </a:solidFill>
                        <a:latin typeface="+mn-lt"/>
                      </a:endParaRPr>
                    </a:p>
                  </a:txBody>
                  <a:tcPr anchor="ctr">
                    <a:lnL w="12700" cap="flat" cmpd="sng" algn="ctr">
                      <a:solidFill>
                        <a:srgbClr val="960000"/>
                      </a:solidFill>
                      <a:prstDash val="solid"/>
                      <a:round/>
                      <a:headEnd type="none" w="med" len="med"/>
                      <a:tailEnd type="none" w="med" len="med"/>
                    </a:lnL>
                    <a:lnR w="381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extLst>
                  <a:ext uri="{0D108BD9-81ED-4DB2-BD59-A6C34878D82A}">
                    <a16:rowId xmlns:a16="http://schemas.microsoft.com/office/drawing/2014/main" xmlns="" val="10004"/>
                  </a:ext>
                </a:extLst>
              </a:tr>
              <a:tr h="715066">
                <a:tc>
                  <a:txBody>
                    <a:bodyPr/>
                    <a:lstStyle>
                      <a:defPPr>
                        <a:defRPr lang="ru-RU"/>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mn-lt"/>
                          <a:cs typeface="Arial" pitchFamily="34" charset="0"/>
                        </a:rPr>
                        <a:t>Итого:</a:t>
                      </a:r>
                    </a:p>
                  </a:txBody>
                  <a:tcPr anchor="ctr" horzOverflow="overflow">
                    <a:lnL w="381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38100" cap="flat" cmpd="sng" algn="ctr">
                      <a:solidFill>
                        <a:srgbClr val="96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cap="none" normalizeH="0" baseline="0" dirty="0" smtClean="0">
                          <a:ln>
                            <a:noFill/>
                          </a:ln>
                          <a:solidFill>
                            <a:schemeClr val="tx1"/>
                          </a:solidFill>
                          <a:effectLst/>
                          <a:latin typeface="+mn-lt"/>
                          <a:cs typeface="Arial" pitchFamily="34" charset="0"/>
                        </a:rPr>
                        <a:t>38827</a:t>
                      </a:r>
                    </a:p>
                  </a:txBody>
                  <a:tcPr anchor="ctr" horzOverflow="overflow">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38100" cap="flat" cmpd="sng" algn="ctr">
                      <a:solidFill>
                        <a:srgbClr val="960000"/>
                      </a:solidFill>
                      <a:prstDash val="solid"/>
                      <a:round/>
                      <a:headEnd type="none" w="med" len="med"/>
                      <a:tailEnd type="none" w="med" len="med"/>
                    </a:lnB>
                    <a:noFill/>
                  </a:tcPr>
                </a:tc>
                <a:tc>
                  <a:txBody>
                    <a:bodyPr/>
                    <a:lstStyle/>
                    <a:p>
                      <a:pPr algn="ctr"/>
                      <a:r>
                        <a:rPr lang="ru-RU" sz="2000" b="1" dirty="0" smtClean="0">
                          <a:latin typeface="+mn-lt"/>
                        </a:rPr>
                        <a:t>15094</a:t>
                      </a:r>
                      <a:endParaRPr lang="ru-RU" sz="2000" b="1" dirty="0">
                        <a:latin typeface="+mn-lt"/>
                      </a:endParaRPr>
                    </a:p>
                  </a:txBody>
                  <a:tcPr anchor="ctr" horzOverflow="overflow">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38100" cap="flat" cmpd="sng" algn="ctr">
                      <a:solidFill>
                        <a:srgbClr val="960000"/>
                      </a:solidFill>
                      <a:prstDash val="solid"/>
                      <a:round/>
                      <a:headEnd type="none" w="med" len="med"/>
                      <a:tailEnd type="none" w="med" len="med"/>
                    </a:lnB>
                    <a:noFill/>
                  </a:tcPr>
                </a:tc>
                <a:tc>
                  <a:txBody>
                    <a:bodyPr/>
                    <a:lstStyle>
                      <a:defPPr>
                        <a:defRPr lang="ru-RU"/>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kern="1200" cap="none" normalizeH="0" baseline="0" dirty="0" smtClean="0">
                          <a:ln>
                            <a:noFill/>
                          </a:ln>
                          <a:solidFill>
                            <a:schemeClr val="tx1"/>
                          </a:solidFill>
                          <a:effectLst/>
                          <a:latin typeface="Arial" pitchFamily="34" charset="0"/>
                          <a:ea typeface="+mn-ea"/>
                          <a:cs typeface="Arial" pitchFamily="34" charset="0"/>
                        </a:rPr>
                        <a:t>2249</a:t>
                      </a:r>
                    </a:p>
                  </a:txBody>
                  <a:tcPr anchor="ctr" horzOverflow="overflow">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38100" cap="flat" cmpd="sng" algn="ctr">
                      <a:solidFill>
                        <a:srgbClr val="960000"/>
                      </a:solidFill>
                      <a:prstDash val="solid"/>
                      <a:round/>
                      <a:headEnd type="none" w="med" len="med"/>
                      <a:tailEnd type="none" w="med" len="med"/>
                    </a:lnB>
                    <a:noFill/>
                  </a:tcPr>
                </a:tc>
                <a:tc>
                  <a:txBody>
                    <a:bodyPr/>
                    <a:lstStyle/>
                    <a:p>
                      <a:pPr algn="ctr"/>
                      <a:r>
                        <a:rPr lang="ru-RU" sz="2000" b="1" dirty="0" smtClean="0">
                          <a:latin typeface="+mn-lt"/>
                        </a:rPr>
                        <a:t>38,9/5,9</a:t>
                      </a:r>
                      <a:endParaRPr lang="ru-RU" sz="2000" b="1" dirty="0">
                        <a:latin typeface="+mn-lt"/>
                      </a:endParaRPr>
                    </a:p>
                  </a:txBody>
                  <a:tcPr anchor="ctr">
                    <a:lnL w="12700" cap="flat" cmpd="sng" algn="ctr">
                      <a:solidFill>
                        <a:srgbClr val="960000"/>
                      </a:solidFill>
                      <a:prstDash val="solid"/>
                      <a:round/>
                      <a:headEnd type="none" w="med" len="med"/>
                      <a:tailEnd type="none" w="med" len="med"/>
                    </a:lnL>
                    <a:lnR w="381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38100" cap="flat" cmpd="sng" algn="ctr">
                      <a:solidFill>
                        <a:srgbClr val="960000"/>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
        <p:nvSpPr>
          <p:cNvPr id="8" name="Прямоугольник 7"/>
          <p:cNvSpPr/>
          <p:nvPr/>
        </p:nvSpPr>
        <p:spPr>
          <a:xfrm>
            <a:off x="3062580" y="6381328"/>
            <a:ext cx="3224024" cy="369332"/>
          </a:xfrm>
          <a:prstGeom prst="rect">
            <a:avLst/>
          </a:prstGeom>
          <a:effectLst/>
        </p:spPr>
        <p:txBody>
          <a:bodyPr wrap="none">
            <a:spAutoFit/>
          </a:bodyPr>
          <a:lstStyle/>
          <a:p>
            <a:r>
              <a:rPr lang="en-US" b="1" i="1" dirty="0" smtClean="0">
                <a:latin typeface="Arial" pitchFamily="34" charset="0"/>
                <a:cs typeface="Arial" pitchFamily="34" charset="0"/>
              </a:rPr>
              <a:t>www.29.rospotrebnadzor.ru</a:t>
            </a:r>
            <a:endParaRPr lang="ru-RU" b="1" i="1" dirty="0">
              <a:latin typeface="Arial" pitchFamily="34" charset="0"/>
              <a:cs typeface="Arial" pitchFamily="34" charset="0"/>
            </a:endParaRPr>
          </a:p>
        </p:txBody>
      </p:sp>
    </p:spTree>
    <p:extLst>
      <p:ext uri="{BB962C8B-B14F-4D97-AF65-F5344CB8AC3E}">
        <p14:creationId xmlns:p14="http://schemas.microsoft.com/office/powerpoint/2010/main" val="50321397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0" y="0"/>
            <a:ext cx="9144000" cy="1052736"/>
          </a:xfrm>
          <a:prstGeom prst="rect">
            <a:avLst/>
          </a:prstGeom>
          <a:solidFill>
            <a:schemeClr val="bg1"/>
          </a:solidFill>
          <a:ln w="9525" algn="ctr">
            <a:noFill/>
            <a:miter lim="800000"/>
            <a:headEnd/>
            <a:tailEnd/>
          </a:ln>
        </p:spPr>
        <p:txBody>
          <a:bodyPr anchor="ctr"/>
          <a:lstStyle/>
          <a:p>
            <a:pPr algn="ctr">
              <a:lnSpc>
                <a:spcPts val="3000"/>
              </a:lnSpc>
              <a:tabLst>
                <a:tab pos="2422525" algn="l"/>
              </a:tabLst>
              <a:defRPr/>
            </a:pPr>
            <a:r>
              <a:rPr lang="ru-RU" sz="2000" b="1" dirty="0" smtClean="0"/>
              <a:t>                     Нормативный документ Архангельской области </a:t>
            </a:r>
            <a:endParaRPr lang="ru-RU" sz="2000" b="1" dirty="0"/>
          </a:p>
        </p:txBody>
      </p:sp>
      <p:sp>
        <p:nvSpPr>
          <p:cNvPr id="34820" name="Прямоугольник 3"/>
          <p:cNvSpPr>
            <a:spLocks noChangeArrowheads="1"/>
          </p:cNvSpPr>
          <p:nvPr/>
        </p:nvSpPr>
        <p:spPr bwMode="auto">
          <a:xfrm>
            <a:off x="3062288" y="6381750"/>
            <a:ext cx="3224212" cy="368300"/>
          </a:xfrm>
          <a:prstGeom prst="rect">
            <a:avLst/>
          </a:prstGeom>
          <a:noFill/>
          <a:ln w="9525">
            <a:noFill/>
            <a:miter lim="800000"/>
            <a:headEnd/>
            <a:tailEnd/>
          </a:ln>
        </p:spPr>
        <p:txBody>
          <a:bodyPr wrap="none">
            <a:spAutoFit/>
          </a:bodyPr>
          <a:lstStyle/>
          <a:p>
            <a:r>
              <a:rPr lang="en-US" b="1" i="1" dirty="0"/>
              <a:t>www.29.rospotrebnadzor.ru</a:t>
            </a:r>
            <a:endParaRPr lang="ru-RU" b="1" i="1" dirty="0"/>
          </a:p>
        </p:txBody>
      </p:sp>
      <p:sp>
        <p:nvSpPr>
          <p:cNvPr id="8" name="Заголовок 7"/>
          <p:cNvSpPr>
            <a:spLocks noGrp="1"/>
          </p:cNvSpPr>
          <p:nvPr>
            <p:ph type="title"/>
          </p:nvPr>
        </p:nvSpPr>
        <p:spPr>
          <a:xfrm>
            <a:off x="628650" y="188640"/>
            <a:ext cx="7886700" cy="1502049"/>
          </a:xfrm>
        </p:spPr>
        <p:txBody>
          <a:bodyPr>
            <a:normAutofit/>
          </a:bodyPr>
          <a:lstStyle/>
          <a:p>
            <a:pPr algn="ctr">
              <a:lnSpc>
                <a:spcPts val="3000"/>
              </a:lnSpc>
              <a:tabLst>
                <a:tab pos="2422525" algn="l"/>
              </a:tabLst>
              <a:defRPr/>
            </a:pPr>
            <a:r>
              <a:rPr lang="ru-RU" sz="3600" b="1" dirty="0" smtClean="0"/>
              <a:t/>
            </a:r>
            <a:br>
              <a:rPr lang="ru-RU" sz="3600" b="1" dirty="0" smtClean="0"/>
            </a:br>
            <a:endParaRPr lang="ru-RU" dirty="0"/>
          </a:p>
        </p:txBody>
      </p:sp>
      <p:sp>
        <p:nvSpPr>
          <p:cNvPr id="9" name="Номер слайда 8"/>
          <p:cNvSpPr>
            <a:spLocks noGrp="1"/>
          </p:cNvSpPr>
          <p:nvPr>
            <p:ph type="sldNum" sz="quarter" idx="12"/>
          </p:nvPr>
        </p:nvSpPr>
        <p:spPr/>
        <p:txBody>
          <a:bodyPr/>
          <a:lstStyle/>
          <a:p>
            <a:pPr>
              <a:defRPr/>
            </a:pPr>
            <a:fld id="{6033153E-AFDC-47FB-ABE3-A2C373F875C8}" type="slidenum">
              <a:rPr lang="ru-RU" b="1" smtClean="0"/>
              <a:pPr>
                <a:defRPr/>
              </a:pPr>
              <a:t>11</a:t>
            </a:fld>
            <a:endParaRPr lang="ru-RU" b="1" dirty="0"/>
          </a:p>
        </p:txBody>
      </p:sp>
      <p:pic>
        <p:nvPicPr>
          <p:cNvPr id="34821" name="Picture 22" descr="вымпел 4"/>
          <p:cNvPicPr>
            <a:picLocks noChangeAspect="1" noChangeArrowheads="1"/>
          </p:cNvPicPr>
          <p:nvPr/>
        </p:nvPicPr>
        <p:blipFill>
          <a:blip r:embed="rId3" cstate="print"/>
          <a:srcRect/>
          <a:stretch>
            <a:fillRect/>
          </a:stretch>
        </p:blipFill>
        <p:spPr bwMode="auto">
          <a:xfrm>
            <a:off x="0" y="0"/>
            <a:ext cx="2411413" cy="620713"/>
          </a:xfrm>
          <a:prstGeom prst="rect">
            <a:avLst/>
          </a:prstGeom>
          <a:noFill/>
          <a:ln w="9525">
            <a:noFill/>
            <a:miter lim="800000"/>
            <a:headEnd/>
            <a:tailEnd/>
          </a:ln>
        </p:spPr>
      </p:pic>
      <p:sp>
        <p:nvSpPr>
          <p:cNvPr id="11" name="Содержимое 10"/>
          <p:cNvSpPr>
            <a:spLocks noGrp="1"/>
          </p:cNvSpPr>
          <p:nvPr>
            <p:ph sz="half" idx="2"/>
          </p:nvPr>
        </p:nvSpPr>
        <p:spPr/>
        <p:txBody>
          <a:bodyPr>
            <a:normAutofit lnSpcReduction="10000"/>
          </a:bodyPr>
          <a:lstStyle/>
          <a:p>
            <a:pPr algn="ctr">
              <a:buNone/>
            </a:pPr>
            <a:r>
              <a:rPr lang="ru-RU" b="1" dirty="0" smtClean="0">
                <a:solidFill>
                  <a:srgbClr val="C00000"/>
                </a:solidFill>
              </a:rPr>
              <a:t>Контроль за исполнением Указа осуществляют:</a:t>
            </a:r>
          </a:p>
          <a:p>
            <a:pPr algn="just"/>
            <a:r>
              <a:rPr lang="ru-RU" b="1" dirty="0" smtClean="0"/>
              <a:t>должностные лица органов управления и сил единой </a:t>
            </a:r>
            <a:r>
              <a:rPr lang="ru-RU" b="1" dirty="0" err="1" smtClean="0"/>
              <a:t>госсистемы</a:t>
            </a:r>
            <a:r>
              <a:rPr lang="ru-RU" b="1" dirty="0" smtClean="0"/>
              <a:t> предупреждения и ликвидации чрезвычайных ситуаций, включая полицию, МЧС и </a:t>
            </a:r>
            <a:r>
              <a:rPr lang="ru-RU" b="1" dirty="0" err="1" smtClean="0"/>
              <a:t>Росгвардию</a:t>
            </a:r>
            <a:r>
              <a:rPr lang="ru-RU" b="1" dirty="0" smtClean="0"/>
              <a:t>;</a:t>
            </a:r>
          </a:p>
          <a:p>
            <a:pPr algn="just"/>
            <a:r>
              <a:rPr lang="ru-RU" b="1" dirty="0" smtClean="0"/>
              <a:t>должностные лица министерств Администрации Архангельской области </a:t>
            </a:r>
            <a:endParaRPr lang="ru-RU" b="1" dirty="0" smtClean="0">
              <a:solidFill>
                <a:srgbClr val="FF0000"/>
              </a:solidFill>
            </a:endParaRPr>
          </a:p>
          <a:p>
            <a:pPr>
              <a:buNone/>
            </a:pPr>
            <a:endParaRPr lang="ru-RU" b="1" dirty="0"/>
          </a:p>
        </p:txBody>
      </p:sp>
      <p:sp>
        <p:nvSpPr>
          <p:cNvPr id="10" name="Содержимое 9"/>
          <p:cNvSpPr>
            <a:spLocks noGrp="1"/>
          </p:cNvSpPr>
          <p:nvPr>
            <p:ph sz="half" idx="1"/>
          </p:nvPr>
        </p:nvSpPr>
        <p:spPr>
          <a:xfrm>
            <a:off x="395536" y="1340768"/>
            <a:ext cx="4119314" cy="4836195"/>
          </a:xfrm>
        </p:spPr>
        <p:txBody>
          <a:bodyPr>
            <a:normAutofit lnSpcReduction="10000"/>
          </a:bodyPr>
          <a:lstStyle/>
          <a:p>
            <a:r>
              <a:rPr lang="ru-RU" b="1" dirty="0" smtClean="0">
                <a:solidFill>
                  <a:srgbClr val="C00000"/>
                </a:solidFill>
              </a:rPr>
              <a:t>Указ Губернатора Архангельской области от 17.03.2020 № 28-у </a:t>
            </a:r>
            <a:r>
              <a:rPr lang="ru-RU" dirty="0" smtClean="0"/>
              <a:t/>
            </a:r>
            <a:br>
              <a:rPr lang="ru-RU" dirty="0" smtClean="0"/>
            </a:br>
            <a:r>
              <a:rPr lang="ru-RU" dirty="0" smtClean="0"/>
              <a:t>«О введении на территории Архангельской области режима повышенной готовности для органов управления и сил Архангельской территориальной подсистемы единой государственной системы предупреждения и ликвидации чрезвычайных ситуаций и мерах по противодействию распространению на территории Архангельской области новой коронавирусной инфекции (COVID-2019)» </a:t>
            </a:r>
            <a:endParaRPr lang="ru-RU" dirty="0"/>
          </a:p>
        </p:txBody>
      </p:sp>
    </p:spTree>
    <p:extLst>
      <p:ext uri="{BB962C8B-B14F-4D97-AF65-F5344CB8AC3E}">
        <p14:creationId xmlns:p14="http://schemas.microsoft.com/office/powerpoint/2010/main" val="415176415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2" descr="вымпел 4"/>
          <p:cNvPicPr>
            <a:picLocks noChangeAspect="1" noChangeArrowheads="1"/>
          </p:cNvPicPr>
          <p:nvPr/>
        </p:nvPicPr>
        <p:blipFill>
          <a:blip r:embed="rId3" cstate="print"/>
          <a:srcRect/>
          <a:stretch>
            <a:fillRect/>
          </a:stretch>
        </p:blipFill>
        <p:spPr bwMode="auto">
          <a:xfrm>
            <a:off x="0" y="0"/>
            <a:ext cx="2411759" cy="620713"/>
          </a:xfrm>
          <a:prstGeom prst="rect">
            <a:avLst/>
          </a:prstGeom>
          <a:noFill/>
          <a:ln w="9525">
            <a:noFill/>
            <a:miter lim="800000"/>
            <a:headEnd/>
            <a:tailEnd/>
          </a:ln>
        </p:spPr>
      </p:pic>
      <p:sp>
        <p:nvSpPr>
          <p:cNvPr id="4097" name="Rectangle 1"/>
          <p:cNvSpPr>
            <a:spLocks noChangeArrowheads="1"/>
          </p:cNvSpPr>
          <p:nvPr/>
        </p:nvSpPr>
        <p:spPr bwMode="auto">
          <a:xfrm>
            <a:off x="179512" y="62551"/>
            <a:ext cx="896448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Итоги контроля ограничений, введенных на территории Архангельской области, за 2020 год</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Таблица 5"/>
          <p:cNvGraphicFramePr>
            <a:graphicFrameLocks noGrp="1"/>
          </p:cNvGraphicFramePr>
          <p:nvPr>
            <p:extLst/>
          </p:nvPr>
        </p:nvGraphicFramePr>
        <p:xfrm>
          <a:off x="179515" y="1196752"/>
          <a:ext cx="8784974" cy="4850292"/>
        </p:xfrm>
        <a:graphic>
          <a:graphicData uri="http://schemas.openxmlformats.org/drawingml/2006/table">
            <a:tbl>
              <a:tblPr/>
              <a:tblGrid>
                <a:gridCol w="1235365">
                  <a:extLst>
                    <a:ext uri="{9D8B030D-6E8A-4147-A177-3AD203B41FA5}">
                      <a16:colId xmlns:a16="http://schemas.microsoft.com/office/drawing/2014/main" xmlns="" val="20000"/>
                    </a:ext>
                  </a:extLst>
                </a:gridCol>
                <a:gridCol w="617698">
                  <a:extLst>
                    <a:ext uri="{9D8B030D-6E8A-4147-A177-3AD203B41FA5}">
                      <a16:colId xmlns:a16="http://schemas.microsoft.com/office/drawing/2014/main" xmlns="" val="20001"/>
                    </a:ext>
                  </a:extLst>
                </a:gridCol>
                <a:gridCol w="892230">
                  <a:extLst>
                    <a:ext uri="{9D8B030D-6E8A-4147-A177-3AD203B41FA5}">
                      <a16:colId xmlns:a16="http://schemas.microsoft.com/office/drawing/2014/main" xmlns="" val="20002"/>
                    </a:ext>
                  </a:extLst>
                </a:gridCol>
                <a:gridCol w="892230">
                  <a:extLst>
                    <a:ext uri="{9D8B030D-6E8A-4147-A177-3AD203B41FA5}">
                      <a16:colId xmlns:a16="http://schemas.microsoft.com/office/drawing/2014/main" xmlns="" val="20003"/>
                    </a:ext>
                  </a:extLst>
                </a:gridCol>
                <a:gridCol w="960864">
                  <a:extLst>
                    <a:ext uri="{9D8B030D-6E8A-4147-A177-3AD203B41FA5}">
                      <a16:colId xmlns:a16="http://schemas.microsoft.com/office/drawing/2014/main" xmlns="" val="20004"/>
                    </a:ext>
                  </a:extLst>
                </a:gridCol>
                <a:gridCol w="1306266">
                  <a:extLst>
                    <a:ext uri="{9D8B030D-6E8A-4147-A177-3AD203B41FA5}">
                      <a16:colId xmlns:a16="http://schemas.microsoft.com/office/drawing/2014/main" xmlns="" val="20005"/>
                    </a:ext>
                  </a:extLst>
                </a:gridCol>
                <a:gridCol w="821360">
                  <a:extLst>
                    <a:ext uri="{9D8B030D-6E8A-4147-A177-3AD203B41FA5}">
                      <a16:colId xmlns:a16="http://schemas.microsoft.com/office/drawing/2014/main" xmlns="" val="20006"/>
                    </a:ext>
                  </a:extLst>
                </a:gridCol>
                <a:gridCol w="939850">
                  <a:extLst>
                    <a:ext uri="{9D8B030D-6E8A-4147-A177-3AD203B41FA5}">
                      <a16:colId xmlns:a16="http://schemas.microsoft.com/office/drawing/2014/main" xmlns="" val="20007"/>
                    </a:ext>
                  </a:extLst>
                </a:gridCol>
                <a:gridCol w="1119111">
                  <a:extLst>
                    <a:ext uri="{9D8B030D-6E8A-4147-A177-3AD203B41FA5}">
                      <a16:colId xmlns:a16="http://schemas.microsoft.com/office/drawing/2014/main" xmlns="" val="20008"/>
                    </a:ext>
                  </a:extLst>
                </a:gridCol>
              </a:tblGrid>
              <a:tr h="202701">
                <a:tc rowSpan="2">
                  <a:txBody>
                    <a:bodyPr/>
                    <a:lstStyle/>
                    <a:p>
                      <a:pPr algn="ctr">
                        <a:lnSpc>
                          <a:spcPct val="107000"/>
                        </a:lnSpc>
                        <a:spcAft>
                          <a:spcPts val="800"/>
                        </a:spcAft>
                      </a:pPr>
                      <a:r>
                        <a:rPr lang="ru-RU" sz="1800" dirty="0">
                          <a:latin typeface="Times New Roman" pitchFamily="18" charset="0"/>
                          <a:ea typeface="Calibri"/>
                          <a:cs typeface="Times New Roman" pitchFamily="18" charset="0"/>
                        </a:rPr>
                        <a:t>Органы власти</a:t>
                      </a:r>
                    </a:p>
                  </a:txBody>
                  <a:tcPr marL="42325" marR="42325" marT="0" marB="0" anchor="ctr">
                    <a:lnL w="381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381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rowSpan="2">
                  <a:txBody>
                    <a:bodyPr/>
                    <a:lstStyle/>
                    <a:p>
                      <a:pPr algn="ctr">
                        <a:lnSpc>
                          <a:spcPct val="107000"/>
                        </a:lnSpc>
                        <a:spcAft>
                          <a:spcPts val="800"/>
                        </a:spcAft>
                      </a:pPr>
                      <a:r>
                        <a:rPr lang="ru-RU" sz="1800" dirty="0">
                          <a:latin typeface="Times New Roman" pitchFamily="18" charset="0"/>
                          <a:ea typeface="Calibri"/>
                          <a:cs typeface="Times New Roman" pitchFamily="18" charset="0"/>
                        </a:rPr>
                        <a:t>Рейды</a:t>
                      </a: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381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rowSpan="2">
                  <a:txBody>
                    <a:bodyPr/>
                    <a:lstStyle/>
                    <a:p>
                      <a:pPr algn="ctr">
                        <a:lnSpc>
                          <a:spcPct val="107000"/>
                        </a:lnSpc>
                        <a:spcAft>
                          <a:spcPts val="800"/>
                        </a:spcAft>
                      </a:pPr>
                      <a:r>
                        <a:rPr lang="ru-RU" sz="1800" dirty="0" err="1" smtClean="0">
                          <a:latin typeface="Times New Roman" pitchFamily="18" charset="0"/>
                          <a:ea typeface="Calibri"/>
                          <a:cs typeface="Times New Roman" pitchFamily="18" charset="0"/>
                        </a:rPr>
                        <a:t>Провере-но</a:t>
                      </a:r>
                      <a:r>
                        <a:rPr lang="ru-RU" sz="1800" dirty="0" smtClean="0">
                          <a:latin typeface="Times New Roman" pitchFamily="18" charset="0"/>
                          <a:ea typeface="Calibri"/>
                          <a:cs typeface="Times New Roman" pitchFamily="18" charset="0"/>
                        </a:rPr>
                        <a:t> </a:t>
                      </a:r>
                      <a:r>
                        <a:rPr lang="ru-RU" sz="1800" dirty="0" err="1" smtClean="0">
                          <a:latin typeface="Times New Roman" pitchFamily="18" charset="0"/>
                          <a:ea typeface="Calibri"/>
                          <a:cs typeface="Times New Roman" pitchFamily="18" charset="0"/>
                        </a:rPr>
                        <a:t>организа-ций</a:t>
                      </a:r>
                      <a:endParaRPr lang="ru-RU" sz="1800" dirty="0">
                        <a:latin typeface="Times New Roman" pitchFamily="18" charset="0"/>
                        <a:ea typeface="Calibri"/>
                        <a:cs typeface="Times New Roman" pitchFamily="18" charset="0"/>
                      </a:endParaRPr>
                    </a:p>
                  </a:txBody>
                  <a:tcPr marL="42325" marR="42325" marT="0" marB="0" anchor="ctr">
                    <a:lnL w="12700" cap="flat" cmpd="sng" algn="ctr">
                      <a:solidFill>
                        <a:srgbClr val="960000"/>
                      </a:solidFill>
                      <a:prstDash val="solid"/>
                      <a:round/>
                      <a:headEnd type="none" w="med" len="med"/>
                      <a:tailEnd type="none" w="med" len="med"/>
                    </a:lnL>
                    <a:lnR w="38100" cap="flat" cmpd="sng" algn="ctr">
                      <a:solidFill>
                        <a:srgbClr val="960000"/>
                      </a:solidFill>
                      <a:prstDash val="solid"/>
                      <a:round/>
                      <a:headEnd type="none" w="med" len="med"/>
                      <a:tailEnd type="none" w="med" len="med"/>
                    </a:lnR>
                    <a:lnT w="381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gridSpan="3">
                  <a:txBody>
                    <a:bodyPr/>
                    <a:lstStyle/>
                    <a:p>
                      <a:pPr algn="ctr">
                        <a:lnSpc>
                          <a:spcPct val="107000"/>
                        </a:lnSpc>
                        <a:spcAft>
                          <a:spcPts val="800"/>
                        </a:spcAft>
                      </a:pPr>
                      <a:r>
                        <a:rPr lang="ru-RU" sz="1800" dirty="0" smtClean="0">
                          <a:latin typeface="Times New Roman" pitchFamily="18" charset="0"/>
                          <a:ea typeface="Calibri"/>
                          <a:cs typeface="Times New Roman" pitchFamily="18" charset="0"/>
                        </a:rPr>
                        <a:t>Протоколы по ст. </a:t>
                      </a:r>
                      <a:r>
                        <a:rPr lang="ru-RU" sz="1800" dirty="0">
                          <a:latin typeface="Times New Roman" pitchFamily="18" charset="0"/>
                          <a:ea typeface="Calibri"/>
                          <a:cs typeface="Times New Roman" pitchFamily="18" charset="0"/>
                        </a:rPr>
                        <a:t>20.6.1 ч. 1</a:t>
                      </a:r>
                    </a:p>
                  </a:txBody>
                  <a:tcPr marL="42325" marR="42325" marT="0" marB="0" anchor="ctr">
                    <a:lnL w="38100" cap="flat" cmpd="sng" algn="ctr">
                      <a:solidFill>
                        <a:srgbClr val="96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a:lnSpc>
                          <a:spcPct val="107000"/>
                        </a:lnSpc>
                        <a:spcAft>
                          <a:spcPts val="800"/>
                        </a:spcAft>
                      </a:pPr>
                      <a:r>
                        <a:rPr lang="ru-RU" sz="1800" dirty="0" smtClean="0">
                          <a:latin typeface="Times New Roman" pitchFamily="18" charset="0"/>
                          <a:ea typeface="Calibri"/>
                          <a:cs typeface="Times New Roman" pitchFamily="18" charset="0"/>
                        </a:rPr>
                        <a:t>Протоколы по ст. </a:t>
                      </a:r>
                      <a:r>
                        <a:rPr lang="ru-RU" sz="1800" dirty="0">
                          <a:latin typeface="Times New Roman" pitchFamily="18" charset="0"/>
                          <a:ea typeface="Calibri"/>
                          <a:cs typeface="Times New Roman" pitchFamily="18" charset="0"/>
                        </a:rPr>
                        <a:t>6.3 ч. 2</a:t>
                      </a:r>
                    </a:p>
                  </a:txBody>
                  <a:tcPr marL="42325" marR="423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89001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07000"/>
                        </a:lnSpc>
                        <a:spcAft>
                          <a:spcPts val="800"/>
                        </a:spcAft>
                      </a:pPr>
                      <a:r>
                        <a:rPr lang="ru-RU" sz="1800" dirty="0" err="1" smtClean="0">
                          <a:latin typeface="Times New Roman" pitchFamily="18" charset="0"/>
                          <a:ea typeface="Calibri"/>
                          <a:cs typeface="Times New Roman" pitchFamily="18" charset="0"/>
                        </a:rPr>
                        <a:t>Составле-но</a:t>
                      </a:r>
                      <a:endParaRPr lang="ru-RU" sz="1800" dirty="0">
                        <a:latin typeface="Times New Roman" pitchFamily="18" charset="0"/>
                        <a:ea typeface="Calibri"/>
                        <a:cs typeface="Times New Roman" pitchFamily="18" charset="0"/>
                      </a:endParaRP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a:txBody>
                    <a:bodyPr/>
                    <a:lstStyle/>
                    <a:p>
                      <a:pPr algn="ctr">
                        <a:lnSpc>
                          <a:spcPct val="107000"/>
                        </a:lnSpc>
                        <a:spcAft>
                          <a:spcPts val="800"/>
                        </a:spcAft>
                      </a:pPr>
                      <a:r>
                        <a:rPr lang="ru-RU" sz="1800" dirty="0" err="1" smtClean="0">
                          <a:latin typeface="Times New Roman" pitchFamily="18" charset="0"/>
                          <a:ea typeface="Calibri"/>
                          <a:cs typeface="Times New Roman" pitchFamily="18" charset="0"/>
                        </a:rPr>
                        <a:t>Рассмот-рено</a:t>
                      </a:r>
                      <a:endParaRPr lang="ru-RU" sz="1800" dirty="0">
                        <a:latin typeface="Times New Roman" pitchFamily="18" charset="0"/>
                        <a:ea typeface="Calibri"/>
                        <a:cs typeface="Times New Roman" pitchFamily="18" charset="0"/>
                      </a:endParaRP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a:txBody>
                    <a:bodyPr/>
                    <a:lstStyle/>
                    <a:p>
                      <a:pPr algn="ctr">
                        <a:lnSpc>
                          <a:spcPct val="107000"/>
                        </a:lnSpc>
                        <a:spcAft>
                          <a:spcPts val="800"/>
                        </a:spcAft>
                      </a:pPr>
                      <a:r>
                        <a:rPr lang="ru-RU" sz="1800" dirty="0">
                          <a:latin typeface="Times New Roman" pitchFamily="18" charset="0"/>
                          <a:ea typeface="Calibri"/>
                          <a:cs typeface="Times New Roman" pitchFamily="18" charset="0"/>
                        </a:rPr>
                        <a:t>вынесено </a:t>
                      </a:r>
                      <a:r>
                        <a:rPr lang="ru-RU" sz="1800" dirty="0" smtClean="0">
                          <a:latin typeface="Times New Roman" pitchFamily="18" charset="0"/>
                          <a:ea typeface="Calibri"/>
                          <a:cs typeface="Times New Roman" pitchFamily="18" charset="0"/>
                        </a:rPr>
                        <a:t>штрафов</a:t>
                      </a:r>
                      <a:endParaRPr lang="ru-RU" sz="1800" dirty="0">
                        <a:latin typeface="Times New Roman" pitchFamily="18" charset="0"/>
                        <a:ea typeface="Calibri"/>
                        <a:cs typeface="Times New Roman" pitchFamily="18" charset="0"/>
                      </a:endParaRP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a:txBody>
                    <a:bodyPr/>
                    <a:lstStyle/>
                    <a:p>
                      <a:pPr algn="ctr">
                        <a:lnSpc>
                          <a:spcPct val="107000"/>
                        </a:lnSpc>
                        <a:spcAft>
                          <a:spcPts val="800"/>
                        </a:spcAft>
                      </a:pPr>
                      <a:r>
                        <a:rPr lang="ru-RU" sz="1800" dirty="0" err="1" smtClean="0">
                          <a:latin typeface="Times New Roman" pitchFamily="18" charset="0"/>
                          <a:ea typeface="Calibri"/>
                          <a:cs typeface="Times New Roman" pitchFamily="18" charset="0"/>
                        </a:rPr>
                        <a:t>Составле-но</a:t>
                      </a:r>
                      <a:endParaRPr lang="ru-RU" sz="1800" dirty="0">
                        <a:latin typeface="Times New Roman" pitchFamily="18" charset="0"/>
                        <a:ea typeface="Calibri"/>
                        <a:cs typeface="Times New Roman" pitchFamily="18" charset="0"/>
                      </a:endParaRP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a:txBody>
                    <a:bodyPr/>
                    <a:lstStyle/>
                    <a:p>
                      <a:pPr algn="ctr">
                        <a:lnSpc>
                          <a:spcPct val="107000"/>
                        </a:lnSpc>
                        <a:spcAft>
                          <a:spcPts val="800"/>
                        </a:spcAft>
                      </a:pPr>
                      <a:r>
                        <a:rPr lang="ru-RU" sz="1800" dirty="0" err="1" smtClean="0">
                          <a:latin typeface="Times New Roman" pitchFamily="18" charset="0"/>
                          <a:ea typeface="Calibri"/>
                          <a:cs typeface="Times New Roman" pitchFamily="18" charset="0"/>
                        </a:rPr>
                        <a:t>Рассмот-рено</a:t>
                      </a:r>
                      <a:endParaRPr lang="ru-RU" sz="1800" dirty="0">
                        <a:latin typeface="Times New Roman" pitchFamily="18" charset="0"/>
                        <a:ea typeface="Calibri"/>
                        <a:cs typeface="Times New Roman" pitchFamily="18" charset="0"/>
                      </a:endParaRP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a:txBody>
                    <a:bodyPr/>
                    <a:lstStyle/>
                    <a:p>
                      <a:pPr algn="ctr">
                        <a:lnSpc>
                          <a:spcPct val="107000"/>
                        </a:lnSpc>
                        <a:spcAft>
                          <a:spcPts val="800"/>
                        </a:spcAft>
                      </a:pPr>
                      <a:r>
                        <a:rPr lang="ru-RU" sz="1800" dirty="0">
                          <a:latin typeface="Times New Roman" pitchFamily="18" charset="0"/>
                          <a:ea typeface="Calibri"/>
                          <a:cs typeface="Times New Roman" pitchFamily="18" charset="0"/>
                        </a:rPr>
                        <a:t>вынесено штрафов</a:t>
                      </a:r>
                    </a:p>
                  </a:txBody>
                  <a:tcPr marL="42325" marR="42325" marT="0" marB="0" anchor="ctr">
                    <a:lnL w="12700" cap="flat" cmpd="sng" algn="ctr">
                      <a:solidFill>
                        <a:srgbClr val="960000"/>
                      </a:solidFill>
                      <a:prstDash val="solid"/>
                      <a:round/>
                      <a:headEnd type="none" w="med" len="med"/>
                      <a:tailEnd type="none" w="med" len="med"/>
                    </a:lnL>
                    <a:lnR w="381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extLst>
                  <a:ext uri="{0D108BD9-81ED-4DB2-BD59-A6C34878D82A}">
                    <a16:rowId xmlns:a16="http://schemas.microsoft.com/office/drawing/2014/main" xmlns="" val="10001"/>
                  </a:ext>
                </a:extLst>
              </a:tr>
              <a:tr h="347442">
                <a:tc>
                  <a:txBody>
                    <a:bodyPr/>
                    <a:lstStyle/>
                    <a:p>
                      <a:pPr algn="ctr">
                        <a:lnSpc>
                          <a:spcPct val="107000"/>
                        </a:lnSpc>
                        <a:spcAft>
                          <a:spcPts val="800"/>
                        </a:spcAft>
                      </a:pPr>
                      <a:r>
                        <a:rPr lang="ru-RU" sz="1800" dirty="0" smtClean="0">
                          <a:latin typeface="Times New Roman" pitchFamily="18" charset="0"/>
                          <a:ea typeface="Calibri"/>
                          <a:cs typeface="Times New Roman" pitchFamily="18" charset="0"/>
                        </a:rPr>
                        <a:t>ИОГВ</a:t>
                      </a:r>
                      <a:endParaRPr lang="ru-RU" sz="1800" dirty="0">
                        <a:latin typeface="Times New Roman" pitchFamily="18" charset="0"/>
                        <a:ea typeface="Calibri"/>
                        <a:cs typeface="Times New Roman" pitchFamily="18" charset="0"/>
                      </a:endParaRPr>
                    </a:p>
                  </a:txBody>
                  <a:tcPr marL="42325" marR="42325" marT="0" marB="0" anchor="ctr">
                    <a:lnL w="381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a:txBody>
                    <a:bodyPr/>
                    <a:lstStyle/>
                    <a:p>
                      <a:pPr algn="ctr">
                        <a:lnSpc>
                          <a:spcPct val="107000"/>
                        </a:lnSpc>
                        <a:spcAft>
                          <a:spcPts val="800"/>
                        </a:spcAft>
                      </a:pPr>
                      <a:r>
                        <a:rPr lang="ru-RU" sz="1800">
                          <a:latin typeface="Times New Roman" pitchFamily="18" charset="0"/>
                          <a:ea typeface="Calibri"/>
                          <a:cs typeface="Times New Roman" pitchFamily="18" charset="0"/>
                        </a:rPr>
                        <a:t>2 288</a:t>
                      </a: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a:txBody>
                    <a:bodyPr/>
                    <a:lstStyle/>
                    <a:p>
                      <a:pPr algn="ctr">
                        <a:lnSpc>
                          <a:spcPct val="107000"/>
                        </a:lnSpc>
                        <a:spcAft>
                          <a:spcPts val="800"/>
                        </a:spcAft>
                      </a:pPr>
                      <a:r>
                        <a:rPr lang="ru-RU" sz="1800">
                          <a:latin typeface="Times New Roman" pitchFamily="18" charset="0"/>
                          <a:ea typeface="Calibri"/>
                          <a:cs typeface="Times New Roman" pitchFamily="18" charset="0"/>
                        </a:rPr>
                        <a:t>12 071</a:t>
                      </a: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a:txBody>
                    <a:bodyPr/>
                    <a:lstStyle/>
                    <a:p>
                      <a:pPr algn="ctr">
                        <a:lnSpc>
                          <a:spcPct val="107000"/>
                        </a:lnSpc>
                        <a:spcAft>
                          <a:spcPts val="800"/>
                        </a:spcAft>
                      </a:pPr>
                      <a:r>
                        <a:rPr lang="ru-RU" sz="1800">
                          <a:latin typeface="Times New Roman" pitchFamily="18" charset="0"/>
                          <a:ea typeface="Calibri"/>
                          <a:cs typeface="Times New Roman" pitchFamily="18" charset="0"/>
                        </a:rPr>
                        <a:t>113</a:t>
                      </a: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a:txBody>
                    <a:bodyPr/>
                    <a:lstStyle/>
                    <a:p>
                      <a:pPr algn="ctr">
                        <a:lnSpc>
                          <a:spcPct val="107000"/>
                        </a:lnSpc>
                        <a:spcAft>
                          <a:spcPts val="800"/>
                        </a:spcAft>
                      </a:pPr>
                      <a:r>
                        <a:rPr lang="ru-RU" sz="1800">
                          <a:latin typeface="Times New Roman" pitchFamily="18" charset="0"/>
                          <a:ea typeface="Calibri"/>
                          <a:cs typeface="Times New Roman" pitchFamily="18" charset="0"/>
                        </a:rPr>
                        <a:t>90</a:t>
                      </a: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a:txBody>
                    <a:bodyPr/>
                    <a:lstStyle/>
                    <a:p>
                      <a:pPr algn="ctr">
                        <a:lnSpc>
                          <a:spcPct val="107000"/>
                        </a:lnSpc>
                        <a:spcAft>
                          <a:spcPts val="800"/>
                        </a:spcAft>
                      </a:pPr>
                      <a:r>
                        <a:rPr lang="ru-RU" sz="1800">
                          <a:latin typeface="Times New Roman" pitchFamily="18" charset="0"/>
                          <a:ea typeface="Calibri"/>
                          <a:cs typeface="Times New Roman" pitchFamily="18" charset="0"/>
                        </a:rPr>
                        <a:t>841 000</a:t>
                      </a: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a:txBody>
                    <a:bodyPr/>
                    <a:lstStyle/>
                    <a:p>
                      <a:pPr algn="ctr">
                        <a:lnSpc>
                          <a:spcPct val="107000"/>
                        </a:lnSpc>
                        <a:spcAft>
                          <a:spcPts val="800"/>
                        </a:spcAft>
                      </a:pPr>
                      <a:r>
                        <a:rPr lang="ru-RU" sz="1800" dirty="0">
                          <a:latin typeface="Times New Roman" pitchFamily="18" charset="0"/>
                          <a:ea typeface="Calibri"/>
                          <a:cs typeface="Times New Roman" pitchFamily="18" charset="0"/>
                        </a:rPr>
                        <a:t>0</a:t>
                      </a: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a:txBody>
                    <a:bodyPr/>
                    <a:lstStyle/>
                    <a:p>
                      <a:pPr algn="ctr">
                        <a:lnSpc>
                          <a:spcPct val="107000"/>
                        </a:lnSpc>
                        <a:spcAft>
                          <a:spcPts val="800"/>
                        </a:spcAft>
                      </a:pPr>
                      <a:r>
                        <a:rPr lang="ru-RU" sz="1800" dirty="0">
                          <a:latin typeface="Times New Roman" pitchFamily="18" charset="0"/>
                          <a:ea typeface="Calibri"/>
                          <a:cs typeface="Times New Roman" pitchFamily="18" charset="0"/>
                        </a:rPr>
                        <a:t>0</a:t>
                      </a: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a:txBody>
                    <a:bodyPr/>
                    <a:lstStyle/>
                    <a:p>
                      <a:pPr algn="ctr">
                        <a:lnSpc>
                          <a:spcPct val="107000"/>
                        </a:lnSpc>
                        <a:spcAft>
                          <a:spcPts val="800"/>
                        </a:spcAft>
                      </a:pPr>
                      <a:r>
                        <a:rPr lang="ru-RU" sz="1800" dirty="0">
                          <a:latin typeface="Times New Roman" pitchFamily="18" charset="0"/>
                          <a:ea typeface="Calibri"/>
                          <a:cs typeface="Times New Roman" pitchFamily="18" charset="0"/>
                        </a:rPr>
                        <a:t>0</a:t>
                      </a:r>
                    </a:p>
                  </a:txBody>
                  <a:tcPr marL="42325" marR="42325" marT="0" marB="0" anchor="ctr">
                    <a:lnL w="12700" cap="flat" cmpd="sng" algn="ctr">
                      <a:solidFill>
                        <a:srgbClr val="960000"/>
                      </a:solidFill>
                      <a:prstDash val="solid"/>
                      <a:round/>
                      <a:headEnd type="none" w="med" len="med"/>
                      <a:tailEnd type="none" w="med" len="med"/>
                    </a:lnL>
                    <a:lnR w="381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extLst>
                  <a:ext uri="{0D108BD9-81ED-4DB2-BD59-A6C34878D82A}">
                    <a16:rowId xmlns:a16="http://schemas.microsoft.com/office/drawing/2014/main" xmlns="" val="10002"/>
                  </a:ext>
                </a:extLst>
              </a:tr>
              <a:tr h="330311">
                <a:tc>
                  <a:txBody>
                    <a:bodyPr/>
                    <a:lstStyle/>
                    <a:p>
                      <a:pPr algn="ctr">
                        <a:lnSpc>
                          <a:spcPct val="107000"/>
                        </a:lnSpc>
                        <a:spcAft>
                          <a:spcPts val="800"/>
                        </a:spcAft>
                      </a:pPr>
                      <a:r>
                        <a:rPr lang="ru-RU" sz="1800" dirty="0" smtClean="0">
                          <a:latin typeface="Times New Roman" pitchFamily="18" charset="0"/>
                          <a:ea typeface="Calibri"/>
                          <a:cs typeface="Times New Roman" pitchFamily="18" charset="0"/>
                        </a:rPr>
                        <a:t>ОМСУ</a:t>
                      </a:r>
                      <a:endParaRPr lang="ru-RU" sz="1800" dirty="0">
                        <a:latin typeface="Times New Roman" pitchFamily="18" charset="0"/>
                        <a:ea typeface="Calibri"/>
                        <a:cs typeface="Times New Roman" pitchFamily="18" charset="0"/>
                      </a:endParaRPr>
                    </a:p>
                  </a:txBody>
                  <a:tcPr marL="42325" marR="42325" marT="0" marB="0" anchor="ctr">
                    <a:lnL w="381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a:txBody>
                    <a:bodyPr/>
                    <a:lstStyle/>
                    <a:p>
                      <a:pPr algn="ctr">
                        <a:lnSpc>
                          <a:spcPct val="107000"/>
                        </a:lnSpc>
                        <a:spcAft>
                          <a:spcPts val="800"/>
                        </a:spcAft>
                      </a:pPr>
                      <a:r>
                        <a:rPr lang="ru-RU" sz="1800">
                          <a:latin typeface="Times New Roman" pitchFamily="18" charset="0"/>
                          <a:ea typeface="Calibri"/>
                          <a:cs typeface="Times New Roman" pitchFamily="18" charset="0"/>
                        </a:rPr>
                        <a:t>5 643</a:t>
                      </a: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a:txBody>
                    <a:bodyPr/>
                    <a:lstStyle/>
                    <a:p>
                      <a:pPr algn="ctr">
                        <a:lnSpc>
                          <a:spcPct val="107000"/>
                        </a:lnSpc>
                        <a:spcAft>
                          <a:spcPts val="800"/>
                        </a:spcAft>
                      </a:pPr>
                      <a:r>
                        <a:rPr lang="ru-RU" sz="1800">
                          <a:latin typeface="Times New Roman" pitchFamily="18" charset="0"/>
                          <a:ea typeface="Calibri"/>
                          <a:cs typeface="Times New Roman" pitchFamily="18" charset="0"/>
                        </a:rPr>
                        <a:t>24 439</a:t>
                      </a: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a:txBody>
                    <a:bodyPr/>
                    <a:lstStyle/>
                    <a:p>
                      <a:pPr algn="ctr">
                        <a:lnSpc>
                          <a:spcPct val="107000"/>
                        </a:lnSpc>
                        <a:spcAft>
                          <a:spcPts val="800"/>
                        </a:spcAft>
                      </a:pPr>
                      <a:r>
                        <a:rPr lang="ru-RU" sz="1800" dirty="0">
                          <a:latin typeface="Times New Roman" pitchFamily="18" charset="0"/>
                          <a:ea typeface="Calibri"/>
                          <a:cs typeface="Times New Roman" pitchFamily="18" charset="0"/>
                        </a:rPr>
                        <a:t>217</a:t>
                      </a: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a:txBody>
                    <a:bodyPr/>
                    <a:lstStyle/>
                    <a:p>
                      <a:pPr algn="ctr">
                        <a:lnSpc>
                          <a:spcPct val="107000"/>
                        </a:lnSpc>
                        <a:spcAft>
                          <a:spcPts val="800"/>
                        </a:spcAft>
                      </a:pPr>
                      <a:r>
                        <a:rPr lang="ru-RU" sz="1800">
                          <a:latin typeface="Times New Roman" pitchFamily="18" charset="0"/>
                          <a:ea typeface="Calibri"/>
                          <a:cs typeface="Times New Roman" pitchFamily="18" charset="0"/>
                        </a:rPr>
                        <a:t>98</a:t>
                      </a: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a:txBody>
                    <a:bodyPr/>
                    <a:lstStyle/>
                    <a:p>
                      <a:pPr algn="ctr">
                        <a:lnSpc>
                          <a:spcPct val="107000"/>
                        </a:lnSpc>
                        <a:spcAft>
                          <a:spcPts val="800"/>
                        </a:spcAft>
                      </a:pPr>
                      <a:r>
                        <a:rPr lang="ru-RU" sz="1800">
                          <a:latin typeface="Times New Roman" pitchFamily="18" charset="0"/>
                          <a:ea typeface="Calibri"/>
                          <a:cs typeface="Times New Roman" pitchFamily="18" charset="0"/>
                        </a:rPr>
                        <a:t>724 200</a:t>
                      </a: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a:txBody>
                    <a:bodyPr/>
                    <a:lstStyle/>
                    <a:p>
                      <a:pPr algn="ctr">
                        <a:lnSpc>
                          <a:spcPct val="107000"/>
                        </a:lnSpc>
                        <a:spcAft>
                          <a:spcPts val="800"/>
                        </a:spcAft>
                      </a:pPr>
                      <a:r>
                        <a:rPr lang="ru-RU" sz="1800">
                          <a:latin typeface="Times New Roman" pitchFamily="18" charset="0"/>
                          <a:ea typeface="Calibri"/>
                          <a:cs typeface="Times New Roman" pitchFamily="18" charset="0"/>
                        </a:rPr>
                        <a:t>0</a:t>
                      </a: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a:txBody>
                    <a:bodyPr/>
                    <a:lstStyle/>
                    <a:p>
                      <a:pPr algn="ctr">
                        <a:lnSpc>
                          <a:spcPct val="107000"/>
                        </a:lnSpc>
                        <a:spcAft>
                          <a:spcPts val="800"/>
                        </a:spcAft>
                      </a:pPr>
                      <a:r>
                        <a:rPr lang="ru-RU" sz="1800" dirty="0">
                          <a:latin typeface="Times New Roman" pitchFamily="18" charset="0"/>
                          <a:ea typeface="Calibri"/>
                          <a:cs typeface="Times New Roman" pitchFamily="18" charset="0"/>
                        </a:rPr>
                        <a:t>0</a:t>
                      </a: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a:txBody>
                    <a:bodyPr/>
                    <a:lstStyle/>
                    <a:p>
                      <a:pPr algn="ctr">
                        <a:lnSpc>
                          <a:spcPct val="107000"/>
                        </a:lnSpc>
                        <a:spcAft>
                          <a:spcPts val="800"/>
                        </a:spcAft>
                      </a:pPr>
                      <a:r>
                        <a:rPr lang="ru-RU" sz="1800" dirty="0">
                          <a:latin typeface="Times New Roman" pitchFamily="18" charset="0"/>
                          <a:ea typeface="Calibri"/>
                          <a:cs typeface="Times New Roman" pitchFamily="18" charset="0"/>
                        </a:rPr>
                        <a:t>0</a:t>
                      </a:r>
                    </a:p>
                  </a:txBody>
                  <a:tcPr marL="42325" marR="42325" marT="0" marB="0" anchor="ctr">
                    <a:lnL w="12700" cap="flat" cmpd="sng" algn="ctr">
                      <a:solidFill>
                        <a:srgbClr val="960000"/>
                      </a:solidFill>
                      <a:prstDash val="solid"/>
                      <a:round/>
                      <a:headEnd type="none" w="med" len="med"/>
                      <a:tailEnd type="none" w="med" len="med"/>
                    </a:lnL>
                    <a:lnR w="381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extLst>
                  <a:ext uri="{0D108BD9-81ED-4DB2-BD59-A6C34878D82A}">
                    <a16:rowId xmlns:a16="http://schemas.microsoft.com/office/drawing/2014/main" xmlns="" val="10003"/>
                  </a:ext>
                </a:extLst>
              </a:tr>
              <a:tr h="683100">
                <a:tc rowSpan="2">
                  <a:txBody>
                    <a:bodyPr/>
                    <a:lstStyle/>
                    <a:p>
                      <a:pPr algn="ctr">
                        <a:lnSpc>
                          <a:spcPct val="107000"/>
                        </a:lnSpc>
                        <a:spcAft>
                          <a:spcPts val="800"/>
                        </a:spcAft>
                      </a:pPr>
                      <a:r>
                        <a:rPr lang="ru-RU" sz="1800" dirty="0" smtClean="0">
                          <a:latin typeface="Times New Roman" pitchFamily="18" charset="0"/>
                          <a:ea typeface="Calibri"/>
                          <a:cs typeface="Times New Roman" pitchFamily="18" charset="0"/>
                        </a:rPr>
                        <a:t> УМВД</a:t>
                      </a:r>
                      <a:endParaRPr lang="ru-RU" sz="1800" dirty="0">
                        <a:latin typeface="Times New Roman" pitchFamily="18" charset="0"/>
                        <a:ea typeface="Calibri"/>
                        <a:cs typeface="Times New Roman" pitchFamily="18" charset="0"/>
                      </a:endParaRPr>
                    </a:p>
                  </a:txBody>
                  <a:tcPr marL="42325" marR="42325" marT="0" marB="0" anchor="ctr">
                    <a:lnL w="381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rowSpan="2">
                  <a:txBody>
                    <a:bodyPr/>
                    <a:lstStyle/>
                    <a:p>
                      <a:pPr algn="ctr">
                        <a:lnSpc>
                          <a:spcPct val="107000"/>
                        </a:lnSpc>
                        <a:spcAft>
                          <a:spcPts val="800"/>
                        </a:spcAft>
                      </a:pPr>
                      <a:r>
                        <a:rPr lang="ru-RU" sz="1800">
                          <a:latin typeface="Times New Roman" pitchFamily="18" charset="0"/>
                          <a:ea typeface="Calibri"/>
                          <a:cs typeface="Times New Roman" pitchFamily="18" charset="0"/>
                        </a:rPr>
                        <a:t>3 131</a:t>
                      </a: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rowSpan="2">
                  <a:txBody>
                    <a:bodyPr/>
                    <a:lstStyle/>
                    <a:p>
                      <a:pPr algn="ctr">
                        <a:lnSpc>
                          <a:spcPct val="107000"/>
                        </a:lnSpc>
                        <a:spcAft>
                          <a:spcPts val="800"/>
                        </a:spcAft>
                      </a:pPr>
                      <a:r>
                        <a:rPr lang="ru-RU" sz="1800">
                          <a:latin typeface="Times New Roman" pitchFamily="18" charset="0"/>
                          <a:ea typeface="Calibri"/>
                          <a:cs typeface="Times New Roman" pitchFamily="18" charset="0"/>
                        </a:rPr>
                        <a:t>3 131</a:t>
                      </a: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rowSpan="2">
                  <a:txBody>
                    <a:bodyPr/>
                    <a:lstStyle/>
                    <a:p>
                      <a:pPr algn="ctr">
                        <a:lnSpc>
                          <a:spcPct val="107000"/>
                        </a:lnSpc>
                        <a:spcAft>
                          <a:spcPts val="800"/>
                        </a:spcAft>
                      </a:pPr>
                      <a:r>
                        <a:rPr lang="ru-RU" sz="1800">
                          <a:latin typeface="Times New Roman" pitchFamily="18" charset="0"/>
                          <a:ea typeface="Calibri"/>
                          <a:cs typeface="Times New Roman" pitchFamily="18" charset="0"/>
                        </a:rPr>
                        <a:t>9 014</a:t>
                      </a: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rowSpan="2">
                  <a:txBody>
                    <a:bodyPr/>
                    <a:lstStyle/>
                    <a:p>
                      <a:pPr algn="ctr">
                        <a:lnSpc>
                          <a:spcPct val="107000"/>
                        </a:lnSpc>
                        <a:spcAft>
                          <a:spcPts val="800"/>
                        </a:spcAft>
                      </a:pPr>
                      <a:r>
                        <a:rPr lang="ru-RU" sz="1800" dirty="0">
                          <a:latin typeface="Times New Roman" pitchFamily="18" charset="0"/>
                          <a:ea typeface="Calibri"/>
                          <a:cs typeface="Times New Roman" pitchFamily="18" charset="0"/>
                        </a:rPr>
                        <a:t>7 187</a:t>
                      </a: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a:txBody>
                    <a:bodyPr/>
                    <a:lstStyle/>
                    <a:p>
                      <a:pPr algn="ctr">
                        <a:lnSpc>
                          <a:spcPct val="100000"/>
                        </a:lnSpc>
                        <a:spcAft>
                          <a:spcPts val="0"/>
                        </a:spcAft>
                      </a:pPr>
                      <a:r>
                        <a:rPr lang="ru-RU" sz="1800" dirty="0">
                          <a:latin typeface="Times New Roman" pitchFamily="18" charset="0"/>
                          <a:ea typeface="Calibri"/>
                          <a:cs typeface="Times New Roman" pitchFamily="18" charset="0"/>
                        </a:rPr>
                        <a:t>9 </a:t>
                      </a:r>
                      <a:r>
                        <a:rPr lang="ru-RU" sz="1800" dirty="0" smtClean="0">
                          <a:latin typeface="Times New Roman" pitchFamily="18" charset="0"/>
                          <a:ea typeface="Calibri"/>
                          <a:cs typeface="Times New Roman" pitchFamily="18" charset="0"/>
                        </a:rPr>
                        <a:t>млн.</a:t>
                      </a:r>
                    </a:p>
                    <a:p>
                      <a:pPr algn="ctr">
                        <a:lnSpc>
                          <a:spcPct val="100000"/>
                        </a:lnSpc>
                        <a:spcAft>
                          <a:spcPts val="0"/>
                        </a:spcAft>
                      </a:pPr>
                      <a:r>
                        <a:rPr lang="ru-RU" sz="1800" dirty="0" smtClean="0">
                          <a:latin typeface="Times New Roman" pitchFamily="18" charset="0"/>
                          <a:ea typeface="Calibri"/>
                          <a:cs typeface="Times New Roman" pitchFamily="18" charset="0"/>
                        </a:rPr>
                        <a:t>985 тыс.</a:t>
                      </a:r>
                    </a:p>
                    <a:p>
                      <a:pPr algn="ctr">
                        <a:lnSpc>
                          <a:spcPct val="100000"/>
                        </a:lnSpc>
                        <a:spcAft>
                          <a:spcPts val="0"/>
                        </a:spcAft>
                      </a:pPr>
                      <a:r>
                        <a:rPr lang="ru-RU" sz="1800" dirty="0" smtClean="0">
                          <a:latin typeface="Times New Roman" pitchFamily="18" charset="0"/>
                          <a:ea typeface="Calibri"/>
                          <a:cs typeface="Times New Roman" pitchFamily="18" charset="0"/>
                        </a:rPr>
                        <a:t>665 </a:t>
                      </a:r>
                      <a:r>
                        <a:rPr lang="ru-RU" sz="1800" dirty="0">
                          <a:latin typeface="Times New Roman" pitchFamily="18" charset="0"/>
                          <a:ea typeface="Calibri"/>
                          <a:cs typeface="Times New Roman" pitchFamily="18" charset="0"/>
                        </a:rPr>
                        <a:t>руб</a:t>
                      </a:r>
                      <a:r>
                        <a:rPr lang="ru-RU" sz="1800" dirty="0" smtClean="0">
                          <a:latin typeface="Times New Roman" pitchFamily="18" charset="0"/>
                          <a:ea typeface="Calibri"/>
                          <a:cs typeface="Times New Roman" pitchFamily="18" charset="0"/>
                        </a:rPr>
                        <a:t>.</a:t>
                      </a:r>
                      <a:endParaRPr lang="ru-RU" sz="1800" dirty="0">
                        <a:latin typeface="Times New Roman" pitchFamily="18" charset="0"/>
                        <a:ea typeface="Calibri"/>
                        <a:cs typeface="Times New Roman" pitchFamily="18" charset="0"/>
                      </a:endParaRP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rowSpan="2">
                  <a:txBody>
                    <a:bodyPr/>
                    <a:lstStyle/>
                    <a:p>
                      <a:pPr algn="ctr">
                        <a:lnSpc>
                          <a:spcPct val="107000"/>
                        </a:lnSpc>
                        <a:spcAft>
                          <a:spcPts val="800"/>
                        </a:spcAft>
                      </a:pPr>
                      <a:r>
                        <a:rPr lang="ru-RU" sz="1800" dirty="0">
                          <a:latin typeface="Times New Roman" pitchFamily="18" charset="0"/>
                          <a:ea typeface="Calibri"/>
                          <a:cs typeface="Times New Roman" pitchFamily="18" charset="0"/>
                        </a:rPr>
                        <a:t>221</a:t>
                      </a: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rowSpan="2">
                  <a:txBody>
                    <a:bodyPr/>
                    <a:lstStyle/>
                    <a:p>
                      <a:pPr algn="ctr">
                        <a:lnSpc>
                          <a:spcPct val="107000"/>
                        </a:lnSpc>
                        <a:spcAft>
                          <a:spcPts val="800"/>
                        </a:spcAft>
                      </a:pPr>
                      <a:r>
                        <a:rPr lang="ru-RU" sz="1800" dirty="0">
                          <a:latin typeface="Times New Roman" pitchFamily="18" charset="0"/>
                          <a:ea typeface="Calibri"/>
                          <a:cs typeface="Times New Roman" pitchFamily="18" charset="0"/>
                        </a:rPr>
                        <a:t>172</a:t>
                      </a: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rowSpan="2">
                  <a:txBody>
                    <a:bodyPr/>
                    <a:lstStyle/>
                    <a:p>
                      <a:pPr algn="ctr">
                        <a:lnSpc>
                          <a:spcPct val="107000"/>
                        </a:lnSpc>
                        <a:spcAft>
                          <a:spcPts val="800"/>
                        </a:spcAft>
                      </a:pPr>
                      <a:r>
                        <a:rPr lang="ru-RU" sz="1800" dirty="0">
                          <a:latin typeface="Times New Roman" pitchFamily="18" charset="0"/>
                          <a:ea typeface="Calibri"/>
                          <a:cs typeface="Times New Roman" pitchFamily="18" charset="0"/>
                        </a:rPr>
                        <a:t>1 </a:t>
                      </a:r>
                      <a:r>
                        <a:rPr lang="ru-RU" sz="1800" dirty="0" smtClean="0">
                          <a:latin typeface="Times New Roman" pitchFamily="18" charset="0"/>
                          <a:ea typeface="Calibri"/>
                          <a:cs typeface="Times New Roman" pitchFamily="18" charset="0"/>
                        </a:rPr>
                        <a:t> млн. 443 </a:t>
                      </a:r>
                      <a:r>
                        <a:rPr lang="ru-RU" sz="1800" dirty="0">
                          <a:latin typeface="Times New Roman" pitchFamily="18" charset="0"/>
                          <a:ea typeface="Calibri"/>
                          <a:cs typeface="Times New Roman" pitchFamily="18" charset="0"/>
                        </a:rPr>
                        <a:t>тыс.</a:t>
                      </a:r>
                    </a:p>
                  </a:txBody>
                  <a:tcPr marL="42325" marR="42325" marT="0" marB="0" anchor="ctr">
                    <a:lnL w="12700" cap="flat" cmpd="sng" algn="ctr">
                      <a:solidFill>
                        <a:srgbClr val="960000"/>
                      </a:solidFill>
                      <a:prstDash val="solid"/>
                      <a:round/>
                      <a:headEnd type="none" w="med" len="med"/>
                      <a:tailEnd type="none" w="med" len="med"/>
                    </a:lnL>
                    <a:lnR w="381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extLst>
                  <a:ext uri="{0D108BD9-81ED-4DB2-BD59-A6C34878D82A}">
                    <a16:rowId xmlns:a16="http://schemas.microsoft.com/office/drawing/2014/main" xmlns="" val="10004"/>
                  </a:ext>
                </a:extLst>
              </a:tr>
              <a:tr h="68310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ru-RU" sz="1800" dirty="0" smtClean="0">
                          <a:latin typeface="Times New Roman" pitchFamily="18" charset="0"/>
                          <a:ea typeface="Calibri"/>
                          <a:cs typeface="Times New Roman" pitchFamily="18" charset="0"/>
                        </a:rPr>
                        <a:t> 1 793 </a:t>
                      </a:r>
                      <a:r>
                        <a:rPr lang="ru-RU" sz="1800" dirty="0" err="1" smtClean="0">
                          <a:latin typeface="Times New Roman" pitchFamily="18" charset="0"/>
                          <a:ea typeface="Calibri"/>
                          <a:cs typeface="Times New Roman" pitchFamily="18" charset="0"/>
                        </a:rPr>
                        <a:t>предупрежд</a:t>
                      </a:r>
                      <a:endParaRPr lang="ru-RU" sz="1800" dirty="0">
                        <a:latin typeface="Times New Roman" pitchFamily="18" charset="0"/>
                        <a:ea typeface="Calibri"/>
                        <a:cs typeface="Times New Roman" pitchFamily="18" charset="0"/>
                      </a:endParaRP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601256828"/>
                  </a:ext>
                </a:extLst>
              </a:tr>
              <a:tr h="679753">
                <a:tc>
                  <a:txBody>
                    <a:bodyPr/>
                    <a:lstStyle/>
                    <a:p>
                      <a:pPr algn="ctr">
                        <a:lnSpc>
                          <a:spcPct val="107000"/>
                        </a:lnSpc>
                        <a:spcAft>
                          <a:spcPts val="800"/>
                        </a:spcAft>
                      </a:pPr>
                      <a:r>
                        <a:rPr lang="ru-RU" sz="1800" dirty="0" smtClean="0">
                          <a:latin typeface="Times New Roman" pitchFamily="18" charset="0"/>
                          <a:ea typeface="Calibri"/>
                          <a:cs typeface="Times New Roman" pitchFamily="18" charset="0"/>
                        </a:rPr>
                        <a:t>УРПН по АО</a:t>
                      </a:r>
                      <a:endParaRPr lang="ru-RU" sz="1800" dirty="0">
                        <a:latin typeface="Times New Roman" pitchFamily="18" charset="0"/>
                        <a:ea typeface="Calibri"/>
                        <a:cs typeface="Times New Roman" pitchFamily="18" charset="0"/>
                      </a:endParaRPr>
                    </a:p>
                  </a:txBody>
                  <a:tcPr marL="42325" marR="42325" marT="0" marB="0" anchor="ctr">
                    <a:lnL w="381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a:txBody>
                    <a:bodyPr/>
                    <a:lstStyle/>
                    <a:p>
                      <a:pPr algn="ctr">
                        <a:lnSpc>
                          <a:spcPct val="107000"/>
                        </a:lnSpc>
                        <a:spcAft>
                          <a:spcPts val="800"/>
                        </a:spcAft>
                      </a:pPr>
                      <a:r>
                        <a:rPr lang="ru-RU" sz="1800">
                          <a:latin typeface="Times New Roman" pitchFamily="18" charset="0"/>
                          <a:ea typeface="Calibri"/>
                          <a:cs typeface="Times New Roman" pitchFamily="18" charset="0"/>
                        </a:rPr>
                        <a:t>173</a:t>
                      </a: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a:txBody>
                    <a:bodyPr/>
                    <a:lstStyle/>
                    <a:p>
                      <a:pPr algn="ctr">
                        <a:lnSpc>
                          <a:spcPct val="107000"/>
                        </a:lnSpc>
                        <a:spcAft>
                          <a:spcPts val="800"/>
                        </a:spcAft>
                      </a:pPr>
                      <a:r>
                        <a:rPr lang="ru-RU" sz="1800">
                          <a:latin typeface="Times New Roman" pitchFamily="18" charset="0"/>
                          <a:ea typeface="Calibri"/>
                          <a:cs typeface="Times New Roman" pitchFamily="18" charset="0"/>
                        </a:rPr>
                        <a:t>182</a:t>
                      </a: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a:txBody>
                    <a:bodyPr/>
                    <a:lstStyle/>
                    <a:p>
                      <a:pPr algn="ctr">
                        <a:lnSpc>
                          <a:spcPct val="107000"/>
                        </a:lnSpc>
                        <a:spcAft>
                          <a:spcPts val="800"/>
                        </a:spcAft>
                      </a:pPr>
                      <a:r>
                        <a:rPr lang="ru-RU" sz="1800">
                          <a:latin typeface="Times New Roman" pitchFamily="18" charset="0"/>
                          <a:ea typeface="Calibri"/>
                          <a:cs typeface="Times New Roman" pitchFamily="18" charset="0"/>
                        </a:rPr>
                        <a:t>-</a:t>
                      </a: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a:txBody>
                    <a:bodyPr/>
                    <a:lstStyle/>
                    <a:p>
                      <a:pPr algn="ctr">
                        <a:lnSpc>
                          <a:spcPct val="107000"/>
                        </a:lnSpc>
                        <a:spcAft>
                          <a:spcPts val="800"/>
                        </a:spcAft>
                      </a:pPr>
                      <a:r>
                        <a:rPr lang="ru-RU" sz="1800">
                          <a:latin typeface="Times New Roman" pitchFamily="18" charset="0"/>
                          <a:ea typeface="Calibri"/>
                          <a:cs typeface="Times New Roman" pitchFamily="18" charset="0"/>
                        </a:rPr>
                        <a:t>-</a:t>
                      </a: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a:txBody>
                    <a:bodyPr/>
                    <a:lstStyle/>
                    <a:p>
                      <a:pPr algn="ctr">
                        <a:lnSpc>
                          <a:spcPct val="107000"/>
                        </a:lnSpc>
                        <a:spcAft>
                          <a:spcPts val="800"/>
                        </a:spcAft>
                      </a:pPr>
                      <a:r>
                        <a:rPr lang="ru-RU" sz="1800">
                          <a:latin typeface="Times New Roman" pitchFamily="18" charset="0"/>
                          <a:ea typeface="Calibri"/>
                          <a:cs typeface="Times New Roman" pitchFamily="18" charset="0"/>
                        </a:rPr>
                        <a:t>-</a:t>
                      </a: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a:txBody>
                    <a:bodyPr/>
                    <a:lstStyle/>
                    <a:p>
                      <a:pPr algn="ctr">
                        <a:lnSpc>
                          <a:spcPct val="107000"/>
                        </a:lnSpc>
                        <a:spcAft>
                          <a:spcPts val="800"/>
                        </a:spcAft>
                      </a:pPr>
                      <a:r>
                        <a:rPr lang="ru-RU" sz="1800" dirty="0">
                          <a:latin typeface="Times New Roman" pitchFamily="18" charset="0"/>
                          <a:ea typeface="Calibri"/>
                          <a:cs typeface="Times New Roman" pitchFamily="18" charset="0"/>
                        </a:rPr>
                        <a:t>27</a:t>
                      </a: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a:txBody>
                    <a:bodyPr/>
                    <a:lstStyle/>
                    <a:p>
                      <a:pPr algn="ctr">
                        <a:lnSpc>
                          <a:spcPct val="107000"/>
                        </a:lnSpc>
                        <a:spcAft>
                          <a:spcPts val="800"/>
                        </a:spcAft>
                      </a:pPr>
                      <a:r>
                        <a:rPr lang="ru-RU" sz="1800" dirty="0">
                          <a:latin typeface="Times New Roman" pitchFamily="18" charset="0"/>
                          <a:ea typeface="Calibri"/>
                          <a:cs typeface="Times New Roman" pitchFamily="18" charset="0"/>
                        </a:rPr>
                        <a:t>12</a:t>
                      </a: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tc>
                  <a:txBody>
                    <a:bodyPr/>
                    <a:lstStyle/>
                    <a:p>
                      <a:pPr algn="ctr">
                        <a:lnSpc>
                          <a:spcPct val="107000"/>
                        </a:lnSpc>
                        <a:spcAft>
                          <a:spcPts val="800"/>
                        </a:spcAft>
                      </a:pPr>
                      <a:r>
                        <a:rPr lang="ru-RU" sz="1800" dirty="0">
                          <a:latin typeface="Times New Roman" pitchFamily="18" charset="0"/>
                          <a:ea typeface="Calibri"/>
                          <a:cs typeface="Times New Roman" pitchFamily="18" charset="0"/>
                        </a:rPr>
                        <a:t>1 млн. 225 тыс.</a:t>
                      </a:r>
                    </a:p>
                  </a:txBody>
                  <a:tcPr marL="42325" marR="42325" marT="0" marB="0" anchor="ctr">
                    <a:lnL w="12700" cap="flat" cmpd="sng" algn="ctr">
                      <a:solidFill>
                        <a:srgbClr val="960000"/>
                      </a:solidFill>
                      <a:prstDash val="solid"/>
                      <a:round/>
                      <a:headEnd type="none" w="med" len="med"/>
                      <a:tailEnd type="none" w="med" len="med"/>
                    </a:lnL>
                    <a:lnR w="381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tcPr>
                </a:tc>
                <a:extLst>
                  <a:ext uri="{0D108BD9-81ED-4DB2-BD59-A6C34878D82A}">
                    <a16:rowId xmlns:a16="http://schemas.microsoft.com/office/drawing/2014/main" xmlns="" val="10005"/>
                  </a:ext>
                </a:extLst>
              </a:tr>
              <a:tr h="453905">
                <a:tc>
                  <a:txBody>
                    <a:bodyPr/>
                    <a:lstStyle/>
                    <a:p>
                      <a:pPr algn="ctr">
                        <a:lnSpc>
                          <a:spcPct val="100000"/>
                        </a:lnSpc>
                        <a:spcAft>
                          <a:spcPts val="0"/>
                        </a:spcAft>
                      </a:pPr>
                      <a:r>
                        <a:rPr lang="ru-RU" sz="1800" b="1" dirty="0">
                          <a:latin typeface="Times New Roman" pitchFamily="18" charset="0"/>
                          <a:ea typeface="Calibri"/>
                          <a:cs typeface="Times New Roman" pitchFamily="18" charset="0"/>
                        </a:rPr>
                        <a:t>ИТОГО</a:t>
                      </a:r>
                      <a:endParaRPr lang="ru-RU" sz="1800" dirty="0">
                        <a:latin typeface="Times New Roman" pitchFamily="18" charset="0"/>
                        <a:ea typeface="Calibri"/>
                        <a:cs typeface="Times New Roman" pitchFamily="18" charset="0"/>
                      </a:endParaRPr>
                    </a:p>
                  </a:txBody>
                  <a:tcPr marL="42325" marR="42325" marT="0" marB="0" anchor="ctr">
                    <a:lnL w="381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38100" cap="flat" cmpd="sng" algn="ctr">
                      <a:solidFill>
                        <a:srgbClr val="960000"/>
                      </a:solidFill>
                      <a:prstDash val="solid"/>
                      <a:round/>
                      <a:headEnd type="none" w="med" len="med"/>
                      <a:tailEnd type="none" w="med" len="med"/>
                    </a:lnB>
                  </a:tcPr>
                </a:tc>
                <a:tc>
                  <a:txBody>
                    <a:bodyPr/>
                    <a:lstStyle/>
                    <a:p>
                      <a:pPr algn="ctr">
                        <a:lnSpc>
                          <a:spcPct val="100000"/>
                        </a:lnSpc>
                        <a:spcAft>
                          <a:spcPts val="0"/>
                        </a:spcAft>
                      </a:pPr>
                      <a:r>
                        <a:rPr lang="ru-RU" sz="1800" b="1" dirty="0">
                          <a:latin typeface="Times New Roman" pitchFamily="18" charset="0"/>
                          <a:ea typeface="Calibri"/>
                          <a:cs typeface="Times New Roman" pitchFamily="18" charset="0"/>
                        </a:rPr>
                        <a:t>8 104</a:t>
                      </a:r>
                      <a:endParaRPr lang="ru-RU" sz="1800" dirty="0">
                        <a:latin typeface="Times New Roman" pitchFamily="18" charset="0"/>
                        <a:ea typeface="Calibri"/>
                        <a:cs typeface="Times New Roman" pitchFamily="18" charset="0"/>
                      </a:endParaRP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38100" cap="flat" cmpd="sng" algn="ctr">
                      <a:solidFill>
                        <a:srgbClr val="960000"/>
                      </a:solidFill>
                      <a:prstDash val="solid"/>
                      <a:round/>
                      <a:headEnd type="none" w="med" len="med"/>
                      <a:tailEnd type="none" w="med" len="med"/>
                    </a:lnB>
                  </a:tcPr>
                </a:tc>
                <a:tc>
                  <a:txBody>
                    <a:bodyPr/>
                    <a:lstStyle/>
                    <a:p>
                      <a:pPr algn="ctr">
                        <a:lnSpc>
                          <a:spcPct val="100000"/>
                        </a:lnSpc>
                        <a:spcAft>
                          <a:spcPts val="0"/>
                        </a:spcAft>
                      </a:pPr>
                      <a:r>
                        <a:rPr lang="ru-RU" sz="1800" b="1" dirty="0">
                          <a:latin typeface="Times New Roman" pitchFamily="18" charset="0"/>
                          <a:ea typeface="Calibri"/>
                          <a:cs typeface="Times New Roman" pitchFamily="18" charset="0"/>
                        </a:rPr>
                        <a:t>36 692</a:t>
                      </a:r>
                      <a:endParaRPr lang="ru-RU" sz="1800" dirty="0">
                        <a:latin typeface="Times New Roman" pitchFamily="18" charset="0"/>
                        <a:ea typeface="Calibri"/>
                        <a:cs typeface="Times New Roman" pitchFamily="18" charset="0"/>
                      </a:endParaRP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38100" cap="flat" cmpd="sng" algn="ctr">
                      <a:solidFill>
                        <a:srgbClr val="960000"/>
                      </a:solidFill>
                      <a:prstDash val="solid"/>
                      <a:round/>
                      <a:headEnd type="none" w="med" len="med"/>
                      <a:tailEnd type="none" w="med" len="med"/>
                    </a:lnB>
                  </a:tcPr>
                </a:tc>
                <a:tc>
                  <a:txBody>
                    <a:bodyPr/>
                    <a:lstStyle/>
                    <a:p>
                      <a:pPr algn="ctr">
                        <a:lnSpc>
                          <a:spcPct val="100000"/>
                        </a:lnSpc>
                        <a:spcAft>
                          <a:spcPts val="0"/>
                        </a:spcAft>
                      </a:pPr>
                      <a:r>
                        <a:rPr lang="ru-RU" sz="1800" b="1" dirty="0">
                          <a:latin typeface="Times New Roman" pitchFamily="18" charset="0"/>
                          <a:ea typeface="Calibri"/>
                          <a:cs typeface="Times New Roman" pitchFamily="18" charset="0"/>
                        </a:rPr>
                        <a:t>9 344</a:t>
                      </a:r>
                      <a:endParaRPr lang="ru-RU" sz="1800" dirty="0">
                        <a:latin typeface="Times New Roman" pitchFamily="18" charset="0"/>
                        <a:ea typeface="Calibri"/>
                        <a:cs typeface="Times New Roman" pitchFamily="18" charset="0"/>
                      </a:endParaRP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38100" cap="flat" cmpd="sng" algn="ctr">
                      <a:solidFill>
                        <a:srgbClr val="960000"/>
                      </a:solidFill>
                      <a:prstDash val="solid"/>
                      <a:round/>
                      <a:headEnd type="none" w="med" len="med"/>
                      <a:tailEnd type="none" w="med" len="med"/>
                    </a:lnB>
                  </a:tcPr>
                </a:tc>
                <a:tc>
                  <a:txBody>
                    <a:bodyPr/>
                    <a:lstStyle/>
                    <a:p>
                      <a:pPr algn="ctr">
                        <a:lnSpc>
                          <a:spcPct val="100000"/>
                        </a:lnSpc>
                        <a:spcAft>
                          <a:spcPts val="0"/>
                        </a:spcAft>
                      </a:pPr>
                      <a:r>
                        <a:rPr lang="ru-RU" sz="1800" b="1" dirty="0">
                          <a:latin typeface="Times New Roman" pitchFamily="18" charset="0"/>
                          <a:ea typeface="Calibri"/>
                          <a:cs typeface="Times New Roman" pitchFamily="18" charset="0"/>
                        </a:rPr>
                        <a:t>7 375</a:t>
                      </a:r>
                      <a:endParaRPr lang="ru-RU" sz="1800" dirty="0">
                        <a:latin typeface="Times New Roman" pitchFamily="18" charset="0"/>
                        <a:ea typeface="Calibri"/>
                        <a:cs typeface="Times New Roman" pitchFamily="18" charset="0"/>
                      </a:endParaRP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38100" cap="flat" cmpd="sng" algn="ctr">
                      <a:solidFill>
                        <a:srgbClr val="960000"/>
                      </a:solidFill>
                      <a:prstDash val="solid"/>
                      <a:round/>
                      <a:headEnd type="none" w="med" len="med"/>
                      <a:tailEnd type="none" w="med" len="med"/>
                    </a:lnB>
                  </a:tcPr>
                </a:tc>
                <a:tc>
                  <a:txBody>
                    <a:bodyPr/>
                    <a:lstStyle/>
                    <a:p>
                      <a:pPr algn="ctr">
                        <a:lnSpc>
                          <a:spcPct val="100000"/>
                        </a:lnSpc>
                        <a:spcAft>
                          <a:spcPts val="0"/>
                        </a:spcAft>
                      </a:pPr>
                      <a:r>
                        <a:rPr lang="ru-RU" sz="1800" b="1" dirty="0">
                          <a:latin typeface="Times New Roman" pitchFamily="18" charset="0"/>
                          <a:ea typeface="Calibri"/>
                          <a:cs typeface="Times New Roman" pitchFamily="18" charset="0"/>
                        </a:rPr>
                        <a:t>11 млн</a:t>
                      </a:r>
                      <a:r>
                        <a:rPr lang="ru-RU" sz="1800" b="1" dirty="0" smtClean="0">
                          <a:latin typeface="Times New Roman" pitchFamily="18" charset="0"/>
                          <a:ea typeface="Calibri"/>
                          <a:cs typeface="Times New Roman" pitchFamily="18" charset="0"/>
                        </a:rPr>
                        <a:t>.</a:t>
                      </a:r>
                    </a:p>
                    <a:p>
                      <a:pPr algn="ctr">
                        <a:lnSpc>
                          <a:spcPct val="100000"/>
                        </a:lnSpc>
                        <a:spcAft>
                          <a:spcPts val="0"/>
                        </a:spcAft>
                      </a:pPr>
                      <a:r>
                        <a:rPr lang="ru-RU" sz="1800" b="1" dirty="0" smtClean="0">
                          <a:latin typeface="Times New Roman" pitchFamily="18" charset="0"/>
                          <a:ea typeface="Calibri"/>
                          <a:cs typeface="Times New Roman" pitchFamily="18" charset="0"/>
                        </a:rPr>
                        <a:t>550 </a:t>
                      </a:r>
                      <a:r>
                        <a:rPr lang="ru-RU" sz="1800" b="1" dirty="0">
                          <a:latin typeface="Times New Roman" pitchFamily="18" charset="0"/>
                          <a:ea typeface="Calibri"/>
                          <a:cs typeface="Times New Roman" pitchFamily="18" charset="0"/>
                        </a:rPr>
                        <a:t>тыс. 865 руб.</a:t>
                      </a:r>
                      <a:endParaRPr lang="ru-RU" sz="1800" dirty="0">
                        <a:latin typeface="Times New Roman" pitchFamily="18" charset="0"/>
                        <a:ea typeface="Calibri"/>
                        <a:cs typeface="Times New Roman" pitchFamily="18" charset="0"/>
                      </a:endParaRP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38100" cap="flat" cmpd="sng" algn="ctr">
                      <a:solidFill>
                        <a:srgbClr val="960000"/>
                      </a:solidFill>
                      <a:prstDash val="solid"/>
                      <a:round/>
                      <a:headEnd type="none" w="med" len="med"/>
                      <a:tailEnd type="none" w="med" len="med"/>
                    </a:lnB>
                  </a:tcPr>
                </a:tc>
                <a:tc>
                  <a:txBody>
                    <a:bodyPr/>
                    <a:lstStyle/>
                    <a:p>
                      <a:pPr algn="ctr">
                        <a:lnSpc>
                          <a:spcPct val="100000"/>
                        </a:lnSpc>
                        <a:spcAft>
                          <a:spcPts val="0"/>
                        </a:spcAft>
                      </a:pPr>
                      <a:r>
                        <a:rPr lang="ru-RU" sz="1800" b="1" dirty="0">
                          <a:latin typeface="Times New Roman" pitchFamily="18" charset="0"/>
                          <a:ea typeface="Calibri"/>
                          <a:cs typeface="Times New Roman" pitchFamily="18" charset="0"/>
                        </a:rPr>
                        <a:t>248</a:t>
                      </a:r>
                      <a:endParaRPr lang="ru-RU" sz="1800" dirty="0">
                        <a:latin typeface="Times New Roman" pitchFamily="18" charset="0"/>
                        <a:ea typeface="Calibri"/>
                        <a:cs typeface="Times New Roman" pitchFamily="18" charset="0"/>
                      </a:endParaRP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38100" cap="flat" cmpd="sng" algn="ctr">
                      <a:solidFill>
                        <a:srgbClr val="960000"/>
                      </a:solidFill>
                      <a:prstDash val="solid"/>
                      <a:round/>
                      <a:headEnd type="none" w="med" len="med"/>
                      <a:tailEnd type="none" w="med" len="med"/>
                    </a:lnB>
                  </a:tcPr>
                </a:tc>
                <a:tc>
                  <a:txBody>
                    <a:bodyPr/>
                    <a:lstStyle/>
                    <a:p>
                      <a:pPr algn="ctr">
                        <a:lnSpc>
                          <a:spcPct val="100000"/>
                        </a:lnSpc>
                        <a:spcAft>
                          <a:spcPts val="0"/>
                        </a:spcAft>
                      </a:pPr>
                      <a:r>
                        <a:rPr lang="ru-RU" sz="1800" b="1" dirty="0">
                          <a:latin typeface="Times New Roman" pitchFamily="18" charset="0"/>
                          <a:ea typeface="Calibri"/>
                          <a:cs typeface="Times New Roman" pitchFamily="18" charset="0"/>
                        </a:rPr>
                        <a:t>184</a:t>
                      </a:r>
                      <a:endParaRPr lang="ru-RU" sz="1800" dirty="0">
                        <a:latin typeface="Times New Roman" pitchFamily="18" charset="0"/>
                        <a:ea typeface="Calibri"/>
                        <a:cs typeface="Times New Roman" pitchFamily="18" charset="0"/>
                      </a:endParaRPr>
                    </a:p>
                  </a:txBody>
                  <a:tcPr marL="42325" marR="42325" marT="0" marB="0" anchor="ctr">
                    <a:lnL w="12700" cap="flat" cmpd="sng" algn="ctr">
                      <a:solidFill>
                        <a:srgbClr val="960000"/>
                      </a:solidFill>
                      <a:prstDash val="solid"/>
                      <a:round/>
                      <a:headEnd type="none" w="med" len="med"/>
                      <a:tailEnd type="none" w="med" len="med"/>
                    </a:lnL>
                    <a:lnR w="127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38100" cap="flat" cmpd="sng" algn="ctr">
                      <a:solidFill>
                        <a:srgbClr val="960000"/>
                      </a:solidFill>
                      <a:prstDash val="solid"/>
                      <a:round/>
                      <a:headEnd type="none" w="med" len="med"/>
                      <a:tailEnd type="none" w="med" len="med"/>
                    </a:lnB>
                  </a:tcPr>
                </a:tc>
                <a:tc>
                  <a:txBody>
                    <a:bodyPr/>
                    <a:lstStyle/>
                    <a:p>
                      <a:pPr algn="ctr">
                        <a:lnSpc>
                          <a:spcPct val="100000"/>
                        </a:lnSpc>
                        <a:spcAft>
                          <a:spcPts val="0"/>
                        </a:spcAft>
                      </a:pPr>
                      <a:r>
                        <a:rPr lang="ru-RU" sz="1800" b="1" dirty="0">
                          <a:latin typeface="Times New Roman" pitchFamily="18" charset="0"/>
                          <a:ea typeface="Calibri"/>
                          <a:cs typeface="Times New Roman" pitchFamily="18" charset="0"/>
                        </a:rPr>
                        <a:t>2 млн. 668 тыс. </a:t>
                      </a:r>
                      <a:endParaRPr lang="ru-RU" sz="1800" dirty="0">
                        <a:latin typeface="Times New Roman" pitchFamily="18" charset="0"/>
                        <a:ea typeface="Calibri"/>
                        <a:cs typeface="Times New Roman" pitchFamily="18" charset="0"/>
                      </a:endParaRPr>
                    </a:p>
                  </a:txBody>
                  <a:tcPr marL="42325" marR="42325" marT="0" marB="0" anchor="ctr">
                    <a:lnL w="12700" cap="flat" cmpd="sng" algn="ctr">
                      <a:solidFill>
                        <a:srgbClr val="960000"/>
                      </a:solidFill>
                      <a:prstDash val="solid"/>
                      <a:round/>
                      <a:headEnd type="none" w="med" len="med"/>
                      <a:tailEnd type="none" w="med" len="med"/>
                    </a:lnL>
                    <a:lnR w="38100" cap="flat" cmpd="sng" algn="ctr">
                      <a:solidFill>
                        <a:srgbClr val="960000"/>
                      </a:solidFill>
                      <a:prstDash val="solid"/>
                      <a:round/>
                      <a:headEnd type="none" w="med" len="med"/>
                      <a:tailEnd type="none" w="med" len="med"/>
                    </a:lnR>
                    <a:lnT w="12700" cap="flat" cmpd="sng" algn="ctr">
                      <a:solidFill>
                        <a:srgbClr val="960000"/>
                      </a:solidFill>
                      <a:prstDash val="solid"/>
                      <a:round/>
                      <a:headEnd type="none" w="med" len="med"/>
                      <a:tailEnd type="none" w="med" len="med"/>
                    </a:lnT>
                    <a:lnB w="38100" cap="flat" cmpd="sng" algn="ctr">
                      <a:solidFill>
                        <a:srgbClr val="96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2" name="Номер слайда 1"/>
          <p:cNvSpPr>
            <a:spLocks noGrp="1"/>
          </p:cNvSpPr>
          <p:nvPr>
            <p:ph type="sldNum" sz="quarter" idx="12"/>
          </p:nvPr>
        </p:nvSpPr>
        <p:spPr/>
        <p:txBody>
          <a:bodyPr/>
          <a:lstStyle/>
          <a:p>
            <a:pPr>
              <a:defRPr/>
            </a:pPr>
            <a:fld id="{472373A0-59AC-453A-AFCC-EF3D5EC8F837}" type="slidenum">
              <a:rPr lang="ru-RU" smtClean="0"/>
              <a:pPr>
                <a:defRPr/>
              </a:pPr>
              <a:t>12</a:t>
            </a:fld>
            <a:endParaRPr lang="ru-RU"/>
          </a:p>
        </p:txBody>
      </p:sp>
    </p:spTree>
    <p:extLst>
      <p:ext uri="{BB962C8B-B14F-4D97-AF65-F5344CB8AC3E}">
        <p14:creationId xmlns:p14="http://schemas.microsoft.com/office/powerpoint/2010/main" val="3498211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0" y="0"/>
            <a:ext cx="9144000" cy="1052736"/>
          </a:xfrm>
          <a:prstGeom prst="rect">
            <a:avLst/>
          </a:prstGeom>
          <a:solidFill>
            <a:schemeClr val="bg1"/>
          </a:solidFill>
          <a:ln w="9525" algn="ctr">
            <a:noFill/>
            <a:miter lim="800000"/>
            <a:headEnd/>
            <a:tailEnd/>
          </a:ln>
        </p:spPr>
        <p:txBody>
          <a:bodyPr anchor="ctr"/>
          <a:lstStyle/>
          <a:p>
            <a:pPr algn="ctr">
              <a:lnSpc>
                <a:spcPts val="3000"/>
              </a:lnSpc>
              <a:defRPr/>
            </a:pPr>
            <a:endParaRPr lang="ru-RU" sz="2000" b="1" dirty="0"/>
          </a:p>
        </p:txBody>
      </p:sp>
      <p:sp>
        <p:nvSpPr>
          <p:cNvPr id="34820" name="Прямоугольник 3"/>
          <p:cNvSpPr>
            <a:spLocks noChangeArrowheads="1"/>
          </p:cNvSpPr>
          <p:nvPr/>
        </p:nvSpPr>
        <p:spPr bwMode="auto">
          <a:xfrm>
            <a:off x="3062288" y="6381750"/>
            <a:ext cx="3224212" cy="368300"/>
          </a:xfrm>
          <a:prstGeom prst="rect">
            <a:avLst/>
          </a:prstGeom>
          <a:noFill/>
          <a:ln w="9525">
            <a:noFill/>
            <a:miter lim="800000"/>
            <a:headEnd/>
            <a:tailEnd/>
          </a:ln>
        </p:spPr>
        <p:txBody>
          <a:bodyPr wrap="none">
            <a:spAutoFit/>
          </a:bodyPr>
          <a:lstStyle/>
          <a:p>
            <a:r>
              <a:rPr lang="en-US" b="1" i="1" dirty="0"/>
              <a:t>www.29.rospotrebnadzor.ru</a:t>
            </a:r>
            <a:endParaRPr lang="ru-RU" b="1" i="1" dirty="0"/>
          </a:p>
        </p:txBody>
      </p:sp>
      <p:sp>
        <p:nvSpPr>
          <p:cNvPr id="10" name="Заголовок 9"/>
          <p:cNvSpPr>
            <a:spLocks noGrp="1"/>
          </p:cNvSpPr>
          <p:nvPr>
            <p:ph type="title"/>
          </p:nvPr>
        </p:nvSpPr>
        <p:spPr/>
        <p:txBody>
          <a:bodyPr>
            <a:normAutofit fontScale="90000"/>
          </a:bodyPr>
          <a:lstStyle/>
          <a:p>
            <a:r>
              <a:rPr lang="ru-RU" b="1" dirty="0" smtClean="0"/>
              <a:t>Рекомендации для бизнеса в условиях сохранения рисков распространения COVID-19</a:t>
            </a:r>
            <a:br>
              <a:rPr lang="ru-RU" b="1" dirty="0" smtClean="0"/>
            </a:br>
            <a:endParaRPr lang="ru-RU" dirty="0"/>
          </a:p>
        </p:txBody>
      </p:sp>
      <p:graphicFrame>
        <p:nvGraphicFramePr>
          <p:cNvPr id="14" name="Содержимое 13"/>
          <p:cNvGraphicFramePr>
            <a:graphicFrameLocks noGrp="1"/>
          </p:cNvGraphicFramePr>
          <p:nvPr>
            <p:ph idx="1"/>
            <p:extLst>
              <p:ext uri="{D42A27DB-BD31-4B8C-83A1-F6EECF244321}">
                <p14:modId xmlns:p14="http://schemas.microsoft.com/office/powerpoint/2010/main" val="3385084992"/>
              </p:ext>
            </p:extLst>
          </p:nvPr>
        </p:nvGraphicFramePr>
        <p:xfrm>
          <a:off x="323528" y="1268760"/>
          <a:ext cx="864096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Номер слайда 8"/>
          <p:cNvSpPr>
            <a:spLocks noGrp="1"/>
          </p:cNvSpPr>
          <p:nvPr>
            <p:ph type="sldNum" sz="quarter" idx="12"/>
          </p:nvPr>
        </p:nvSpPr>
        <p:spPr/>
        <p:txBody>
          <a:bodyPr/>
          <a:lstStyle/>
          <a:p>
            <a:pPr>
              <a:defRPr/>
            </a:pPr>
            <a:fld id="{6033153E-AFDC-47FB-ABE3-A2C373F875C8}" type="slidenum">
              <a:rPr lang="ru-RU" b="1" smtClean="0"/>
              <a:pPr>
                <a:defRPr/>
              </a:pPr>
              <a:t>13</a:t>
            </a:fld>
            <a:endParaRPr lang="ru-RU" b="1"/>
          </a:p>
        </p:txBody>
      </p:sp>
      <p:pic>
        <p:nvPicPr>
          <p:cNvPr id="34821" name="Picture 22" descr="вымпел 4"/>
          <p:cNvPicPr>
            <a:picLocks noChangeAspect="1" noChangeArrowheads="1"/>
          </p:cNvPicPr>
          <p:nvPr/>
        </p:nvPicPr>
        <p:blipFill>
          <a:blip r:embed="rId8" cstate="print"/>
          <a:srcRect/>
          <a:stretch>
            <a:fillRect/>
          </a:stretch>
        </p:blipFill>
        <p:spPr bwMode="auto">
          <a:xfrm>
            <a:off x="-36512" y="0"/>
            <a:ext cx="2411413" cy="620713"/>
          </a:xfrm>
          <a:prstGeom prst="rect">
            <a:avLst/>
          </a:prstGeom>
          <a:noFill/>
          <a:ln w="9525">
            <a:noFill/>
            <a:miter lim="800000"/>
            <a:headEnd/>
            <a:tailEnd/>
          </a:ln>
        </p:spPr>
      </p:pic>
    </p:spTree>
    <p:extLst>
      <p:ext uri="{BB962C8B-B14F-4D97-AF65-F5344CB8AC3E}">
        <p14:creationId xmlns:p14="http://schemas.microsoft.com/office/powerpoint/2010/main" val="227266148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2" descr="вымпел 4"/>
          <p:cNvPicPr>
            <a:picLocks noChangeAspect="1" noChangeArrowheads="1"/>
          </p:cNvPicPr>
          <p:nvPr/>
        </p:nvPicPr>
        <p:blipFill>
          <a:blip r:embed="rId3" cstate="print"/>
          <a:srcRect/>
          <a:stretch>
            <a:fillRect/>
          </a:stretch>
        </p:blipFill>
        <p:spPr bwMode="auto">
          <a:xfrm>
            <a:off x="0" y="0"/>
            <a:ext cx="2951821" cy="836712"/>
          </a:xfrm>
          <a:prstGeom prst="rect">
            <a:avLst/>
          </a:prstGeom>
          <a:noFill/>
          <a:ln w="9525" algn="ctr">
            <a:noFill/>
            <a:miter lim="800000"/>
            <a:headEnd/>
            <a:tailEnd/>
          </a:ln>
          <a:effectLst/>
        </p:spPr>
      </p:pic>
      <p:sp>
        <p:nvSpPr>
          <p:cNvPr id="7" name="Прямоугольник 6"/>
          <p:cNvSpPr/>
          <p:nvPr/>
        </p:nvSpPr>
        <p:spPr>
          <a:xfrm>
            <a:off x="3131840" y="6488668"/>
            <a:ext cx="3224024" cy="369332"/>
          </a:xfrm>
          <a:prstGeom prst="rect">
            <a:avLst/>
          </a:prstGeom>
          <a:effectLst/>
        </p:spPr>
        <p:txBody>
          <a:bodyPr wrap="none">
            <a:spAutoFit/>
          </a:bodyPr>
          <a:lstStyle/>
          <a:p>
            <a:r>
              <a:rPr lang="en-US" b="1" i="1" dirty="0" smtClean="0"/>
              <a:t>www.29.rospotrebnadzor.ru</a:t>
            </a:r>
            <a:endParaRPr lang="ru-RU" b="1" i="1" dirty="0"/>
          </a:p>
        </p:txBody>
      </p:sp>
      <p:sp>
        <p:nvSpPr>
          <p:cNvPr id="9" name="Заголовок 8"/>
          <p:cNvSpPr>
            <a:spLocks noGrp="1"/>
          </p:cNvSpPr>
          <p:nvPr>
            <p:ph type="title"/>
          </p:nvPr>
        </p:nvSpPr>
        <p:spPr>
          <a:xfrm>
            <a:off x="1187624" y="0"/>
            <a:ext cx="7499176" cy="1196752"/>
          </a:xfrm>
        </p:spPr>
        <p:txBody>
          <a:bodyPr>
            <a:normAutofit fontScale="90000"/>
          </a:bodyPr>
          <a:lstStyle/>
          <a:p>
            <a:r>
              <a:rPr lang="ru-RU" sz="3200" b="1" dirty="0" smtClean="0"/>
              <a:t/>
            </a:r>
            <a:br>
              <a:rPr lang="ru-RU" sz="3200" b="1" dirty="0" smtClean="0"/>
            </a:br>
            <a:r>
              <a:rPr lang="ru-RU" sz="3200" b="1" dirty="0" smtClean="0"/>
              <a:t/>
            </a:r>
            <a:br>
              <a:rPr lang="ru-RU" sz="3200" b="1" dirty="0" smtClean="0"/>
            </a:br>
            <a:r>
              <a:rPr lang="ru-RU" sz="3200" b="1" dirty="0" smtClean="0"/>
              <a:t>Национальный проект «Демография»</a:t>
            </a:r>
            <a:r>
              <a:rPr lang="ru-RU" b="1" dirty="0" smtClean="0"/>
              <a:t/>
            </a:r>
            <a:br>
              <a:rPr lang="ru-RU" b="1" dirty="0" smtClean="0"/>
            </a:br>
            <a:endParaRPr lang="ru-RU" dirty="0"/>
          </a:p>
        </p:txBody>
      </p:sp>
      <p:sp>
        <p:nvSpPr>
          <p:cNvPr id="10" name="Содержимое 9"/>
          <p:cNvSpPr>
            <a:spLocks noGrp="1"/>
          </p:cNvSpPr>
          <p:nvPr>
            <p:ph sz="half" idx="1"/>
          </p:nvPr>
        </p:nvSpPr>
        <p:spPr>
          <a:xfrm>
            <a:off x="179512" y="1600200"/>
            <a:ext cx="4316288" cy="4525963"/>
          </a:xfrm>
        </p:spPr>
        <p:txBody>
          <a:bodyPr/>
          <a:lstStyle/>
          <a:p>
            <a:pPr marL="0" indent="0">
              <a:buNone/>
            </a:pPr>
            <a:r>
              <a:rPr lang="ru-RU" sz="2400" kern="1200" dirty="0" smtClean="0"/>
              <a:t>Федеральный проект «Укрепление общественного здоровья» в составе нацпроекта "Демография» предусматривает создание среды, способствующей ведению здорового образа жизни, включая здоровое питание, отказ от вредных привычек</a:t>
            </a:r>
          </a:p>
          <a:p>
            <a:endParaRPr lang="ru-RU" dirty="0"/>
          </a:p>
        </p:txBody>
      </p:sp>
      <p:pic>
        <p:nvPicPr>
          <p:cNvPr id="12" name="Содержимое 11"/>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220072" y="2132856"/>
            <a:ext cx="3467100" cy="2542540"/>
          </a:xfrm>
          <a:prstGeom prst="rect">
            <a:avLst/>
          </a:prstGeom>
        </p:spPr>
      </p:pic>
      <p:sp>
        <p:nvSpPr>
          <p:cNvPr id="13" name="Прямоугольник 12"/>
          <p:cNvSpPr/>
          <p:nvPr/>
        </p:nvSpPr>
        <p:spPr>
          <a:xfrm>
            <a:off x="4644008" y="5085184"/>
            <a:ext cx="4248472" cy="830997"/>
          </a:xfrm>
          <a:prstGeom prst="rect">
            <a:avLst/>
          </a:prstGeom>
        </p:spPr>
        <p:txBody>
          <a:bodyPr wrap="square">
            <a:spAutoFit/>
          </a:bodyPr>
          <a:lstStyle/>
          <a:p>
            <a:r>
              <a:rPr lang="ru-RU" sz="1600" b="1" dirty="0" smtClean="0"/>
              <a:t>ЕЖЕГОДНОЕ ПОСЛАНИЕ ПРЕЗИДЕНТА РОССИЙСКОЙ ФЕДЕРАЦИИ</a:t>
            </a:r>
            <a:br>
              <a:rPr lang="ru-RU" sz="1600" b="1" dirty="0" smtClean="0"/>
            </a:br>
            <a:r>
              <a:rPr lang="ru-RU" sz="1600" b="1" dirty="0" smtClean="0"/>
              <a:t>ФЕДЕРАЛЬНОМУ СОБРАНИЮ</a:t>
            </a:r>
            <a:endParaRPr lang="ru-RU" sz="1600" dirty="0"/>
          </a:p>
        </p:txBody>
      </p:sp>
      <p:sp>
        <p:nvSpPr>
          <p:cNvPr id="2" name="Номер слайда 1"/>
          <p:cNvSpPr>
            <a:spLocks noGrp="1"/>
          </p:cNvSpPr>
          <p:nvPr>
            <p:ph type="sldNum" sz="quarter" idx="12"/>
          </p:nvPr>
        </p:nvSpPr>
        <p:spPr/>
        <p:txBody>
          <a:bodyPr/>
          <a:lstStyle/>
          <a:p>
            <a:pPr>
              <a:defRPr/>
            </a:pPr>
            <a:fld id="{F32A1AC8-F99A-4306-ACDA-8B01766CC0AA}" type="slidenum">
              <a:rPr lang="ru-RU" smtClean="0"/>
              <a:pPr>
                <a:defRPr/>
              </a:pPr>
              <a:t>14</a:t>
            </a:fld>
            <a:endParaRPr lang="ru-RU"/>
          </a:p>
        </p:txBody>
      </p:sp>
    </p:spTree>
    <p:extLst>
      <p:ext uri="{BB962C8B-B14F-4D97-AF65-F5344CB8AC3E}">
        <p14:creationId xmlns:p14="http://schemas.microsoft.com/office/powerpoint/2010/main" val="235185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80728"/>
          </a:xfrm>
        </p:spPr>
        <p:txBody>
          <a:bodyPr vert="horz" lIns="91440" tIns="45720" rIns="91440" bIns="45720" rtlCol="0" anchor="ctr">
            <a:noAutofit/>
          </a:bodyPr>
          <a:lstStyle/>
          <a:p>
            <a:pPr algn="ctr">
              <a:lnSpc>
                <a:spcPts val="2500"/>
              </a:lnSpc>
              <a:defRPr/>
            </a:pPr>
            <a:r>
              <a:rPr lang="ru-RU" sz="2400" b="1" dirty="0" smtClean="0">
                <a:latin typeface="Arial" pitchFamily="34" charset="0"/>
                <a:cs typeface="Arial" pitchFamily="34" charset="0"/>
              </a:rPr>
              <a:t/>
            </a:r>
            <a:br>
              <a:rPr lang="ru-RU" sz="2400" b="1" dirty="0" smtClean="0">
                <a:latin typeface="Arial" pitchFamily="34" charset="0"/>
                <a:cs typeface="Arial" pitchFamily="34" charset="0"/>
              </a:rPr>
            </a:br>
            <a:r>
              <a:rPr lang="ru-RU" sz="2400" b="1" dirty="0" smtClean="0"/>
              <a:t> </a:t>
            </a:r>
            <a:br>
              <a:rPr lang="ru-RU" sz="2400" b="1" dirty="0" smtClean="0"/>
            </a:br>
            <a:endParaRPr lang="ru-RU" sz="2400" b="1" dirty="0">
              <a:latin typeface="Arial" pitchFamily="34" charset="0"/>
              <a:cs typeface="Arial" pitchFamily="34" charset="0"/>
            </a:endParaRPr>
          </a:p>
        </p:txBody>
      </p:sp>
      <p:pic>
        <p:nvPicPr>
          <p:cNvPr id="5" name="Picture 22" descr="вымпел 4"/>
          <p:cNvPicPr>
            <a:picLocks noChangeAspect="1" noChangeArrowheads="1"/>
          </p:cNvPicPr>
          <p:nvPr/>
        </p:nvPicPr>
        <p:blipFill>
          <a:blip r:embed="rId3" cstate="print"/>
          <a:srcRect/>
          <a:stretch>
            <a:fillRect/>
          </a:stretch>
        </p:blipFill>
        <p:spPr bwMode="auto">
          <a:xfrm>
            <a:off x="0" y="0"/>
            <a:ext cx="2411759" cy="620713"/>
          </a:xfrm>
          <a:prstGeom prst="rect">
            <a:avLst/>
          </a:prstGeom>
          <a:noFill/>
          <a:ln w="9525">
            <a:noFill/>
            <a:miter lim="800000"/>
            <a:headEnd/>
            <a:tailEnd/>
          </a:ln>
        </p:spPr>
      </p:pic>
      <p:sp>
        <p:nvSpPr>
          <p:cNvPr id="8" name="Номер слайда 12"/>
          <p:cNvSpPr>
            <a:spLocks noGrp="1"/>
          </p:cNvSpPr>
          <p:nvPr>
            <p:ph type="sldNum" sz="quarter" idx="12"/>
          </p:nvPr>
        </p:nvSpPr>
        <p:spPr>
          <a:xfrm>
            <a:off x="6830888" y="6381328"/>
            <a:ext cx="2133600" cy="476250"/>
          </a:xfrm>
          <a:effectLst/>
        </p:spPr>
        <p:txBody>
          <a:bodyPr/>
          <a:lstStyle/>
          <a:p>
            <a:pPr>
              <a:defRPr/>
            </a:pPr>
            <a:fld id="{DB44053E-E037-4A38-8B3A-56A34F52FC32}" type="slidenum">
              <a:rPr lang="ru-RU" sz="1800" b="1" smtClean="0">
                <a:solidFill>
                  <a:srgbClr val="000000"/>
                </a:solidFill>
                <a:latin typeface="Arial" pitchFamily="34" charset="0"/>
                <a:cs typeface="Arial" pitchFamily="34" charset="0"/>
              </a:rPr>
              <a:pPr>
                <a:defRPr/>
              </a:pPr>
              <a:t>15</a:t>
            </a:fld>
            <a:endParaRPr lang="ru-RU" sz="1800" b="1" dirty="0">
              <a:solidFill>
                <a:srgbClr val="000000"/>
              </a:solidFill>
              <a:latin typeface="Arial" pitchFamily="34" charset="0"/>
              <a:cs typeface="Arial" pitchFamily="34" charset="0"/>
            </a:endParaRPr>
          </a:p>
        </p:txBody>
      </p:sp>
      <p:sp>
        <p:nvSpPr>
          <p:cNvPr id="9" name="Прямоугольник 8"/>
          <p:cNvSpPr/>
          <p:nvPr/>
        </p:nvSpPr>
        <p:spPr>
          <a:xfrm>
            <a:off x="3062580" y="6381328"/>
            <a:ext cx="3224024" cy="369332"/>
          </a:xfrm>
          <a:prstGeom prst="rect">
            <a:avLst/>
          </a:prstGeom>
          <a:effectLst/>
        </p:spPr>
        <p:txBody>
          <a:bodyPr wrap="none">
            <a:spAutoFit/>
          </a:bodyPr>
          <a:lstStyle/>
          <a:p>
            <a:r>
              <a:rPr lang="en-US" b="1" i="1" dirty="0" smtClean="0">
                <a:latin typeface="Arial" pitchFamily="34" charset="0"/>
                <a:cs typeface="Arial" pitchFamily="34" charset="0"/>
              </a:rPr>
              <a:t>www.29.rospotrebnadzor.ru</a:t>
            </a:r>
            <a:endParaRPr lang="ru-RU" b="1" i="1" dirty="0">
              <a:latin typeface="Arial" pitchFamily="34" charset="0"/>
              <a:cs typeface="Arial" pitchFamily="34" charset="0"/>
            </a:endParaRPr>
          </a:p>
        </p:txBody>
      </p:sp>
      <p:sp>
        <p:nvSpPr>
          <p:cNvPr id="13" name="TextBox 12"/>
          <p:cNvSpPr txBox="1"/>
          <p:nvPr/>
        </p:nvSpPr>
        <p:spPr>
          <a:xfrm>
            <a:off x="395536" y="1124744"/>
            <a:ext cx="8352928" cy="646331"/>
          </a:xfrm>
          <a:prstGeom prst="rect">
            <a:avLst/>
          </a:prstGeom>
          <a:noFill/>
        </p:spPr>
        <p:txBody>
          <a:bodyPr wrap="square" rtlCol="0">
            <a:spAutoFit/>
          </a:bodyPr>
          <a:lstStyle/>
          <a:p>
            <a:pPr algn="just"/>
            <a:endParaRPr lang="ru-RU" b="1" dirty="0" smtClean="0">
              <a:latin typeface="Arial" pitchFamily="34" charset="0"/>
              <a:cs typeface="Arial" pitchFamily="34" charset="0"/>
            </a:endParaRPr>
          </a:p>
          <a:p>
            <a:pPr indent="457200" algn="just"/>
            <a:endParaRPr lang="ru-RU" b="1" dirty="0" smtClean="0">
              <a:cs typeface="Arial" pitchFamily="34" charset="0"/>
            </a:endParaRPr>
          </a:p>
        </p:txBody>
      </p:sp>
      <p:sp>
        <p:nvSpPr>
          <p:cNvPr id="14" name="Прямоугольник 13"/>
          <p:cNvSpPr/>
          <p:nvPr/>
        </p:nvSpPr>
        <p:spPr>
          <a:xfrm>
            <a:off x="611560" y="2924944"/>
            <a:ext cx="8136904" cy="400110"/>
          </a:xfrm>
          <a:prstGeom prst="rect">
            <a:avLst/>
          </a:prstGeom>
        </p:spPr>
        <p:txBody>
          <a:bodyPr wrap="square">
            <a:spAutoFit/>
          </a:bodyPr>
          <a:lstStyle/>
          <a:p>
            <a:pPr algn="just"/>
            <a:r>
              <a:rPr lang="ru-RU" sz="2000" b="1" dirty="0" smtClean="0"/>
              <a:t>       </a:t>
            </a:r>
            <a:endParaRPr lang="ru-RU" sz="2000" b="1" dirty="0" smtClean="0">
              <a:solidFill>
                <a:schemeClr val="tx2"/>
              </a:solidFill>
              <a:hlinkClick r:id=""/>
            </a:endParaRPr>
          </a:p>
        </p:txBody>
      </p:sp>
      <p:pic>
        <p:nvPicPr>
          <p:cNvPr id="95234" name="Picture 2" descr="Картинки по запросу &quot;марктровка продукции иконка&quot;"/>
          <p:cNvPicPr>
            <a:picLocks noChangeAspect="1" noChangeArrowheads="1"/>
          </p:cNvPicPr>
          <p:nvPr/>
        </p:nvPicPr>
        <p:blipFill>
          <a:blip r:embed="rId4" cstate="print"/>
          <a:srcRect/>
          <a:stretch>
            <a:fillRect/>
          </a:stretch>
        </p:blipFill>
        <p:spPr bwMode="auto">
          <a:xfrm>
            <a:off x="3131840" y="2492896"/>
            <a:ext cx="2838450" cy="2838450"/>
          </a:xfrm>
          <a:prstGeom prst="rect">
            <a:avLst/>
          </a:prstGeom>
          <a:noFill/>
        </p:spPr>
      </p:pic>
      <p:sp>
        <p:nvSpPr>
          <p:cNvPr id="10" name="Прямоугольник 9"/>
          <p:cNvSpPr/>
          <p:nvPr/>
        </p:nvSpPr>
        <p:spPr>
          <a:xfrm>
            <a:off x="1403648" y="1484784"/>
            <a:ext cx="6696744" cy="707886"/>
          </a:xfrm>
          <a:prstGeom prst="rect">
            <a:avLst/>
          </a:prstGeom>
        </p:spPr>
        <p:txBody>
          <a:bodyPr wrap="square">
            <a:spAutoFit/>
          </a:bodyPr>
          <a:lstStyle/>
          <a:p>
            <a:pPr algn="ctr"/>
            <a:r>
              <a:rPr lang="ru-RU" sz="4000" b="1" dirty="0" smtClean="0">
                <a:latin typeface="Arial" panose="020B0604020202020204" pitchFamily="34" charset="0"/>
                <a:cs typeface="Arial" panose="020B0604020202020204" pitchFamily="34" charset="0"/>
              </a:rPr>
              <a:t>Маркировка</a:t>
            </a:r>
            <a:endParaRPr lang="ru-RU" sz="4000" dirty="0"/>
          </a:p>
        </p:txBody>
      </p:sp>
    </p:spTree>
    <p:extLst>
      <p:ext uri="{BB962C8B-B14F-4D97-AF65-F5344CB8AC3E}">
        <p14:creationId xmlns:p14="http://schemas.microsoft.com/office/powerpoint/2010/main" val="2399282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88640"/>
            <a:ext cx="8388424" cy="864096"/>
          </a:xfrm>
        </p:spPr>
        <p:txBody>
          <a:bodyPr>
            <a:noAutofit/>
          </a:bodyPr>
          <a:lstStyle/>
          <a:p>
            <a:r>
              <a:rPr lang="ru-RU" sz="2600" b="1" dirty="0" smtClean="0">
                <a:latin typeface="Arial" pitchFamily="34" charset="0"/>
                <a:cs typeface="Arial" pitchFamily="34" charset="0"/>
              </a:rPr>
              <a:t>Распоряжение Правительства РФ </a:t>
            </a:r>
            <a:br>
              <a:rPr lang="ru-RU" sz="2600" b="1" dirty="0" smtClean="0">
                <a:latin typeface="Arial" pitchFamily="34" charset="0"/>
                <a:cs typeface="Arial" pitchFamily="34" charset="0"/>
              </a:rPr>
            </a:br>
            <a:r>
              <a:rPr lang="ru-RU" sz="2600" b="1" dirty="0" smtClean="0">
                <a:latin typeface="Arial" pitchFamily="34" charset="0"/>
                <a:cs typeface="Arial" pitchFamily="34" charset="0"/>
              </a:rPr>
              <a:t>от 28 апреля 2018 г. N 792-р</a:t>
            </a:r>
          </a:p>
        </p:txBody>
      </p:sp>
      <p:pic>
        <p:nvPicPr>
          <p:cNvPr id="4" name="Picture 22" descr="вымпел 4"/>
          <p:cNvPicPr>
            <a:picLocks noChangeAspect="1" noChangeArrowheads="1"/>
          </p:cNvPicPr>
          <p:nvPr/>
        </p:nvPicPr>
        <p:blipFill>
          <a:blip r:embed="rId3" cstate="print"/>
          <a:srcRect/>
          <a:stretch>
            <a:fillRect/>
          </a:stretch>
        </p:blipFill>
        <p:spPr bwMode="auto">
          <a:xfrm>
            <a:off x="1" y="-25"/>
            <a:ext cx="2411759" cy="620713"/>
          </a:xfrm>
          <a:prstGeom prst="rect">
            <a:avLst/>
          </a:prstGeom>
          <a:noFill/>
          <a:ln w="9525">
            <a:noFill/>
            <a:miter lim="800000"/>
            <a:headEnd/>
            <a:tailEnd/>
          </a:ln>
        </p:spPr>
      </p:pic>
      <p:sp>
        <p:nvSpPr>
          <p:cNvPr id="6" name="Прямоугольник 5"/>
          <p:cNvSpPr/>
          <p:nvPr/>
        </p:nvSpPr>
        <p:spPr>
          <a:xfrm>
            <a:off x="3062580" y="6381328"/>
            <a:ext cx="3224024" cy="369332"/>
          </a:xfrm>
          <a:prstGeom prst="rect">
            <a:avLst/>
          </a:prstGeom>
          <a:effectLst/>
        </p:spPr>
        <p:txBody>
          <a:bodyPr wrap="none">
            <a:spAutoFit/>
          </a:bodyPr>
          <a:lstStyle/>
          <a:p>
            <a:r>
              <a:rPr lang="en-US" b="1" i="1" dirty="0" smtClean="0">
                <a:latin typeface="Arial" pitchFamily="34" charset="0"/>
                <a:cs typeface="Arial" pitchFamily="34" charset="0"/>
              </a:rPr>
              <a:t>www.29.rospotrebnadzor.ru</a:t>
            </a:r>
            <a:endParaRPr lang="ru-RU" b="1" i="1" dirty="0">
              <a:latin typeface="Arial" pitchFamily="34" charset="0"/>
              <a:cs typeface="Arial" pitchFamily="34" charset="0"/>
            </a:endParaRPr>
          </a:p>
        </p:txBody>
      </p:sp>
      <p:sp>
        <p:nvSpPr>
          <p:cNvPr id="8" name="Прямоугольник 7"/>
          <p:cNvSpPr/>
          <p:nvPr/>
        </p:nvSpPr>
        <p:spPr>
          <a:xfrm>
            <a:off x="395536" y="1268760"/>
            <a:ext cx="8568952" cy="1477328"/>
          </a:xfrm>
          <a:prstGeom prst="rect">
            <a:avLst/>
          </a:prstGeom>
        </p:spPr>
        <p:txBody>
          <a:bodyPr wrap="square">
            <a:spAutoFit/>
          </a:bodyPr>
          <a:lstStyle/>
          <a:p>
            <a:pPr algn="just"/>
            <a:r>
              <a:rPr lang="ru-RU" b="1" dirty="0" smtClean="0">
                <a:latin typeface="Arial" pitchFamily="34" charset="0"/>
                <a:cs typeface="Arial" pitchFamily="34" charset="0"/>
              </a:rPr>
              <a:t>Распоряжением Правительства РФ от 28.04.2018 утвержден Перечень</a:t>
            </a:r>
            <a:br>
              <a:rPr lang="ru-RU" b="1" dirty="0" smtClean="0">
                <a:latin typeface="Arial" pitchFamily="34" charset="0"/>
                <a:cs typeface="Arial" pitchFamily="34" charset="0"/>
              </a:rPr>
            </a:br>
            <a:r>
              <a:rPr lang="ru-RU" b="1" dirty="0" smtClean="0">
                <a:latin typeface="Arial" pitchFamily="34" charset="0"/>
                <a:cs typeface="Arial" pitchFamily="34" charset="0"/>
              </a:rPr>
              <a:t>отдельных товаров, подлежащих обязательной маркировке средствами идентификации.</a:t>
            </a:r>
          </a:p>
          <a:p>
            <a:pPr algn="just"/>
            <a:r>
              <a:rPr lang="ru-RU" b="1" dirty="0" smtClean="0">
                <a:latin typeface="Arial" pitchFamily="34" charset="0"/>
                <a:cs typeface="Arial" pitchFamily="34" charset="0"/>
              </a:rPr>
              <a:t>Распоряжение вступило в силу с 1 января 2019 года.</a:t>
            </a:r>
          </a:p>
          <a:p>
            <a:pPr algn="just"/>
            <a:endParaRPr lang="ru-RU" b="1" dirty="0">
              <a:latin typeface="Arial" pitchFamily="34" charset="0"/>
              <a:cs typeface="Arial" pitchFamily="34" charset="0"/>
            </a:endParaRPr>
          </a:p>
        </p:txBody>
      </p:sp>
      <p:pic>
        <p:nvPicPr>
          <p:cNvPr id="21506" name="Picture 2" descr="ÐÐ°ÑÑÐ¸Ð½ÐºÐ¸ Ð¿Ð¾ Ð·Ð°Ð¿ÑÐ¾ÑÑ Ð¿Ð¾ÐºÑÑÑÐºÐ¸ ÑÐ¾ÑÐ¾"/>
          <p:cNvPicPr>
            <a:picLocks noChangeAspect="1" noChangeArrowheads="1"/>
          </p:cNvPicPr>
          <p:nvPr/>
        </p:nvPicPr>
        <p:blipFill>
          <a:blip r:embed="rId4" cstate="print"/>
          <a:srcRect/>
          <a:stretch>
            <a:fillRect/>
          </a:stretch>
        </p:blipFill>
        <p:spPr bwMode="auto">
          <a:xfrm>
            <a:off x="251521" y="2636912"/>
            <a:ext cx="3240360" cy="2163518"/>
          </a:xfrm>
          <a:prstGeom prst="rect">
            <a:avLst/>
          </a:prstGeom>
          <a:noFill/>
        </p:spPr>
      </p:pic>
      <p:pic>
        <p:nvPicPr>
          <p:cNvPr id="21508" name="Picture 4" descr="ÐÐ°ÑÑÐ¸Ð½ÐºÐ¸ Ð¿Ð¾ Ð·Ð°Ð¿ÑÐ¾ÑÑ ÑÐ¾ÑÐ¾ÐºÐ°Ð¼ÐµÑÑ ÑÐ¾ÑÐ¾"/>
          <p:cNvPicPr>
            <a:picLocks noChangeAspect="1" noChangeArrowheads="1"/>
          </p:cNvPicPr>
          <p:nvPr/>
        </p:nvPicPr>
        <p:blipFill>
          <a:blip r:embed="rId5" cstate="print"/>
          <a:srcRect/>
          <a:stretch>
            <a:fillRect/>
          </a:stretch>
        </p:blipFill>
        <p:spPr bwMode="auto">
          <a:xfrm>
            <a:off x="2072872" y="4653136"/>
            <a:ext cx="2643144" cy="1840142"/>
          </a:xfrm>
          <a:prstGeom prst="rect">
            <a:avLst/>
          </a:prstGeom>
          <a:noFill/>
        </p:spPr>
      </p:pic>
      <p:sp>
        <p:nvSpPr>
          <p:cNvPr id="21510" name="AutoShape 6" descr="ÐÐ°ÑÑÐ¸Ð½ÐºÐ¸ Ð¿Ð¾ Ð·Ð°Ð¿ÑÐ¾ÑÑ Ð´ÑÑÐ¸ ÑÐ¾ÑÐ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2" name="AutoShape 8" descr="ÐÐ°ÑÑÐ¸Ð½ÐºÐ¸ Ð¿Ð¾ Ð·Ð°Ð¿ÑÐ¾ÑÑ Ð´ÑÑÐ¸ ÑÐ¾ÑÐ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1514" name="Picture 10" descr="ÐÐ°ÑÑÐ¸Ð½ÐºÐ¸ Ð¿Ð¾ Ð·Ð°Ð¿ÑÐ¾ÑÑ Ð´ÑÑÐ¸ ÑÐ¾ÑÐ¾"/>
          <p:cNvPicPr>
            <a:picLocks noChangeAspect="1" noChangeArrowheads="1"/>
          </p:cNvPicPr>
          <p:nvPr/>
        </p:nvPicPr>
        <p:blipFill>
          <a:blip r:embed="rId6" cstate="print"/>
          <a:srcRect/>
          <a:stretch>
            <a:fillRect/>
          </a:stretch>
        </p:blipFill>
        <p:spPr bwMode="auto">
          <a:xfrm>
            <a:off x="3851920" y="2636912"/>
            <a:ext cx="3276364" cy="2016224"/>
          </a:xfrm>
          <a:prstGeom prst="rect">
            <a:avLst/>
          </a:prstGeom>
          <a:noFill/>
        </p:spPr>
      </p:pic>
      <p:pic>
        <p:nvPicPr>
          <p:cNvPr id="21516" name="Picture 12" descr="ÐÐ°ÑÑÐ¸Ð½ÐºÐ¸ Ð¿Ð¾ Ð·Ð°Ð¿ÑÐ¾ÑÑ Ð¾Ð±ÑÐ²Ñ ÑÐ¾ÑÐ¾"/>
          <p:cNvPicPr>
            <a:picLocks noChangeAspect="1" noChangeArrowheads="1"/>
          </p:cNvPicPr>
          <p:nvPr/>
        </p:nvPicPr>
        <p:blipFill>
          <a:blip r:embed="rId7" cstate="print"/>
          <a:srcRect/>
          <a:stretch>
            <a:fillRect/>
          </a:stretch>
        </p:blipFill>
        <p:spPr bwMode="auto">
          <a:xfrm>
            <a:off x="5508104" y="4221088"/>
            <a:ext cx="3269525" cy="2069391"/>
          </a:xfrm>
          <a:prstGeom prst="rect">
            <a:avLst/>
          </a:prstGeom>
          <a:noFill/>
        </p:spPr>
      </p:pic>
    </p:spTree>
    <p:extLst>
      <p:ext uri="{BB962C8B-B14F-4D97-AF65-F5344CB8AC3E}">
        <p14:creationId xmlns:p14="http://schemas.microsoft.com/office/powerpoint/2010/main" val="28273117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4517"/>
            <a:ext cx="9144000" cy="1143000"/>
          </a:xfrm>
        </p:spPr>
        <p:txBody>
          <a:bodyPr>
            <a:noAutofit/>
          </a:bodyPr>
          <a:lstStyle/>
          <a:p>
            <a:pPr algn="ctr"/>
            <a:r>
              <a:rPr lang="ru-RU" sz="2600" b="1" dirty="0" smtClean="0">
                <a:latin typeface="Arial" pitchFamily="34" charset="0"/>
                <a:cs typeface="Arial" pitchFamily="34" charset="0"/>
              </a:rPr>
              <a:t>О результатах надзора за реализацией </a:t>
            </a:r>
            <a:br>
              <a:rPr lang="ru-RU" sz="2600" b="1" dirty="0" smtClean="0">
                <a:latin typeface="Arial" pitchFamily="34" charset="0"/>
                <a:cs typeface="Arial" pitchFamily="34" charset="0"/>
              </a:rPr>
            </a:br>
            <a:r>
              <a:rPr lang="ru-RU" sz="2600" b="1" dirty="0" smtClean="0">
                <a:latin typeface="Arial" pitchFamily="34" charset="0"/>
                <a:cs typeface="Arial" pitchFamily="34" charset="0"/>
              </a:rPr>
              <a:t>обувных товаров</a:t>
            </a:r>
            <a:endParaRPr lang="ru-RU" sz="2600" b="1" dirty="0">
              <a:latin typeface="Arial" pitchFamily="34" charset="0"/>
              <a:cs typeface="Arial" pitchFamily="34" charset="0"/>
            </a:endParaRPr>
          </a:p>
        </p:txBody>
      </p:sp>
      <p:graphicFrame>
        <p:nvGraphicFramePr>
          <p:cNvPr id="11" name="Содержимое 10"/>
          <p:cNvGraphicFramePr>
            <a:graphicFrameLocks noGrp="1"/>
          </p:cNvGraphicFramePr>
          <p:nvPr>
            <p:ph sz="half" idx="1"/>
            <p:extLst>
              <p:ext uri="{D42A27DB-BD31-4B8C-83A1-F6EECF244321}">
                <p14:modId xmlns:p14="http://schemas.microsoft.com/office/powerpoint/2010/main" val="1401980213"/>
              </p:ext>
            </p:extLst>
          </p:nvPr>
        </p:nvGraphicFramePr>
        <p:xfrm>
          <a:off x="467544" y="2204864"/>
          <a:ext cx="8064895" cy="3093682"/>
        </p:xfrm>
        <a:graphic>
          <a:graphicData uri="http://schemas.openxmlformats.org/drawingml/2006/table">
            <a:tbl>
              <a:tblPr firstRow="1" bandRow="1">
                <a:tableStyleId>{C4B1156A-380E-4F78-BDF5-A606A8083BF9}</a:tableStyleId>
              </a:tblPr>
              <a:tblGrid>
                <a:gridCol w="1612979">
                  <a:extLst>
                    <a:ext uri="{9D8B030D-6E8A-4147-A177-3AD203B41FA5}">
                      <a16:colId xmlns:a16="http://schemas.microsoft.com/office/drawing/2014/main" xmlns="" val="20000"/>
                    </a:ext>
                  </a:extLst>
                </a:gridCol>
                <a:gridCol w="1612979">
                  <a:extLst>
                    <a:ext uri="{9D8B030D-6E8A-4147-A177-3AD203B41FA5}">
                      <a16:colId xmlns:a16="http://schemas.microsoft.com/office/drawing/2014/main" xmlns="" val="20001"/>
                    </a:ext>
                  </a:extLst>
                </a:gridCol>
                <a:gridCol w="1612979">
                  <a:extLst>
                    <a:ext uri="{9D8B030D-6E8A-4147-A177-3AD203B41FA5}">
                      <a16:colId xmlns:a16="http://schemas.microsoft.com/office/drawing/2014/main" xmlns="" val="20002"/>
                    </a:ext>
                  </a:extLst>
                </a:gridCol>
                <a:gridCol w="1612979">
                  <a:extLst>
                    <a:ext uri="{9D8B030D-6E8A-4147-A177-3AD203B41FA5}">
                      <a16:colId xmlns:a16="http://schemas.microsoft.com/office/drawing/2014/main" xmlns="" val="20003"/>
                    </a:ext>
                  </a:extLst>
                </a:gridCol>
                <a:gridCol w="1612979">
                  <a:extLst>
                    <a:ext uri="{9D8B030D-6E8A-4147-A177-3AD203B41FA5}">
                      <a16:colId xmlns:a16="http://schemas.microsoft.com/office/drawing/2014/main" xmlns="" val="20004"/>
                    </a:ext>
                  </a:extLst>
                </a:gridCol>
              </a:tblGrid>
              <a:tr h="2232248">
                <a:tc>
                  <a:txBody>
                    <a:bodyPr/>
                    <a:lstStyle/>
                    <a:p>
                      <a:pPr algn="ctr"/>
                      <a:r>
                        <a:rPr lang="ru-RU" sz="2000" b="1" dirty="0" smtClean="0"/>
                        <a:t>Кол-во</a:t>
                      </a:r>
                      <a:r>
                        <a:rPr lang="ru-RU" sz="2000" b="1" baseline="0" dirty="0" smtClean="0"/>
                        <a:t> проверенных объектов</a:t>
                      </a:r>
                      <a:endParaRPr lang="ru-RU" sz="2000" b="1" dirty="0"/>
                    </a:p>
                  </a:txBody>
                  <a:tcPr marL="44873" marR="44873">
                    <a:lnL w="381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38100" cap="flat" cmpd="sng" algn="ctr">
                      <a:solidFill>
                        <a:srgbClr val="800000"/>
                      </a:solidFill>
                      <a:prstDash val="solid"/>
                      <a:round/>
                      <a:headEnd type="none" w="med" len="med"/>
                      <a:tailEnd type="none" w="med" len="med"/>
                    </a:lnT>
                    <a:lnB w="38100" cap="flat" cmpd="sng" algn="ctr">
                      <a:solidFill>
                        <a:srgbClr val="800000"/>
                      </a:solidFill>
                      <a:prstDash val="solid"/>
                      <a:round/>
                      <a:headEnd type="none" w="med" len="med"/>
                      <a:tailEnd type="none" w="med" len="med"/>
                    </a:lnB>
                    <a:noFill/>
                  </a:tcPr>
                </a:tc>
                <a:tc>
                  <a:txBody>
                    <a:bodyPr/>
                    <a:lstStyle/>
                    <a:p>
                      <a:pPr algn="ctr"/>
                      <a:r>
                        <a:rPr lang="ru-RU" sz="2000" b="1" dirty="0" smtClean="0"/>
                        <a:t>Мероприятия по контролю, по итогам которых выявлены нарушения</a:t>
                      </a:r>
                      <a:endParaRPr lang="ru-RU" sz="2000" b="1" dirty="0"/>
                    </a:p>
                  </a:txBody>
                  <a:tcPr marL="44873" marR="44873">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38100" cap="flat" cmpd="sng" algn="ctr">
                      <a:solidFill>
                        <a:srgbClr val="800000"/>
                      </a:solidFill>
                      <a:prstDash val="solid"/>
                      <a:round/>
                      <a:headEnd type="none" w="med" len="med"/>
                      <a:tailEnd type="none" w="med" len="med"/>
                    </a:lnT>
                    <a:lnB w="38100" cap="flat" cmpd="sng" algn="ctr">
                      <a:solidFill>
                        <a:srgbClr val="800000"/>
                      </a:solidFill>
                      <a:prstDash val="solid"/>
                      <a:round/>
                      <a:headEnd type="none" w="med" len="med"/>
                      <a:tailEnd type="none" w="med" len="med"/>
                    </a:lnB>
                    <a:noFill/>
                  </a:tcPr>
                </a:tc>
                <a:tc>
                  <a:txBody>
                    <a:bodyPr/>
                    <a:lstStyle/>
                    <a:p>
                      <a:pPr algn="ctr"/>
                      <a:r>
                        <a:rPr lang="ru-RU" sz="2000" b="1" dirty="0" smtClean="0"/>
                        <a:t>Составлено протоколов ареста</a:t>
                      </a:r>
                    </a:p>
                  </a:txBody>
                  <a:tcPr marL="44873" marR="44873">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38100" cap="flat" cmpd="sng" algn="ctr">
                      <a:solidFill>
                        <a:srgbClr val="800000"/>
                      </a:solidFill>
                      <a:prstDash val="solid"/>
                      <a:round/>
                      <a:headEnd type="none" w="med" len="med"/>
                      <a:tailEnd type="none" w="med" len="med"/>
                    </a:lnT>
                    <a:lnB w="38100" cap="flat" cmpd="sng" algn="ctr">
                      <a:solidFill>
                        <a:srgbClr val="800000"/>
                      </a:solidFill>
                      <a:prstDash val="solid"/>
                      <a:round/>
                      <a:headEnd type="none" w="med" len="med"/>
                      <a:tailEnd type="none" w="med" len="med"/>
                    </a:lnB>
                    <a:noFill/>
                  </a:tcPr>
                </a:tc>
                <a:tc>
                  <a:txBody>
                    <a:bodyPr/>
                    <a:lstStyle/>
                    <a:p>
                      <a:pPr algn="ctr"/>
                      <a:r>
                        <a:rPr lang="ru-RU" sz="2000" b="1" dirty="0" smtClean="0"/>
                        <a:t>Количество товаров</a:t>
                      </a:r>
                      <a:r>
                        <a:rPr lang="ru-RU" sz="2000" b="1" baseline="0" dirty="0" smtClean="0"/>
                        <a:t> с нарушениями</a:t>
                      </a:r>
                      <a:endParaRPr lang="ru-RU" sz="2000" b="1" dirty="0"/>
                    </a:p>
                  </a:txBody>
                  <a:tcPr marL="44873" marR="44873">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38100" cap="flat" cmpd="sng" algn="ctr">
                      <a:solidFill>
                        <a:srgbClr val="800000"/>
                      </a:solidFill>
                      <a:prstDash val="solid"/>
                      <a:round/>
                      <a:headEnd type="none" w="med" len="med"/>
                      <a:tailEnd type="none" w="med" len="med"/>
                    </a:lnT>
                    <a:lnB w="38100" cap="flat" cmpd="sng" algn="ctr">
                      <a:solidFill>
                        <a:srgbClr val="800000"/>
                      </a:solidFill>
                      <a:prstDash val="solid"/>
                      <a:round/>
                      <a:headEnd type="none" w="med" len="med"/>
                      <a:tailEnd type="none" w="med" len="med"/>
                    </a:lnB>
                    <a:noFill/>
                  </a:tcPr>
                </a:tc>
                <a:tc>
                  <a:txBody>
                    <a:bodyPr/>
                    <a:lstStyle/>
                    <a:p>
                      <a:pPr algn="ctr"/>
                      <a:r>
                        <a:rPr lang="ru-RU" sz="2000" b="1" dirty="0" smtClean="0"/>
                        <a:t>Арестовано продукции на сумму, тыс.руб.</a:t>
                      </a:r>
                      <a:endParaRPr lang="ru-RU" sz="2000" b="1" dirty="0"/>
                    </a:p>
                  </a:txBody>
                  <a:tcPr marL="44873" marR="44873">
                    <a:lnL w="12700" cap="flat" cmpd="sng" algn="ctr">
                      <a:solidFill>
                        <a:srgbClr val="800000"/>
                      </a:solidFill>
                      <a:prstDash val="solid"/>
                      <a:round/>
                      <a:headEnd type="none" w="med" len="med"/>
                      <a:tailEnd type="none" w="med" len="med"/>
                    </a:lnL>
                    <a:lnR w="38100" cap="flat" cmpd="sng" algn="ctr">
                      <a:solidFill>
                        <a:srgbClr val="800000"/>
                      </a:solidFill>
                      <a:prstDash val="solid"/>
                      <a:round/>
                      <a:headEnd type="none" w="med" len="med"/>
                      <a:tailEnd type="none" w="med" len="med"/>
                    </a:lnR>
                    <a:lnT w="38100" cap="flat" cmpd="sng" algn="ctr">
                      <a:solidFill>
                        <a:srgbClr val="800000"/>
                      </a:solidFill>
                      <a:prstDash val="solid"/>
                      <a:round/>
                      <a:headEnd type="none" w="med" len="med"/>
                      <a:tailEnd type="none" w="med" len="med"/>
                    </a:lnT>
                    <a:lnB w="38100" cap="flat" cmpd="sng" algn="ctr">
                      <a:solidFill>
                        <a:srgbClr val="800000"/>
                      </a:solidFill>
                      <a:prstDash val="solid"/>
                      <a:round/>
                      <a:headEnd type="none" w="med" len="med"/>
                      <a:tailEnd type="none" w="med" len="med"/>
                    </a:lnB>
                    <a:noFill/>
                  </a:tcPr>
                </a:tc>
                <a:extLst>
                  <a:ext uri="{0D108BD9-81ED-4DB2-BD59-A6C34878D82A}">
                    <a16:rowId xmlns:a16="http://schemas.microsoft.com/office/drawing/2014/main" xmlns="" val="10000"/>
                  </a:ext>
                </a:extLst>
              </a:tr>
              <a:tr h="861434">
                <a:tc>
                  <a:txBody>
                    <a:bodyPr/>
                    <a:lstStyle/>
                    <a:p>
                      <a:pPr algn="ctr"/>
                      <a:r>
                        <a:rPr lang="ru-RU" sz="3200" b="1" dirty="0" smtClean="0">
                          <a:solidFill>
                            <a:schemeClr val="bg1"/>
                          </a:solidFill>
                        </a:rPr>
                        <a:t>14</a:t>
                      </a:r>
                      <a:endParaRPr lang="ru-RU" sz="3200" b="1" dirty="0">
                        <a:solidFill>
                          <a:schemeClr val="bg1"/>
                        </a:solidFill>
                      </a:endParaRPr>
                    </a:p>
                  </a:txBody>
                  <a:tcPr marL="44873" marR="44873">
                    <a:lnL w="38100" cap="flat" cmpd="sng" algn="ctr">
                      <a:solidFill>
                        <a:srgbClr val="8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800000"/>
                      </a:solidFill>
                      <a:prstDash val="solid"/>
                      <a:round/>
                      <a:headEnd type="none" w="med" len="med"/>
                      <a:tailEnd type="none" w="med" len="med"/>
                    </a:lnT>
                    <a:lnB w="38100" cap="flat" cmpd="sng" algn="ctr">
                      <a:solidFill>
                        <a:srgbClr val="800000"/>
                      </a:solidFill>
                      <a:prstDash val="solid"/>
                      <a:round/>
                      <a:headEnd type="none" w="med" len="med"/>
                      <a:tailEnd type="none" w="med" len="med"/>
                    </a:lnB>
                    <a:solidFill>
                      <a:srgbClr val="960000"/>
                    </a:solidFill>
                  </a:tcPr>
                </a:tc>
                <a:tc>
                  <a:txBody>
                    <a:bodyPr/>
                    <a:lstStyle/>
                    <a:p>
                      <a:pPr algn="ctr"/>
                      <a:r>
                        <a:rPr lang="ru-RU" sz="3200" b="1" dirty="0" smtClean="0">
                          <a:solidFill>
                            <a:schemeClr val="bg1"/>
                          </a:solidFill>
                        </a:rPr>
                        <a:t>11</a:t>
                      </a:r>
                      <a:endParaRPr lang="ru-RU" sz="3200" b="1" dirty="0">
                        <a:solidFill>
                          <a:schemeClr val="bg1"/>
                        </a:solidFill>
                      </a:endParaRPr>
                    </a:p>
                  </a:txBody>
                  <a:tcPr marL="44873" marR="4487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800000"/>
                      </a:solidFill>
                      <a:prstDash val="solid"/>
                      <a:round/>
                      <a:headEnd type="none" w="med" len="med"/>
                      <a:tailEnd type="none" w="med" len="med"/>
                    </a:lnT>
                    <a:lnB w="38100" cap="flat" cmpd="sng" algn="ctr">
                      <a:solidFill>
                        <a:srgbClr val="800000"/>
                      </a:solidFill>
                      <a:prstDash val="solid"/>
                      <a:round/>
                      <a:headEnd type="none" w="med" len="med"/>
                      <a:tailEnd type="none" w="med" len="med"/>
                    </a:lnB>
                    <a:solidFill>
                      <a:srgbClr val="960000"/>
                    </a:solidFill>
                  </a:tcPr>
                </a:tc>
                <a:tc>
                  <a:txBody>
                    <a:bodyPr/>
                    <a:lstStyle/>
                    <a:p>
                      <a:pPr algn="ctr"/>
                      <a:r>
                        <a:rPr lang="ru-RU" sz="3200" b="1" dirty="0" smtClean="0">
                          <a:solidFill>
                            <a:schemeClr val="bg1"/>
                          </a:solidFill>
                        </a:rPr>
                        <a:t>12</a:t>
                      </a:r>
                      <a:endParaRPr lang="ru-RU" sz="3200" b="1" dirty="0">
                        <a:solidFill>
                          <a:schemeClr val="bg1"/>
                        </a:solidFill>
                      </a:endParaRPr>
                    </a:p>
                  </a:txBody>
                  <a:tcPr marL="44873" marR="4487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800000"/>
                      </a:solidFill>
                      <a:prstDash val="solid"/>
                      <a:round/>
                      <a:headEnd type="none" w="med" len="med"/>
                      <a:tailEnd type="none" w="med" len="med"/>
                    </a:lnT>
                    <a:lnB w="38100" cap="flat" cmpd="sng" algn="ctr">
                      <a:solidFill>
                        <a:srgbClr val="800000"/>
                      </a:solidFill>
                      <a:prstDash val="solid"/>
                      <a:round/>
                      <a:headEnd type="none" w="med" len="med"/>
                      <a:tailEnd type="none" w="med" len="med"/>
                    </a:lnB>
                    <a:solidFill>
                      <a:srgbClr val="960000"/>
                    </a:solidFill>
                  </a:tcPr>
                </a:tc>
                <a:tc>
                  <a:txBody>
                    <a:bodyPr/>
                    <a:lstStyle/>
                    <a:p>
                      <a:pPr algn="ctr"/>
                      <a:r>
                        <a:rPr lang="ru-RU" sz="3200" b="1" dirty="0" smtClean="0">
                          <a:solidFill>
                            <a:schemeClr val="bg1"/>
                          </a:solidFill>
                        </a:rPr>
                        <a:t>580</a:t>
                      </a:r>
                      <a:endParaRPr lang="ru-RU" sz="3200" b="1" dirty="0">
                        <a:solidFill>
                          <a:schemeClr val="bg1"/>
                        </a:solidFill>
                      </a:endParaRPr>
                    </a:p>
                  </a:txBody>
                  <a:tcPr marL="44873" marR="4487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800000"/>
                      </a:solidFill>
                      <a:prstDash val="solid"/>
                      <a:round/>
                      <a:headEnd type="none" w="med" len="med"/>
                      <a:tailEnd type="none" w="med" len="med"/>
                    </a:lnT>
                    <a:lnB w="38100" cap="flat" cmpd="sng" algn="ctr">
                      <a:solidFill>
                        <a:srgbClr val="800000"/>
                      </a:solidFill>
                      <a:prstDash val="solid"/>
                      <a:round/>
                      <a:headEnd type="none" w="med" len="med"/>
                      <a:tailEnd type="none" w="med" len="med"/>
                    </a:lnB>
                    <a:solidFill>
                      <a:srgbClr val="960000"/>
                    </a:solidFill>
                  </a:tcPr>
                </a:tc>
                <a:tc>
                  <a:txBody>
                    <a:bodyPr/>
                    <a:lstStyle/>
                    <a:p>
                      <a:pPr algn="ctr"/>
                      <a:r>
                        <a:rPr lang="ru-RU" sz="3200" b="1" dirty="0" smtClean="0">
                          <a:solidFill>
                            <a:schemeClr val="bg1"/>
                          </a:solidFill>
                        </a:rPr>
                        <a:t>757,5</a:t>
                      </a:r>
                      <a:endParaRPr lang="ru-RU" sz="3200" b="1" dirty="0">
                        <a:solidFill>
                          <a:schemeClr val="bg1"/>
                        </a:solidFill>
                      </a:endParaRPr>
                    </a:p>
                  </a:txBody>
                  <a:tcPr marL="44873" marR="44873">
                    <a:lnL w="12700" cap="flat" cmpd="sng" algn="ctr">
                      <a:solidFill>
                        <a:schemeClr val="bg1"/>
                      </a:solidFill>
                      <a:prstDash val="solid"/>
                      <a:round/>
                      <a:headEnd type="none" w="med" len="med"/>
                      <a:tailEnd type="none" w="med" len="med"/>
                    </a:lnL>
                    <a:lnR w="38100" cap="flat" cmpd="sng" algn="ctr">
                      <a:solidFill>
                        <a:srgbClr val="800000"/>
                      </a:solidFill>
                      <a:prstDash val="solid"/>
                      <a:round/>
                      <a:headEnd type="none" w="med" len="med"/>
                      <a:tailEnd type="none" w="med" len="med"/>
                    </a:lnR>
                    <a:lnT w="38100" cap="flat" cmpd="sng" algn="ctr">
                      <a:solidFill>
                        <a:srgbClr val="800000"/>
                      </a:solidFill>
                      <a:prstDash val="solid"/>
                      <a:round/>
                      <a:headEnd type="none" w="med" len="med"/>
                      <a:tailEnd type="none" w="med" len="med"/>
                    </a:lnT>
                    <a:lnB w="38100" cap="flat" cmpd="sng" algn="ctr">
                      <a:solidFill>
                        <a:srgbClr val="800000"/>
                      </a:solidFill>
                      <a:prstDash val="solid"/>
                      <a:round/>
                      <a:headEnd type="none" w="med" len="med"/>
                      <a:tailEnd type="none" w="med" len="med"/>
                    </a:lnB>
                    <a:solidFill>
                      <a:srgbClr val="960000"/>
                    </a:solidFill>
                  </a:tcPr>
                </a:tc>
                <a:extLst>
                  <a:ext uri="{0D108BD9-81ED-4DB2-BD59-A6C34878D82A}">
                    <a16:rowId xmlns:a16="http://schemas.microsoft.com/office/drawing/2014/main" xmlns="" val="10001"/>
                  </a:ext>
                </a:extLst>
              </a:tr>
            </a:tbl>
          </a:graphicData>
        </a:graphic>
      </p:graphicFrame>
      <p:sp>
        <p:nvSpPr>
          <p:cNvPr id="4" name="Номер слайда 3"/>
          <p:cNvSpPr>
            <a:spLocks noGrp="1"/>
          </p:cNvSpPr>
          <p:nvPr>
            <p:ph type="sldNum" sz="quarter" idx="12"/>
          </p:nvPr>
        </p:nvSpPr>
        <p:spPr/>
        <p:txBody>
          <a:bodyPr/>
          <a:lstStyle/>
          <a:p>
            <a:fld id="{72B45A40-DABC-4772-82E6-0B183DAC99A4}" type="slidenum">
              <a:rPr lang="ru-RU" sz="1800" b="1" smtClean="0"/>
              <a:pPr/>
              <a:t>17</a:t>
            </a:fld>
            <a:endParaRPr lang="ru-RU" sz="1800" b="1" dirty="0"/>
          </a:p>
        </p:txBody>
      </p:sp>
      <p:pic>
        <p:nvPicPr>
          <p:cNvPr id="5" name="Picture 22" descr="вымпел 4"/>
          <p:cNvPicPr>
            <a:picLocks noChangeAspect="1" noChangeArrowheads="1"/>
          </p:cNvPicPr>
          <p:nvPr/>
        </p:nvPicPr>
        <p:blipFill>
          <a:blip r:embed="rId3" cstate="print"/>
          <a:srcRect/>
          <a:stretch>
            <a:fillRect/>
          </a:stretch>
        </p:blipFill>
        <p:spPr bwMode="auto">
          <a:xfrm>
            <a:off x="0" y="0"/>
            <a:ext cx="2411759" cy="620713"/>
          </a:xfrm>
          <a:prstGeom prst="rect">
            <a:avLst/>
          </a:prstGeom>
          <a:noFill/>
          <a:ln w="9525">
            <a:noFill/>
            <a:miter lim="800000"/>
            <a:headEnd/>
            <a:tailEnd/>
          </a:ln>
        </p:spPr>
      </p:pic>
      <p:sp>
        <p:nvSpPr>
          <p:cNvPr id="8" name="Содержимое 7"/>
          <p:cNvSpPr>
            <a:spLocks noGrp="1"/>
          </p:cNvSpPr>
          <p:nvPr>
            <p:ph sz="half" idx="2"/>
          </p:nvPr>
        </p:nvSpPr>
        <p:spPr/>
        <p:txBody>
          <a:bodyPr/>
          <a:lstStyle/>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a:p>
        </p:txBody>
      </p:sp>
    </p:spTree>
    <p:extLst>
      <p:ext uri="{BB962C8B-B14F-4D97-AF65-F5344CB8AC3E}">
        <p14:creationId xmlns:p14="http://schemas.microsoft.com/office/powerpoint/2010/main" val="2409793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623888" y="1709739"/>
            <a:ext cx="7886700" cy="1647253"/>
          </a:xfrm>
        </p:spPr>
        <p:txBody>
          <a:bodyPr>
            <a:normAutofit fontScale="90000"/>
          </a:bodyPr>
          <a:lstStyle/>
          <a:p>
            <a:pPr algn="ctr"/>
            <a:r>
              <a:rPr lang="ru-RU" b="1" dirty="0" smtClean="0"/>
              <a:t>Результаты </a:t>
            </a:r>
            <a:br>
              <a:rPr lang="ru-RU" b="1" dirty="0" smtClean="0"/>
            </a:br>
            <a:r>
              <a:rPr lang="ru-RU" b="1" dirty="0" smtClean="0"/>
              <a:t>контрольно-надзорной деятельности </a:t>
            </a:r>
            <a:endParaRPr lang="ru-RU" b="1" dirty="0"/>
          </a:p>
        </p:txBody>
      </p:sp>
      <p:sp>
        <p:nvSpPr>
          <p:cNvPr id="5" name="Номер слайда 4"/>
          <p:cNvSpPr>
            <a:spLocks noGrp="1"/>
          </p:cNvSpPr>
          <p:nvPr>
            <p:ph type="sldNum" sz="quarter" idx="12"/>
          </p:nvPr>
        </p:nvSpPr>
        <p:spPr/>
        <p:txBody>
          <a:bodyPr/>
          <a:lstStyle/>
          <a:p>
            <a:pPr>
              <a:defRPr/>
            </a:pPr>
            <a:fld id="{F32A1AC8-F99A-4306-ACDA-8B01766CC0AA}" type="slidenum">
              <a:rPr lang="ru-RU" sz="1400" smtClean="0"/>
              <a:pPr>
                <a:defRPr/>
              </a:pPr>
              <a:t>18</a:t>
            </a:fld>
            <a:endParaRPr lang="ru-RU" sz="1400" dirty="0"/>
          </a:p>
        </p:txBody>
      </p:sp>
      <p:pic>
        <p:nvPicPr>
          <p:cNvPr id="6" name="Picture 22" descr="вымпел 4"/>
          <p:cNvPicPr>
            <a:picLocks noChangeAspect="1" noChangeArrowheads="1"/>
          </p:cNvPicPr>
          <p:nvPr/>
        </p:nvPicPr>
        <p:blipFill>
          <a:blip r:embed="rId3" cstate="print"/>
          <a:srcRect/>
          <a:stretch>
            <a:fillRect/>
          </a:stretch>
        </p:blipFill>
        <p:spPr bwMode="auto">
          <a:xfrm>
            <a:off x="0" y="0"/>
            <a:ext cx="2411759" cy="620713"/>
          </a:xfrm>
          <a:prstGeom prst="rect">
            <a:avLst/>
          </a:prstGeom>
          <a:noFill/>
          <a:ln w="9525">
            <a:noFill/>
            <a:miter lim="800000"/>
            <a:headEnd/>
            <a:tailEnd/>
          </a:ln>
        </p:spPr>
      </p:pic>
      <p:pic>
        <p:nvPicPr>
          <p:cNvPr id="11" name="Рисунок 10" descr="C:\Users\antushevaev\Desktop\212203_5332b8f1-faa7-4b3e-8ba9-0d9344ab8576_1.jpg"/>
          <p:cNvPicPr/>
          <p:nvPr/>
        </p:nvPicPr>
        <p:blipFill>
          <a:blip r:embed="rId4" cstate="print"/>
          <a:srcRect/>
          <a:stretch>
            <a:fillRect/>
          </a:stretch>
        </p:blipFill>
        <p:spPr bwMode="auto">
          <a:xfrm>
            <a:off x="3491880" y="3573016"/>
            <a:ext cx="2669824"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p:nvPr>
            <p:extLst/>
          </p:nvPr>
        </p:nvGraphicFramePr>
        <p:xfrm>
          <a:off x="0" y="1412776"/>
          <a:ext cx="8964488" cy="5445224"/>
        </p:xfrm>
        <a:graphic>
          <a:graphicData uri="http://schemas.openxmlformats.org/drawingml/2006/chart">
            <c:chart xmlns:c="http://schemas.openxmlformats.org/drawingml/2006/chart" xmlns:r="http://schemas.openxmlformats.org/officeDocument/2006/relationships" r:id="rId3"/>
          </a:graphicData>
        </a:graphic>
      </p:graphicFrame>
      <p:sp>
        <p:nvSpPr>
          <p:cNvPr id="4" name="Заголовок 1"/>
          <p:cNvSpPr txBox="1">
            <a:spLocks/>
          </p:cNvSpPr>
          <p:nvPr/>
        </p:nvSpPr>
        <p:spPr>
          <a:xfrm>
            <a:off x="0" y="-27384"/>
            <a:ext cx="9144000" cy="1584176"/>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lgn="ctr" eaLnBrk="0" hangingPunct="0">
              <a:lnSpc>
                <a:spcPts val="3000"/>
              </a:lnSpc>
              <a:defRPr/>
            </a:pPr>
            <a:r>
              <a:rPr lang="ru-RU" sz="3200" b="1" dirty="0" smtClean="0"/>
              <a:t> Количество проверок и</a:t>
            </a:r>
          </a:p>
          <a:p>
            <a:pPr lvl="0" algn="ctr" eaLnBrk="0" hangingPunct="0">
              <a:lnSpc>
                <a:spcPts val="3000"/>
              </a:lnSpc>
              <a:defRPr/>
            </a:pPr>
            <a:r>
              <a:rPr lang="ru-RU" sz="3200" b="1" dirty="0" smtClean="0"/>
              <a:t>административных расследований</a:t>
            </a:r>
          </a:p>
          <a:p>
            <a:pPr lvl="0" algn="ctr" eaLnBrk="0" hangingPunct="0">
              <a:lnSpc>
                <a:spcPts val="3000"/>
              </a:lnSpc>
              <a:defRPr/>
            </a:pPr>
            <a:r>
              <a:rPr lang="ru-RU" sz="3200" b="1" dirty="0" smtClean="0"/>
              <a:t>в 2018 – 2020 годы </a:t>
            </a:r>
            <a:r>
              <a:rPr lang="ru-RU" sz="2800" b="1" dirty="0" smtClean="0"/>
              <a:t>(абс.)</a:t>
            </a:r>
            <a:endParaRPr lang="ru-RU" sz="2800" b="1" dirty="0"/>
          </a:p>
        </p:txBody>
      </p:sp>
      <p:grpSp>
        <p:nvGrpSpPr>
          <p:cNvPr id="2" name="Группа 17"/>
          <p:cNvGrpSpPr/>
          <p:nvPr/>
        </p:nvGrpSpPr>
        <p:grpSpPr>
          <a:xfrm>
            <a:off x="1259632" y="1484784"/>
            <a:ext cx="7272808" cy="872807"/>
            <a:chOff x="1259632" y="1372416"/>
            <a:chExt cx="7272808" cy="872807"/>
          </a:xfrm>
        </p:grpSpPr>
        <p:grpSp>
          <p:nvGrpSpPr>
            <p:cNvPr id="7" name="Группа 6"/>
            <p:cNvGrpSpPr/>
            <p:nvPr/>
          </p:nvGrpSpPr>
          <p:grpSpPr>
            <a:xfrm>
              <a:off x="1259632" y="1444424"/>
              <a:ext cx="1872208" cy="800799"/>
              <a:chOff x="1259632" y="1764105"/>
              <a:chExt cx="1872208" cy="800799"/>
            </a:xfrm>
          </p:grpSpPr>
          <p:sp>
            <p:nvSpPr>
              <p:cNvPr id="5" name="Правая фигурная скобка 4"/>
              <p:cNvSpPr/>
              <p:nvPr/>
            </p:nvSpPr>
            <p:spPr bwMode="auto">
              <a:xfrm rot="-5400000">
                <a:off x="2051720" y="1484784"/>
                <a:ext cx="288032" cy="1872208"/>
              </a:xfrm>
              <a:prstGeom prst="rightBrace">
                <a:avLst>
                  <a:gd name="adj1" fmla="val 53528"/>
                  <a:gd name="adj2" fmla="val 49357"/>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effectLst/>
                  <a:latin typeface="Arial" charset="0"/>
                </a:endParaRPr>
              </a:p>
            </p:txBody>
          </p:sp>
          <p:sp>
            <p:nvSpPr>
              <p:cNvPr id="6" name="TextBox 5"/>
              <p:cNvSpPr txBox="1"/>
              <p:nvPr/>
            </p:nvSpPr>
            <p:spPr>
              <a:xfrm>
                <a:off x="1648150" y="1764105"/>
                <a:ext cx="184731" cy="584775"/>
              </a:xfrm>
              <a:prstGeom prst="rect">
                <a:avLst/>
              </a:prstGeom>
              <a:noFill/>
              <a:ln>
                <a:noFill/>
              </a:ln>
            </p:spPr>
            <p:txBody>
              <a:bodyPr wrap="none" rtlCol="0">
                <a:spAutoFit/>
              </a:bodyPr>
              <a:lstStyle/>
              <a:p>
                <a:endParaRPr lang="ru-RU" sz="3200" b="1" dirty="0">
                  <a:solidFill>
                    <a:srgbClr val="C00000"/>
                  </a:solidFill>
                </a:endParaRPr>
              </a:p>
            </p:txBody>
          </p:sp>
        </p:grpSp>
        <p:grpSp>
          <p:nvGrpSpPr>
            <p:cNvPr id="8" name="Группа 7"/>
            <p:cNvGrpSpPr/>
            <p:nvPr/>
          </p:nvGrpSpPr>
          <p:grpSpPr>
            <a:xfrm>
              <a:off x="1547664" y="1372416"/>
              <a:ext cx="4284476" cy="832447"/>
              <a:chOff x="-1152636" y="1639142"/>
              <a:chExt cx="4284476" cy="925762"/>
            </a:xfrm>
          </p:grpSpPr>
          <p:sp>
            <p:nvSpPr>
              <p:cNvPr id="9" name="Правая фигурная скобка 8"/>
              <p:cNvSpPr/>
              <p:nvPr/>
            </p:nvSpPr>
            <p:spPr bwMode="auto">
              <a:xfrm rot="-5400000">
                <a:off x="2051720" y="1484784"/>
                <a:ext cx="288032" cy="1872208"/>
              </a:xfrm>
              <a:prstGeom prst="rightBrace">
                <a:avLst>
                  <a:gd name="adj1" fmla="val 53528"/>
                  <a:gd name="adj2" fmla="val 49357"/>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effectLst/>
                  <a:latin typeface="Arial" charset="0"/>
                </a:endParaRPr>
              </a:p>
            </p:txBody>
          </p:sp>
          <p:sp>
            <p:nvSpPr>
              <p:cNvPr id="10" name="TextBox 9"/>
              <p:cNvSpPr txBox="1"/>
              <p:nvPr/>
            </p:nvSpPr>
            <p:spPr>
              <a:xfrm>
                <a:off x="-1152636" y="1639142"/>
                <a:ext cx="1095172" cy="650327"/>
              </a:xfrm>
              <a:prstGeom prst="rect">
                <a:avLst/>
              </a:prstGeom>
              <a:noFill/>
              <a:ln>
                <a:noFill/>
              </a:ln>
            </p:spPr>
            <p:txBody>
              <a:bodyPr wrap="none" rtlCol="0">
                <a:spAutoFit/>
              </a:bodyPr>
              <a:lstStyle/>
              <a:p>
                <a:r>
                  <a:rPr lang="ru-RU" sz="3200" b="1" dirty="0" smtClean="0">
                    <a:solidFill>
                      <a:srgbClr val="C00000"/>
                    </a:solidFill>
                  </a:rPr>
                  <a:t>2170</a:t>
                </a:r>
                <a:endParaRPr lang="ru-RU" sz="3200" b="1" dirty="0">
                  <a:solidFill>
                    <a:srgbClr val="C00000"/>
                  </a:solidFill>
                </a:endParaRPr>
              </a:p>
            </p:txBody>
          </p:sp>
        </p:grpSp>
        <p:grpSp>
          <p:nvGrpSpPr>
            <p:cNvPr id="11" name="Группа 10"/>
            <p:cNvGrpSpPr/>
            <p:nvPr/>
          </p:nvGrpSpPr>
          <p:grpSpPr>
            <a:xfrm>
              <a:off x="4283968" y="1444424"/>
              <a:ext cx="4248472" cy="800799"/>
              <a:chOff x="-1116632" y="1764105"/>
              <a:chExt cx="4248472" cy="800799"/>
            </a:xfrm>
          </p:grpSpPr>
          <p:sp>
            <p:nvSpPr>
              <p:cNvPr id="12" name="Правая фигурная скобка 11"/>
              <p:cNvSpPr/>
              <p:nvPr/>
            </p:nvSpPr>
            <p:spPr bwMode="auto">
              <a:xfrm rot="-5400000">
                <a:off x="2051720" y="1484784"/>
                <a:ext cx="288032" cy="1872208"/>
              </a:xfrm>
              <a:prstGeom prst="rightBrace">
                <a:avLst>
                  <a:gd name="adj1" fmla="val 53528"/>
                  <a:gd name="adj2" fmla="val 49357"/>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effectLst/>
                  <a:latin typeface="Arial" charset="0"/>
                </a:endParaRPr>
              </a:p>
            </p:txBody>
          </p:sp>
          <p:sp>
            <p:nvSpPr>
              <p:cNvPr id="13" name="TextBox 12"/>
              <p:cNvSpPr txBox="1"/>
              <p:nvPr/>
            </p:nvSpPr>
            <p:spPr>
              <a:xfrm>
                <a:off x="-1116632" y="1764105"/>
                <a:ext cx="1095172" cy="584775"/>
              </a:xfrm>
              <a:prstGeom prst="rect">
                <a:avLst/>
              </a:prstGeom>
              <a:noFill/>
              <a:ln>
                <a:noFill/>
              </a:ln>
            </p:spPr>
            <p:txBody>
              <a:bodyPr wrap="none" rtlCol="0">
                <a:spAutoFit/>
              </a:bodyPr>
              <a:lstStyle/>
              <a:p>
                <a:r>
                  <a:rPr lang="ru-RU" sz="3200" b="1" dirty="0" smtClean="0">
                    <a:solidFill>
                      <a:srgbClr val="C00000"/>
                    </a:solidFill>
                  </a:rPr>
                  <a:t>2748</a:t>
                </a:r>
                <a:endParaRPr lang="ru-RU" sz="3200" b="1" dirty="0">
                  <a:solidFill>
                    <a:srgbClr val="C00000"/>
                  </a:solidFill>
                </a:endParaRPr>
              </a:p>
            </p:txBody>
          </p:sp>
        </p:grpSp>
      </p:grpSp>
      <p:pic>
        <p:nvPicPr>
          <p:cNvPr id="15" name="Picture 22" descr="вымпел 4"/>
          <p:cNvPicPr>
            <a:picLocks noChangeAspect="1" noChangeArrowheads="1"/>
          </p:cNvPicPr>
          <p:nvPr/>
        </p:nvPicPr>
        <p:blipFill>
          <a:blip r:embed="rId4" cstate="print"/>
          <a:srcRect/>
          <a:stretch>
            <a:fillRect/>
          </a:stretch>
        </p:blipFill>
        <p:spPr bwMode="auto">
          <a:xfrm>
            <a:off x="1" y="-25"/>
            <a:ext cx="2411759" cy="620713"/>
          </a:xfrm>
          <a:prstGeom prst="rect">
            <a:avLst/>
          </a:prstGeom>
          <a:noFill/>
          <a:ln w="9525">
            <a:noFill/>
            <a:miter lim="800000"/>
            <a:headEnd/>
            <a:tailEnd/>
          </a:ln>
        </p:spPr>
      </p:pic>
      <p:sp>
        <p:nvSpPr>
          <p:cNvPr id="16" name="Прямоугольник 15"/>
          <p:cNvSpPr/>
          <p:nvPr/>
        </p:nvSpPr>
        <p:spPr>
          <a:xfrm>
            <a:off x="3062580" y="6381328"/>
            <a:ext cx="3224024" cy="369332"/>
          </a:xfrm>
          <a:prstGeom prst="rect">
            <a:avLst/>
          </a:prstGeom>
          <a:effectLst/>
        </p:spPr>
        <p:txBody>
          <a:bodyPr wrap="none">
            <a:spAutoFit/>
          </a:bodyPr>
          <a:lstStyle/>
          <a:p>
            <a:r>
              <a:rPr lang="en-US" b="1" i="1" dirty="0" smtClean="0"/>
              <a:t>www.29.rospotrebnadzor.ru</a:t>
            </a:r>
            <a:endParaRPr lang="ru-RU" b="1" i="1" dirty="0"/>
          </a:p>
        </p:txBody>
      </p:sp>
      <p:sp>
        <p:nvSpPr>
          <p:cNvPr id="19" name="Номер слайда 1"/>
          <p:cNvSpPr>
            <a:spLocks noGrp="1"/>
          </p:cNvSpPr>
          <p:nvPr>
            <p:ph type="sldNum" sz="quarter" idx="12"/>
          </p:nvPr>
        </p:nvSpPr>
        <p:spPr>
          <a:xfrm>
            <a:off x="7010400" y="6488668"/>
            <a:ext cx="2133600" cy="369332"/>
          </a:xfrm>
        </p:spPr>
        <p:txBody>
          <a:bodyPr/>
          <a:lstStyle/>
          <a:p>
            <a:fld id="{157F03FE-B13D-4165-BD79-DD12316F7C4F}" type="slidenum">
              <a:rPr lang="ru-RU" sz="1400"/>
              <a:t>19</a:t>
            </a:fld>
            <a:r>
              <a:rPr lang="ru-RU" sz="2400" dirty="0" smtClean="0"/>
              <a:t> </a:t>
            </a:r>
            <a:endParaRPr lang="ru-RU" sz="2400" dirty="0"/>
          </a:p>
        </p:txBody>
      </p:sp>
    </p:spTree>
    <p:extLst>
      <p:ext uri="{BB962C8B-B14F-4D97-AF65-F5344CB8AC3E}">
        <p14:creationId xmlns:p14="http://schemas.microsoft.com/office/powerpoint/2010/main" val="309093263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2" descr="вымпел 4"/>
          <p:cNvPicPr>
            <a:picLocks noChangeAspect="1" noChangeArrowheads="1"/>
          </p:cNvPicPr>
          <p:nvPr/>
        </p:nvPicPr>
        <p:blipFill>
          <a:blip r:embed="rId3" cstate="print"/>
          <a:srcRect/>
          <a:stretch>
            <a:fillRect/>
          </a:stretch>
        </p:blipFill>
        <p:spPr bwMode="auto">
          <a:xfrm>
            <a:off x="1" y="-25"/>
            <a:ext cx="2786049" cy="620713"/>
          </a:xfrm>
          <a:prstGeom prst="rect">
            <a:avLst/>
          </a:prstGeom>
          <a:noFill/>
          <a:ln w="9525">
            <a:noFill/>
            <a:miter lim="800000"/>
            <a:headEnd/>
            <a:tailEnd/>
          </a:ln>
        </p:spPr>
      </p:pic>
      <p:graphicFrame>
        <p:nvGraphicFramePr>
          <p:cNvPr id="9" name="Диаграмма 8"/>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1643042" y="2428868"/>
            <a:ext cx="4286280" cy="923330"/>
          </a:xfrm>
          <a:prstGeom prst="rect">
            <a:avLst/>
          </a:prstGeom>
          <a:solidFill>
            <a:schemeClr val="bg1"/>
          </a:solidFill>
          <a:ln>
            <a:solidFill>
              <a:schemeClr val="tx1"/>
            </a:solidFill>
          </a:ln>
        </p:spPr>
        <p:txBody>
          <a:bodyPr wrap="square" rtlCol="0">
            <a:spAutoFit/>
          </a:bodyPr>
          <a:lstStyle/>
          <a:p>
            <a:pPr algn="ctr"/>
            <a:r>
              <a:rPr lang="ru-RU" b="1" dirty="0" smtClean="0">
                <a:latin typeface="Arial" pitchFamily="34" charset="0"/>
                <a:cs typeface="Arial" pitchFamily="34" charset="0"/>
              </a:rPr>
              <a:t>Архангельская область по общему показателю заболеваемости занимает 9 место в стране</a:t>
            </a:r>
            <a:endParaRPr lang="ru-RU" b="1" dirty="0">
              <a:latin typeface="Arial" pitchFamily="34" charset="0"/>
              <a:cs typeface="Arial" pitchFamily="34" charset="0"/>
            </a:endParaRPr>
          </a:p>
        </p:txBody>
      </p:sp>
      <p:sp>
        <p:nvSpPr>
          <p:cNvPr id="6" name="TextBox 5"/>
          <p:cNvSpPr txBox="1"/>
          <p:nvPr/>
        </p:nvSpPr>
        <p:spPr>
          <a:xfrm>
            <a:off x="7929586" y="2500306"/>
            <a:ext cx="1000100" cy="369332"/>
          </a:xfrm>
          <a:prstGeom prst="rect">
            <a:avLst/>
          </a:prstGeom>
          <a:solidFill>
            <a:schemeClr val="bg1"/>
          </a:solidFill>
          <a:ln>
            <a:solidFill>
              <a:schemeClr val="tx1"/>
            </a:solidFill>
          </a:ln>
        </p:spPr>
        <p:txBody>
          <a:bodyPr wrap="square" rtlCol="0">
            <a:spAutoFit/>
          </a:bodyPr>
          <a:lstStyle/>
          <a:p>
            <a:pPr algn="ctr"/>
            <a:r>
              <a:rPr lang="ru-RU" b="1" dirty="0" smtClean="0">
                <a:solidFill>
                  <a:srgbClr val="1E37EE"/>
                </a:solidFill>
                <a:latin typeface="Arial" pitchFamily="34" charset="0"/>
                <a:cs typeface="Arial" pitchFamily="34" charset="0"/>
              </a:rPr>
              <a:t>4943,0</a:t>
            </a:r>
            <a:endParaRPr lang="ru-RU" b="1" dirty="0">
              <a:solidFill>
                <a:srgbClr val="1E37EE"/>
              </a:solidFill>
              <a:latin typeface="Arial" pitchFamily="34" charset="0"/>
              <a:cs typeface="Arial" pitchFamily="34" charset="0"/>
            </a:endParaRPr>
          </a:p>
        </p:txBody>
      </p:sp>
      <p:sp>
        <p:nvSpPr>
          <p:cNvPr id="7" name="TextBox 6"/>
          <p:cNvSpPr txBox="1"/>
          <p:nvPr/>
        </p:nvSpPr>
        <p:spPr>
          <a:xfrm>
            <a:off x="7929586" y="3929066"/>
            <a:ext cx="1000100" cy="369332"/>
          </a:xfrm>
          <a:prstGeom prst="rect">
            <a:avLst/>
          </a:prstGeom>
          <a:solidFill>
            <a:schemeClr val="bg1"/>
          </a:solidFill>
          <a:ln>
            <a:solidFill>
              <a:schemeClr val="tx1"/>
            </a:solidFill>
          </a:ln>
        </p:spPr>
        <p:txBody>
          <a:bodyPr wrap="square" rtlCol="0">
            <a:spAutoFit/>
          </a:bodyPr>
          <a:lstStyle/>
          <a:p>
            <a:pPr algn="ctr"/>
            <a:r>
              <a:rPr lang="ru-RU" b="1" dirty="0" smtClean="0">
                <a:solidFill>
                  <a:srgbClr val="FF0000"/>
                </a:solidFill>
                <a:latin typeface="Arial" pitchFamily="34" charset="0"/>
                <a:cs typeface="Arial" pitchFamily="34" charset="0"/>
              </a:rPr>
              <a:t>2744,9</a:t>
            </a:r>
            <a:endParaRPr lang="ru-RU" b="1" dirty="0">
              <a:solidFill>
                <a:srgbClr val="FF0000"/>
              </a:solidFill>
              <a:latin typeface="Arial" pitchFamily="34" charset="0"/>
              <a:cs typeface="Arial" pitchFamily="34" charset="0"/>
            </a:endParaRPr>
          </a:p>
        </p:txBody>
      </p:sp>
      <p:sp>
        <p:nvSpPr>
          <p:cNvPr id="2" name="Номер слайда 1"/>
          <p:cNvSpPr>
            <a:spLocks noGrp="1"/>
          </p:cNvSpPr>
          <p:nvPr>
            <p:ph type="sldNum" sz="quarter" idx="12"/>
          </p:nvPr>
        </p:nvSpPr>
        <p:spPr/>
        <p:txBody>
          <a:bodyPr/>
          <a:lstStyle/>
          <a:p>
            <a:pPr>
              <a:defRPr/>
            </a:pPr>
            <a:fld id="{472373A0-59AC-453A-AFCC-EF3D5EC8F837}" type="slidenum">
              <a:rPr lang="ru-RU" smtClean="0"/>
              <a:pPr>
                <a:defRPr/>
              </a:pPr>
              <a:t>2</a:t>
            </a:fld>
            <a:endParaRPr lang="ru-RU"/>
          </a:p>
        </p:txBody>
      </p:sp>
    </p:spTree>
    <p:extLst>
      <p:ext uri="{BB962C8B-B14F-4D97-AF65-F5344CB8AC3E}">
        <p14:creationId xmlns:p14="http://schemas.microsoft.com/office/powerpoint/2010/main" val="2818991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0" y="-26988"/>
            <a:ext cx="9144000" cy="1296988"/>
          </a:xfrm>
          <a:prstGeom prst="rect">
            <a:avLst/>
          </a:prstGeom>
          <a:noFill/>
          <a:ln w="9525" algn="ctr">
            <a:noFill/>
            <a:miter lim="800000"/>
            <a:headEnd/>
            <a:tailEnd/>
          </a:ln>
        </p:spPr>
        <p:txBody>
          <a:bodyPr anchor="ctr"/>
          <a:lstStyle/>
          <a:p>
            <a:pPr algn="ctr" eaLnBrk="0" hangingPunct="0">
              <a:lnSpc>
                <a:spcPts val="3000"/>
              </a:lnSpc>
            </a:pPr>
            <a:r>
              <a:rPr lang="ru-RU" sz="3200" b="1" dirty="0" smtClean="0"/>
              <a:t>Основания</a:t>
            </a:r>
            <a:br>
              <a:rPr lang="ru-RU" sz="3200" b="1" dirty="0" smtClean="0"/>
            </a:br>
            <a:r>
              <a:rPr lang="ru-RU" sz="3200" b="1" dirty="0" smtClean="0"/>
              <a:t>проведения внеплановых проверок</a:t>
            </a:r>
          </a:p>
          <a:p>
            <a:pPr algn="ctr" eaLnBrk="0" hangingPunct="0">
              <a:lnSpc>
                <a:spcPts val="3000"/>
              </a:lnSpc>
            </a:pPr>
            <a:r>
              <a:rPr lang="ru-RU" sz="3200" b="1" dirty="0" smtClean="0"/>
              <a:t>2020 год</a:t>
            </a:r>
            <a:endParaRPr lang="ru-RU" sz="3200" b="1" dirty="0"/>
          </a:p>
        </p:txBody>
      </p:sp>
      <p:graphicFrame>
        <p:nvGraphicFramePr>
          <p:cNvPr id="6" name="Схема 5"/>
          <p:cNvGraphicFramePr/>
          <p:nvPr>
            <p:extLst/>
          </p:nvPr>
        </p:nvGraphicFramePr>
        <p:xfrm>
          <a:off x="214282" y="1340768"/>
          <a:ext cx="8678198" cy="4928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20" name="Прямоугольник 3"/>
          <p:cNvSpPr>
            <a:spLocks noChangeArrowheads="1"/>
          </p:cNvSpPr>
          <p:nvPr/>
        </p:nvSpPr>
        <p:spPr bwMode="auto">
          <a:xfrm>
            <a:off x="3062288" y="6381750"/>
            <a:ext cx="3224212" cy="368300"/>
          </a:xfrm>
          <a:prstGeom prst="rect">
            <a:avLst/>
          </a:prstGeom>
          <a:noFill/>
          <a:ln w="9525">
            <a:noFill/>
            <a:miter lim="800000"/>
            <a:headEnd/>
            <a:tailEnd/>
          </a:ln>
        </p:spPr>
        <p:txBody>
          <a:bodyPr wrap="none">
            <a:spAutoFit/>
          </a:bodyPr>
          <a:lstStyle/>
          <a:p>
            <a:r>
              <a:rPr lang="en-US" b="1" i="1"/>
              <a:t>www.29.rospotrebnadzor.ru</a:t>
            </a:r>
            <a:endParaRPr lang="ru-RU" b="1" i="1"/>
          </a:p>
        </p:txBody>
      </p:sp>
      <p:pic>
        <p:nvPicPr>
          <p:cNvPr id="34821" name="Picture 22" descr="вымпел 4"/>
          <p:cNvPicPr>
            <a:picLocks noChangeAspect="1" noChangeArrowheads="1"/>
          </p:cNvPicPr>
          <p:nvPr/>
        </p:nvPicPr>
        <p:blipFill>
          <a:blip r:embed="rId8" cstate="print"/>
          <a:srcRect/>
          <a:stretch>
            <a:fillRect/>
          </a:stretch>
        </p:blipFill>
        <p:spPr bwMode="auto">
          <a:xfrm>
            <a:off x="0" y="0"/>
            <a:ext cx="2411413" cy="620713"/>
          </a:xfrm>
          <a:prstGeom prst="rect">
            <a:avLst/>
          </a:prstGeom>
          <a:noFill/>
          <a:ln w="9525">
            <a:noFill/>
            <a:miter lim="800000"/>
            <a:headEnd/>
            <a:tailEnd/>
          </a:ln>
        </p:spPr>
      </p:pic>
      <p:sp>
        <p:nvSpPr>
          <p:cNvPr id="9" name="Номер слайда 8"/>
          <p:cNvSpPr>
            <a:spLocks noGrp="1"/>
          </p:cNvSpPr>
          <p:nvPr>
            <p:ph type="sldNum" sz="quarter" idx="12"/>
          </p:nvPr>
        </p:nvSpPr>
        <p:spPr/>
        <p:txBody>
          <a:bodyPr/>
          <a:lstStyle/>
          <a:p>
            <a:pPr>
              <a:defRPr/>
            </a:pPr>
            <a:fld id="{6033153E-AFDC-47FB-ABE3-A2C373F875C8}" type="slidenum">
              <a:rPr lang="ru-RU" sz="1400" b="1" smtClean="0"/>
              <a:pPr>
                <a:defRPr/>
              </a:pPr>
              <a:t>20</a:t>
            </a:fld>
            <a:endParaRPr lang="ru-RU" sz="1400" b="1" dirty="0"/>
          </a:p>
        </p:txBody>
      </p:sp>
    </p:spTree>
    <p:extLst>
      <p:ext uri="{BB962C8B-B14F-4D97-AF65-F5344CB8AC3E}">
        <p14:creationId xmlns:p14="http://schemas.microsoft.com/office/powerpoint/2010/main" val="32685318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384"/>
            <a:ext cx="9144000" cy="1080120"/>
          </a:xfrm>
          <a:noFill/>
          <a:ln w="9525" algn="ctr">
            <a:noFill/>
            <a:miter lim="800000"/>
            <a:headEnd/>
            <a:tailEnd/>
          </a:ln>
          <a:effectLst/>
        </p:spPr>
        <p:txBody>
          <a:bodyPr anchor="ctr"/>
          <a:lstStyle/>
          <a:p>
            <a:pPr algn="ctr" eaLnBrk="1" hangingPunct="1">
              <a:lnSpc>
                <a:spcPts val="3200"/>
              </a:lnSpc>
              <a:defRPr/>
            </a:pPr>
            <a:r>
              <a:rPr lang="ru-RU" sz="2800" b="1" kern="1200" dirty="0" smtClean="0">
                <a:solidFill>
                  <a:schemeClr val="tx1"/>
                </a:solidFill>
                <a:latin typeface="Arial" pitchFamily="34" charset="0"/>
                <a:ea typeface="+mn-ea"/>
                <a:cs typeface="Arial" pitchFamily="34" charset="0"/>
              </a:rPr>
              <a:t>Федеральный</a:t>
            </a:r>
            <a:br>
              <a:rPr lang="ru-RU" sz="2800" b="1" kern="1200" dirty="0" smtClean="0">
                <a:solidFill>
                  <a:schemeClr val="tx1"/>
                </a:solidFill>
                <a:latin typeface="Arial" pitchFamily="34" charset="0"/>
                <a:ea typeface="+mn-ea"/>
                <a:cs typeface="Arial" pitchFamily="34" charset="0"/>
              </a:rPr>
            </a:br>
            <a:r>
              <a:rPr lang="ru-RU" sz="2800" b="1" kern="1200" dirty="0" smtClean="0">
                <a:solidFill>
                  <a:schemeClr val="tx1"/>
                </a:solidFill>
                <a:latin typeface="Arial" pitchFamily="34" charset="0"/>
                <a:ea typeface="+mn-ea"/>
                <a:cs typeface="Arial" pitchFamily="34" charset="0"/>
              </a:rPr>
              <a:t>государственный надзор 2020 год</a:t>
            </a:r>
          </a:p>
        </p:txBody>
      </p:sp>
      <p:graphicFrame>
        <p:nvGraphicFramePr>
          <p:cNvPr id="4" name="Содержимое 3"/>
          <p:cNvGraphicFramePr>
            <a:graphicFrameLocks noGrp="1"/>
          </p:cNvGraphicFramePr>
          <p:nvPr>
            <p:ph idx="1"/>
            <p:extLst/>
          </p:nvPr>
        </p:nvGraphicFramePr>
        <p:xfrm>
          <a:off x="323167" y="1139617"/>
          <a:ext cx="8640958" cy="5154829"/>
        </p:xfrm>
        <a:graphic>
          <a:graphicData uri="http://schemas.openxmlformats.org/drawingml/2006/table">
            <a:tbl>
              <a:tblPr firstRow="1" bandRow="1">
                <a:tableStyleId>{ED083AE6-46FA-4A59-8FB0-9F97EB10719F}</a:tableStyleId>
              </a:tblPr>
              <a:tblGrid>
                <a:gridCol w="3961135">
                  <a:extLst>
                    <a:ext uri="{9D8B030D-6E8A-4147-A177-3AD203B41FA5}">
                      <a16:colId xmlns:a16="http://schemas.microsoft.com/office/drawing/2014/main" xmlns="" val="20000"/>
                    </a:ext>
                  </a:extLst>
                </a:gridCol>
                <a:gridCol w="1080120">
                  <a:extLst>
                    <a:ext uri="{9D8B030D-6E8A-4147-A177-3AD203B41FA5}">
                      <a16:colId xmlns:a16="http://schemas.microsoft.com/office/drawing/2014/main" xmlns="" val="20001"/>
                    </a:ext>
                  </a:extLst>
                </a:gridCol>
                <a:gridCol w="1224136">
                  <a:extLst>
                    <a:ext uri="{9D8B030D-6E8A-4147-A177-3AD203B41FA5}">
                      <a16:colId xmlns:a16="http://schemas.microsoft.com/office/drawing/2014/main" xmlns="" val="20002"/>
                    </a:ext>
                  </a:extLst>
                </a:gridCol>
                <a:gridCol w="1224136">
                  <a:extLst>
                    <a:ext uri="{9D8B030D-6E8A-4147-A177-3AD203B41FA5}">
                      <a16:colId xmlns:a16="http://schemas.microsoft.com/office/drawing/2014/main" xmlns="" val="20003"/>
                    </a:ext>
                  </a:extLst>
                </a:gridCol>
                <a:gridCol w="1151431">
                  <a:extLst>
                    <a:ext uri="{9D8B030D-6E8A-4147-A177-3AD203B41FA5}">
                      <a16:colId xmlns:a16="http://schemas.microsoft.com/office/drawing/2014/main" xmlns="" val="20004"/>
                    </a:ext>
                  </a:extLst>
                </a:gridCol>
              </a:tblGrid>
              <a:tr h="436444">
                <a:tc>
                  <a:txBody>
                    <a:bodyPr/>
                    <a:lstStyle/>
                    <a:p>
                      <a:endParaRPr kumimoji="0" lang="ru-RU" sz="20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a:lnL w="381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endParaRPr lang="ru-RU" sz="2000" dirty="0" smtClean="0"/>
                    </a:p>
                    <a:p>
                      <a:pPr algn="ctr"/>
                      <a:r>
                        <a:rPr lang="ru-RU" sz="2000" dirty="0" smtClean="0"/>
                        <a:t>план</a:t>
                      </a:r>
                      <a:endParaRPr lang="ru-RU" sz="20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endParaRPr lang="ru-RU" sz="2000" dirty="0" smtClean="0"/>
                    </a:p>
                    <a:p>
                      <a:pPr algn="ctr"/>
                      <a:r>
                        <a:rPr lang="ru-RU" sz="2000" dirty="0" smtClean="0"/>
                        <a:t>в/план</a:t>
                      </a:r>
                      <a:endParaRPr lang="ru-RU" sz="20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endParaRPr lang="ru-RU" sz="2000" dirty="0" smtClean="0"/>
                    </a:p>
                    <a:p>
                      <a:pPr algn="ctr"/>
                      <a:r>
                        <a:rPr lang="ru-RU" sz="2000" dirty="0" smtClean="0"/>
                        <a:t>АР</a:t>
                      </a:r>
                      <a:endParaRPr lang="ru-RU" sz="2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endParaRPr lang="ru-RU" sz="2000" dirty="0" smtClean="0"/>
                    </a:p>
                    <a:p>
                      <a:pPr algn="ctr"/>
                      <a:r>
                        <a:rPr lang="ru-RU" sz="2000" dirty="0" smtClean="0"/>
                        <a:t>ВСЕГО</a:t>
                      </a:r>
                      <a:endParaRPr lang="ru-RU" sz="2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xmlns="" val="10000"/>
                  </a:ext>
                </a:extLst>
              </a:tr>
              <a:tr h="792972">
                <a:tc>
                  <a:txBody>
                    <a:bodyPr/>
                    <a:lstStyle/>
                    <a:p>
                      <a:r>
                        <a:rPr lang="ru-RU" sz="2000" b="1" dirty="0" smtClean="0">
                          <a:latin typeface="Arial" panose="020B0604020202020204" pitchFamily="34" charset="0"/>
                          <a:cs typeface="Arial" panose="020B0604020202020204" pitchFamily="34" charset="0"/>
                        </a:rPr>
                        <a:t>Проведено надзорных мероприятий</a:t>
                      </a:r>
                      <a:endParaRPr lang="ru-RU" sz="2000" b="1" dirty="0">
                        <a:latin typeface="Arial" panose="020B0604020202020204" pitchFamily="34" charset="0"/>
                        <a:cs typeface="Arial" panose="020B0604020202020204" pitchFamily="34" charset="0"/>
                      </a:endParaRPr>
                    </a:p>
                  </a:txBody>
                  <a:tcPr>
                    <a:lnL w="381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CC99">
                        <a:alpha val="20000"/>
                      </a:srgbClr>
                    </a:solidFill>
                  </a:tcPr>
                </a:tc>
                <a:tc>
                  <a:txBody>
                    <a:bodyPr/>
                    <a:lstStyle/>
                    <a:p>
                      <a:pPr algn="ctr"/>
                      <a:r>
                        <a:rPr lang="ru-RU" sz="2800" b="0" dirty="0" smtClean="0">
                          <a:latin typeface="Arial" panose="020B0604020202020204" pitchFamily="34" charset="0"/>
                          <a:cs typeface="Arial" panose="020B0604020202020204" pitchFamily="34" charset="0"/>
                        </a:rPr>
                        <a:t>124</a:t>
                      </a:r>
                      <a:endParaRPr lang="ru-RU" sz="2800" b="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CC99">
                        <a:alpha val="20000"/>
                      </a:srgbClr>
                    </a:solidFill>
                  </a:tcPr>
                </a:tc>
                <a:tc>
                  <a:txBody>
                    <a:bodyPr/>
                    <a:lstStyle/>
                    <a:p>
                      <a:pPr algn="ctr"/>
                      <a:r>
                        <a:rPr lang="ru-RU" sz="2800" b="0" dirty="0" smtClean="0">
                          <a:latin typeface="Arial" panose="020B0604020202020204" pitchFamily="34" charset="0"/>
                          <a:cs typeface="Arial" panose="020B0604020202020204" pitchFamily="34" charset="0"/>
                        </a:rPr>
                        <a:t>488</a:t>
                      </a:r>
                      <a:endParaRPr lang="ru-RU" sz="2800" b="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CC99">
                        <a:alpha val="20000"/>
                      </a:srgbClr>
                    </a:solidFill>
                  </a:tcPr>
                </a:tc>
                <a:tc>
                  <a:txBody>
                    <a:bodyPr/>
                    <a:lstStyle/>
                    <a:p>
                      <a:pPr algn="ctr"/>
                      <a:r>
                        <a:rPr lang="ru-RU" sz="2800" b="0" dirty="0" smtClean="0">
                          <a:latin typeface="Arial" panose="020B0604020202020204" pitchFamily="34" charset="0"/>
                          <a:cs typeface="Arial" panose="020B0604020202020204" pitchFamily="34" charset="0"/>
                        </a:rPr>
                        <a:t>739</a:t>
                      </a:r>
                      <a:endParaRPr lang="ru-RU" sz="2800" b="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CC99">
                        <a:alpha val="20000"/>
                      </a:srgbClr>
                    </a:solidFill>
                  </a:tcPr>
                </a:tc>
                <a:tc>
                  <a:txBody>
                    <a:bodyPr/>
                    <a:lstStyle/>
                    <a:p>
                      <a:pPr algn="ctr"/>
                      <a:r>
                        <a:rPr lang="ru-RU" sz="2800" b="0" dirty="0" smtClean="0">
                          <a:latin typeface="Arial" panose="020B0604020202020204" pitchFamily="34" charset="0"/>
                          <a:cs typeface="Arial" panose="020B0604020202020204" pitchFamily="34" charset="0"/>
                        </a:rPr>
                        <a:t>1351</a:t>
                      </a:r>
                      <a:endParaRPr lang="ru-RU" sz="2800" b="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CC99">
                        <a:alpha val="20000"/>
                      </a:srgbClr>
                    </a:solidFill>
                  </a:tcPr>
                </a:tc>
                <a:extLst>
                  <a:ext uri="{0D108BD9-81ED-4DB2-BD59-A6C34878D82A}">
                    <a16:rowId xmlns:a16="http://schemas.microsoft.com/office/drawing/2014/main" xmlns="" val="10001"/>
                  </a:ext>
                </a:extLst>
              </a:tr>
              <a:tr h="792972">
                <a:tc>
                  <a:txBody>
                    <a:bodyPr/>
                    <a:lstStyle/>
                    <a:p>
                      <a:r>
                        <a:rPr lang="ru-RU" sz="2000" b="1" dirty="0" smtClean="0">
                          <a:latin typeface="Arial" panose="020B0604020202020204" pitchFamily="34" charset="0"/>
                          <a:cs typeface="Arial" panose="020B0604020202020204" pitchFamily="34" charset="0"/>
                        </a:rPr>
                        <a:t>Число мероприятий с выявленными нарушениями</a:t>
                      </a:r>
                      <a:endParaRPr lang="ru-RU" sz="2000" b="1" dirty="0">
                        <a:latin typeface="Arial" panose="020B0604020202020204" pitchFamily="34" charset="0"/>
                        <a:cs typeface="Arial" panose="020B0604020202020204" pitchFamily="34" charset="0"/>
                      </a:endParaRPr>
                    </a:p>
                  </a:txBody>
                  <a:tcPr>
                    <a:lnL w="381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ru-RU" sz="2800" b="0" dirty="0" smtClean="0">
                          <a:latin typeface="Arial" panose="020B0604020202020204" pitchFamily="34" charset="0"/>
                          <a:cs typeface="Arial" panose="020B0604020202020204" pitchFamily="34" charset="0"/>
                        </a:rPr>
                        <a:t>123</a:t>
                      </a:r>
                      <a:endParaRPr lang="ru-RU" sz="2800" b="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ru-RU" sz="2800" b="0" dirty="0" smtClean="0">
                          <a:latin typeface="Arial" panose="020B0604020202020204" pitchFamily="34" charset="0"/>
                          <a:cs typeface="Arial" panose="020B0604020202020204" pitchFamily="34" charset="0"/>
                        </a:rPr>
                        <a:t>84</a:t>
                      </a:r>
                      <a:endParaRPr lang="ru-RU" sz="2800" b="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ru-RU" sz="2800" b="0" dirty="0" smtClean="0">
                          <a:latin typeface="Arial" panose="020B0604020202020204" pitchFamily="34" charset="0"/>
                          <a:cs typeface="Arial" panose="020B0604020202020204" pitchFamily="34" charset="0"/>
                        </a:rPr>
                        <a:t>511</a:t>
                      </a:r>
                      <a:endParaRPr lang="ru-RU" sz="2800" b="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ru-RU" sz="2800" b="0" dirty="0" smtClean="0">
                          <a:latin typeface="Arial" panose="020B0604020202020204" pitchFamily="34" charset="0"/>
                          <a:cs typeface="Arial" panose="020B0604020202020204" pitchFamily="34" charset="0"/>
                        </a:rPr>
                        <a:t>718</a:t>
                      </a:r>
                      <a:endParaRPr lang="ru-RU" sz="2800" b="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xmlns="" val="10002"/>
                  </a:ext>
                </a:extLst>
              </a:tr>
              <a:tr h="792972">
                <a:tc>
                  <a:txBody>
                    <a:bodyPr/>
                    <a:lstStyle/>
                    <a:p>
                      <a:r>
                        <a:rPr lang="ru-RU" sz="2000" b="1" dirty="0" smtClean="0">
                          <a:latin typeface="Arial" panose="020B0604020202020204" pitchFamily="34" charset="0"/>
                          <a:cs typeface="Arial" panose="020B0604020202020204" pitchFamily="34" charset="0"/>
                        </a:rPr>
                        <a:t>Удельный вес мероприятий с выявленными</a:t>
                      </a:r>
                      <a:r>
                        <a:rPr lang="ru-RU" sz="2000" b="1" baseline="0" dirty="0" smtClean="0">
                          <a:latin typeface="Arial" panose="020B0604020202020204" pitchFamily="34" charset="0"/>
                          <a:cs typeface="Arial" panose="020B0604020202020204" pitchFamily="34" charset="0"/>
                        </a:rPr>
                        <a:t> </a:t>
                      </a:r>
                      <a:r>
                        <a:rPr lang="ru-RU" sz="2000" b="1" dirty="0" smtClean="0">
                          <a:latin typeface="Arial" panose="020B0604020202020204" pitchFamily="34" charset="0"/>
                          <a:cs typeface="Arial" panose="020B0604020202020204" pitchFamily="34" charset="0"/>
                        </a:rPr>
                        <a:t>нарушениями, (%)</a:t>
                      </a:r>
                      <a:endParaRPr lang="ru-RU" sz="2000" b="1" dirty="0">
                        <a:latin typeface="Arial" panose="020B0604020202020204" pitchFamily="34" charset="0"/>
                        <a:cs typeface="Arial" panose="020B0604020202020204" pitchFamily="34" charset="0"/>
                      </a:endParaRPr>
                    </a:p>
                  </a:txBody>
                  <a:tcPr>
                    <a:lnL w="381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CC99">
                        <a:alpha val="20000"/>
                      </a:srgbClr>
                    </a:solidFill>
                  </a:tcPr>
                </a:tc>
                <a:tc>
                  <a:txBody>
                    <a:bodyPr/>
                    <a:lstStyle/>
                    <a:p>
                      <a:pPr algn="ctr"/>
                      <a:r>
                        <a:rPr lang="ru-RU" sz="2800" b="0" dirty="0" smtClean="0">
                          <a:latin typeface="Arial" panose="020B0604020202020204" pitchFamily="34" charset="0"/>
                          <a:cs typeface="Arial" panose="020B0604020202020204" pitchFamily="34" charset="0"/>
                        </a:rPr>
                        <a:t>99,2</a:t>
                      </a:r>
                      <a:endParaRPr lang="ru-RU" sz="2800" b="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CC99">
                        <a:alpha val="20000"/>
                      </a:srgbClr>
                    </a:solidFill>
                  </a:tcPr>
                </a:tc>
                <a:tc>
                  <a:txBody>
                    <a:bodyPr/>
                    <a:lstStyle/>
                    <a:p>
                      <a:pPr algn="ctr"/>
                      <a:r>
                        <a:rPr lang="ru-RU" sz="2800" b="0" dirty="0" smtClean="0">
                          <a:latin typeface="Arial" panose="020B0604020202020204" pitchFamily="34" charset="0"/>
                          <a:cs typeface="Arial" panose="020B0604020202020204" pitchFamily="34" charset="0"/>
                        </a:rPr>
                        <a:t>17,2</a:t>
                      </a:r>
                      <a:endParaRPr lang="ru-RU" sz="2800" b="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CC99">
                        <a:alpha val="20000"/>
                      </a:srgbClr>
                    </a:solidFill>
                  </a:tcPr>
                </a:tc>
                <a:tc>
                  <a:txBody>
                    <a:bodyPr/>
                    <a:lstStyle/>
                    <a:p>
                      <a:pPr algn="ctr"/>
                      <a:r>
                        <a:rPr lang="ru-RU" sz="2800" b="0" dirty="0" smtClean="0">
                          <a:latin typeface="Arial" panose="020B0604020202020204" pitchFamily="34" charset="0"/>
                          <a:cs typeface="Arial" panose="020B0604020202020204" pitchFamily="34" charset="0"/>
                        </a:rPr>
                        <a:t>69,1</a:t>
                      </a:r>
                      <a:endParaRPr lang="ru-RU" sz="2800" b="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CC99">
                        <a:alpha val="20000"/>
                      </a:srgbClr>
                    </a:solidFill>
                  </a:tcPr>
                </a:tc>
                <a:tc>
                  <a:txBody>
                    <a:bodyPr/>
                    <a:lstStyle/>
                    <a:p>
                      <a:pPr algn="ctr"/>
                      <a:r>
                        <a:rPr lang="ru-RU" sz="2800" b="0" dirty="0" smtClean="0">
                          <a:latin typeface="Arial" panose="020B0604020202020204" pitchFamily="34" charset="0"/>
                          <a:cs typeface="Arial" panose="020B0604020202020204" pitchFamily="34" charset="0"/>
                        </a:rPr>
                        <a:t>53,1</a:t>
                      </a:r>
                      <a:endParaRPr lang="ru-RU" sz="2800" b="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CC99">
                        <a:alpha val="20000"/>
                      </a:srgbClr>
                    </a:solidFill>
                  </a:tcPr>
                </a:tc>
                <a:extLst>
                  <a:ext uri="{0D108BD9-81ED-4DB2-BD59-A6C34878D82A}">
                    <a16:rowId xmlns:a16="http://schemas.microsoft.com/office/drawing/2014/main" xmlns="" val="10003"/>
                  </a:ext>
                </a:extLst>
              </a:tr>
              <a:tr h="856165">
                <a:tc>
                  <a:txBody>
                    <a:bodyPr/>
                    <a:lstStyle/>
                    <a:p>
                      <a:r>
                        <a:rPr lang="ru-RU" sz="2000" b="1" dirty="0" smtClean="0">
                          <a:latin typeface="Arial" panose="020B0604020202020204" pitchFamily="34" charset="0"/>
                          <a:cs typeface="Arial" panose="020B0604020202020204" pitchFamily="34" charset="0"/>
                        </a:rPr>
                        <a:t>Число выявленных нарушений</a:t>
                      </a:r>
                      <a:endParaRPr lang="ru-RU" sz="2000" b="1" dirty="0">
                        <a:latin typeface="Arial" panose="020B0604020202020204" pitchFamily="34" charset="0"/>
                        <a:cs typeface="Arial" panose="020B0604020202020204" pitchFamily="34" charset="0"/>
                      </a:endParaRPr>
                    </a:p>
                  </a:txBody>
                  <a:tcPr>
                    <a:lnL w="381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ru-RU" sz="2800" b="0" dirty="0" smtClean="0">
                          <a:latin typeface="Arial" panose="020B0604020202020204" pitchFamily="34" charset="0"/>
                          <a:cs typeface="Arial" panose="020B0604020202020204" pitchFamily="34" charset="0"/>
                        </a:rPr>
                        <a:t>1121</a:t>
                      </a:r>
                      <a:endParaRPr lang="ru-RU" sz="2800" b="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ru-RU" sz="2800" b="0" dirty="0" smtClean="0">
                          <a:latin typeface="Arial" panose="020B0604020202020204" pitchFamily="34" charset="0"/>
                          <a:cs typeface="Arial" panose="020B0604020202020204" pitchFamily="34" charset="0"/>
                        </a:rPr>
                        <a:t>343</a:t>
                      </a:r>
                      <a:endParaRPr lang="ru-RU" sz="2800" b="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ru-RU" sz="2800" b="0" dirty="0" smtClean="0">
                          <a:latin typeface="Arial" panose="020B0604020202020204" pitchFamily="34" charset="0"/>
                          <a:cs typeface="Arial" panose="020B0604020202020204" pitchFamily="34" charset="0"/>
                        </a:rPr>
                        <a:t>697</a:t>
                      </a:r>
                      <a:endParaRPr lang="ru-RU" sz="2800" b="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ru-RU" sz="2800" b="0" dirty="0" smtClean="0">
                          <a:latin typeface="Arial" panose="020B0604020202020204" pitchFamily="34" charset="0"/>
                          <a:cs typeface="Arial" panose="020B0604020202020204" pitchFamily="34" charset="0"/>
                        </a:rPr>
                        <a:t>2161</a:t>
                      </a:r>
                      <a:endParaRPr lang="ru-RU" sz="2800" b="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xmlns="" val="10004"/>
                  </a:ext>
                </a:extLst>
              </a:tr>
              <a:tr h="7929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1" dirty="0" smtClean="0">
                          <a:latin typeface="Arial" panose="020B0604020202020204" pitchFamily="34" charset="0"/>
                          <a:cs typeface="Arial" panose="020B0604020202020204" pitchFamily="34" charset="0"/>
                        </a:rPr>
                        <a:t>Вынесено административных наказаний</a:t>
                      </a:r>
                      <a:endParaRPr lang="ru-RU" sz="2000" b="1" dirty="0">
                        <a:latin typeface="Arial" panose="020B0604020202020204" pitchFamily="34" charset="0"/>
                        <a:cs typeface="Arial" panose="020B0604020202020204" pitchFamily="34" charset="0"/>
                      </a:endParaRPr>
                    </a:p>
                  </a:txBody>
                  <a:tcPr>
                    <a:lnL w="381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FFCC99">
                        <a:alpha val="20000"/>
                      </a:srgbClr>
                    </a:solidFill>
                  </a:tcPr>
                </a:tc>
                <a:tc>
                  <a:txBody>
                    <a:bodyPr/>
                    <a:lstStyle/>
                    <a:p>
                      <a:pPr algn="ctr"/>
                      <a:r>
                        <a:rPr lang="ru-RU" sz="2800" b="0" dirty="0" smtClean="0">
                          <a:latin typeface="Arial" panose="020B0604020202020204" pitchFamily="34" charset="0"/>
                          <a:cs typeface="Arial" panose="020B0604020202020204" pitchFamily="34" charset="0"/>
                        </a:rPr>
                        <a:t>382</a:t>
                      </a:r>
                      <a:endParaRPr lang="ru-RU" sz="2800" b="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FFCC99">
                        <a:alpha val="20000"/>
                      </a:srgbClr>
                    </a:solidFill>
                  </a:tcPr>
                </a:tc>
                <a:tc>
                  <a:txBody>
                    <a:bodyPr/>
                    <a:lstStyle/>
                    <a:p>
                      <a:pPr algn="ctr"/>
                      <a:r>
                        <a:rPr lang="ru-RU" sz="2800" b="0" dirty="0" smtClean="0">
                          <a:latin typeface="Arial" panose="020B0604020202020204" pitchFamily="34" charset="0"/>
                          <a:cs typeface="Arial" panose="020B0604020202020204" pitchFamily="34" charset="0"/>
                        </a:rPr>
                        <a:t>163</a:t>
                      </a:r>
                      <a:endParaRPr lang="ru-RU" sz="2800" b="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FFCC99">
                        <a:alpha val="20000"/>
                      </a:srgbClr>
                    </a:solidFill>
                  </a:tcPr>
                </a:tc>
                <a:tc>
                  <a:txBody>
                    <a:bodyPr/>
                    <a:lstStyle/>
                    <a:p>
                      <a:pPr algn="ctr"/>
                      <a:r>
                        <a:rPr lang="ru-RU" sz="2800" b="0" dirty="0" smtClean="0">
                          <a:latin typeface="Arial" panose="020B0604020202020204" pitchFamily="34" charset="0"/>
                          <a:cs typeface="Arial" panose="020B0604020202020204" pitchFamily="34" charset="0"/>
                        </a:rPr>
                        <a:t>519</a:t>
                      </a:r>
                      <a:endParaRPr lang="ru-RU" sz="2800" b="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FFCC99">
                        <a:alpha val="20000"/>
                      </a:srgbClr>
                    </a:solidFill>
                  </a:tcPr>
                </a:tc>
                <a:tc>
                  <a:txBody>
                    <a:bodyPr/>
                    <a:lstStyle/>
                    <a:p>
                      <a:pPr algn="ctr"/>
                      <a:r>
                        <a:rPr lang="ru-RU" sz="2800" b="0" dirty="0" smtClean="0">
                          <a:latin typeface="Arial" panose="020B0604020202020204" pitchFamily="34" charset="0"/>
                          <a:cs typeface="Arial" panose="020B0604020202020204" pitchFamily="34" charset="0"/>
                        </a:rPr>
                        <a:t>1064</a:t>
                      </a:r>
                      <a:endParaRPr lang="ru-RU" sz="2800" b="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FFCC99">
                        <a:alpha val="20000"/>
                      </a:srgbClr>
                    </a:solidFill>
                  </a:tcPr>
                </a:tc>
                <a:extLst>
                  <a:ext uri="{0D108BD9-81ED-4DB2-BD59-A6C34878D82A}">
                    <a16:rowId xmlns:a16="http://schemas.microsoft.com/office/drawing/2014/main" xmlns="" val="10006"/>
                  </a:ext>
                </a:extLst>
              </a:tr>
            </a:tbl>
          </a:graphicData>
        </a:graphic>
      </p:graphicFrame>
      <p:pic>
        <p:nvPicPr>
          <p:cNvPr id="5" name="Picture 22" descr="вымпел 4"/>
          <p:cNvPicPr>
            <a:picLocks noChangeAspect="1" noChangeArrowheads="1"/>
          </p:cNvPicPr>
          <p:nvPr/>
        </p:nvPicPr>
        <p:blipFill>
          <a:blip r:embed="rId3" cstate="print"/>
          <a:srcRect/>
          <a:stretch>
            <a:fillRect/>
          </a:stretch>
        </p:blipFill>
        <p:spPr bwMode="auto">
          <a:xfrm>
            <a:off x="1" y="-25"/>
            <a:ext cx="2411759" cy="620713"/>
          </a:xfrm>
          <a:prstGeom prst="rect">
            <a:avLst/>
          </a:prstGeom>
          <a:noFill/>
          <a:ln w="9525">
            <a:noFill/>
            <a:miter lim="800000"/>
            <a:headEnd/>
            <a:tailEnd/>
          </a:ln>
        </p:spPr>
      </p:pic>
      <p:sp>
        <p:nvSpPr>
          <p:cNvPr id="6" name="Прямоугольник 5"/>
          <p:cNvSpPr/>
          <p:nvPr/>
        </p:nvSpPr>
        <p:spPr>
          <a:xfrm>
            <a:off x="3062580" y="6381328"/>
            <a:ext cx="3224024" cy="369332"/>
          </a:xfrm>
          <a:prstGeom prst="rect">
            <a:avLst/>
          </a:prstGeom>
          <a:effectLst/>
        </p:spPr>
        <p:txBody>
          <a:bodyPr wrap="none">
            <a:spAutoFit/>
          </a:bodyPr>
          <a:lstStyle/>
          <a:p>
            <a:r>
              <a:rPr lang="en-US" b="1" i="1" dirty="0" smtClean="0"/>
              <a:t>www.29.rospotrebnadzor.ru</a:t>
            </a:r>
            <a:endParaRPr lang="ru-RU" b="1" i="1" dirty="0"/>
          </a:p>
        </p:txBody>
      </p:sp>
      <p:sp>
        <p:nvSpPr>
          <p:cNvPr id="7" name="Номер слайда 12"/>
          <p:cNvSpPr>
            <a:spLocks noGrp="1"/>
          </p:cNvSpPr>
          <p:nvPr>
            <p:ph type="sldNum" sz="quarter" idx="12"/>
          </p:nvPr>
        </p:nvSpPr>
        <p:spPr>
          <a:xfrm>
            <a:off x="6830888" y="6381328"/>
            <a:ext cx="2133600" cy="476250"/>
          </a:xfrm>
          <a:effectLst/>
        </p:spPr>
        <p:txBody>
          <a:bodyPr/>
          <a:lstStyle/>
          <a:p>
            <a:pPr>
              <a:defRPr/>
            </a:pPr>
            <a:fld id="{DB44053E-E037-4A38-8B3A-56A34F52FC32}" type="slidenum">
              <a:rPr lang="ru-RU" sz="1400" smtClean="0">
                <a:solidFill>
                  <a:srgbClr val="000000"/>
                </a:solidFill>
              </a:rPr>
              <a:pPr>
                <a:defRPr/>
              </a:pPr>
              <a:t>21</a:t>
            </a:fld>
            <a:endParaRPr lang="ru-RU" sz="1400" dirty="0">
              <a:solidFill>
                <a:srgbClr val="000000"/>
              </a:solidFill>
            </a:endParaRPr>
          </a:p>
        </p:txBody>
      </p:sp>
      <p:cxnSp>
        <p:nvCxnSpPr>
          <p:cNvPr id="9" name="Прямая соединительная линия 8"/>
          <p:cNvCxnSpPr/>
          <p:nvPr/>
        </p:nvCxnSpPr>
        <p:spPr>
          <a:xfrm>
            <a:off x="467544" y="980728"/>
            <a:ext cx="8280920" cy="0"/>
          </a:xfrm>
          <a:prstGeom prst="line">
            <a:avLst/>
          </a:prstGeom>
          <a:ln w="38100">
            <a:solidFill>
              <a:srgbClr val="CC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75214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Показатели, характеризующие меры                            по снижению  административного давления            на бизнес </a:t>
            </a:r>
            <a:endParaRPr lang="ru-RU" b="1" dirty="0"/>
          </a:p>
        </p:txBody>
      </p:sp>
      <p:sp>
        <p:nvSpPr>
          <p:cNvPr id="3" name="Содержимое 2"/>
          <p:cNvSpPr>
            <a:spLocks noGrp="1"/>
          </p:cNvSpPr>
          <p:nvPr>
            <p:ph idx="1"/>
          </p:nvPr>
        </p:nvSpPr>
        <p:spPr>
          <a:xfrm>
            <a:off x="611560" y="1772816"/>
            <a:ext cx="7886700" cy="4351338"/>
          </a:xfrm>
        </p:spPr>
        <p:txBody>
          <a:bodyPr/>
          <a:lstStyle/>
          <a:p>
            <a:r>
              <a:rPr lang="ru-RU" sz="2800" b="1" dirty="0" smtClean="0">
                <a:solidFill>
                  <a:srgbClr val="FF0000"/>
                </a:solidFill>
              </a:rPr>
              <a:t>Доля предупреждений от общего числа наказаний </a:t>
            </a:r>
          </a:p>
          <a:p>
            <a:endParaRPr lang="ru-RU" dirty="0" smtClean="0"/>
          </a:p>
          <a:p>
            <a:pPr>
              <a:buNone/>
            </a:pPr>
            <a:endParaRPr lang="ru-RU" dirty="0"/>
          </a:p>
        </p:txBody>
      </p:sp>
      <p:sp>
        <p:nvSpPr>
          <p:cNvPr id="4" name="Номер слайда 3"/>
          <p:cNvSpPr>
            <a:spLocks noGrp="1"/>
          </p:cNvSpPr>
          <p:nvPr>
            <p:ph type="sldNum" sz="quarter" idx="12"/>
          </p:nvPr>
        </p:nvSpPr>
        <p:spPr/>
        <p:txBody>
          <a:bodyPr/>
          <a:lstStyle/>
          <a:p>
            <a:pPr>
              <a:defRPr/>
            </a:pPr>
            <a:fld id="{472373A0-59AC-453A-AFCC-EF3D5EC8F837}" type="slidenum">
              <a:rPr lang="ru-RU" sz="1400" smtClean="0"/>
              <a:pPr>
                <a:defRPr/>
              </a:pPr>
              <a:t>22</a:t>
            </a:fld>
            <a:endParaRPr lang="ru-RU" sz="1400" dirty="0"/>
          </a:p>
        </p:txBody>
      </p:sp>
      <p:pic>
        <p:nvPicPr>
          <p:cNvPr id="5" name="Picture 22" descr="вымпел 4"/>
          <p:cNvPicPr>
            <a:picLocks noChangeAspect="1" noChangeArrowheads="1"/>
          </p:cNvPicPr>
          <p:nvPr/>
        </p:nvPicPr>
        <p:blipFill>
          <a:blip r:embed="rId3" cstate="print"/>
          <a:srcRect/>
          <a:stretch>
            <a:fillRect/>
          </a:stretch>
        </p:blipFill>
        <p:spPr bwMode="auto">
          <a:xfrm>
            <a:off x="1" y="-25"/>
            <a:ext cx="2411759" cy="620713"/>
          </a:xfrm>
          <a:prstGeom prst="rect">
            <a:avLst/>
          </a:prstGeom>
          <a:noFill/>
          <a:ln w="9525">
            <a:noFill/>
            <a:miter lim="800000"/>
            <a:headEnd/>
            <a:tailEnd/>
          </a:ln>
        </p:spPr>
      </p:pic>
      <p:graphicFrame>
        <p:nvGraphicFramePr>
          <p:cNvPr id="6" name="Таблица 5"/>
          <p:cNvGraphicFramePr>
            <a:graphicFrameLocks noGrp="1"/>
          </p:cNvGraphicFramePr>
          <p:nvPr/>
        </p:nvGraphicFramePr>
        <p:xfrm>
          <a:off x="1475656" y="2708920"/>
          <a:ext cx="6096000" cy="25202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883852">
                <a:tc>
                  <a:txBody>
                    <a:bodyPr/>
                    <a:lstStyle/>
                    <a:p>
                      <a:pPr algn="ctr"/>
                      <a:r>
                        <a:rPr lang="ru-RU" sz="3200" dirty="0" smtClean="0">
                          <a:solidFill>
                            <a:schemeClr val="bg1"/>
                          </a:solidFill>
                        </a:rPr>
                        <a:t>2018</a:t>
                      </a:r>
                      <a:r>
                        <a:rPr lang="ru-RU" sz="3200" baseline="0" dirty="0" smtClean="0">
                          <a:solidFill>
                            <a:schemeClr val="bg1"/>
                          </a:solidFill>
                        </a:rPr>
                        <a:t> год</a:t>
                      </a:r>
                      <a:endParaRPr lang="ru-RU" sz="3200" dirty="0">
                        <a:solidFill>
                          <a:schemeClr val="bg1"/>
                        </a:solidFill>
                      </a:endParaRPr>
                    </a:p>
                  </a:txBody>
                  <a:tcPr>
                    <a:solidFill>
                      <a:schemeClr val="accent1">
                        <a:lumMod val="50000"/>
                      </a:schemeClr>
                    </a:solidFill>
                  </a:tcPr>
                </a:tc>
                <a:tc>
                  <a:txBody>
                    <a:bodyPr/>
                    <a:lstStyle/>
                    <a:p>
                      <a:pPr algn="ctr"/>
                      <a:r>
                        <a:rPr lang="ru-RU" sz="3200" dirty="0" smtClean="0">
                          <a:solidFill>
                            <a:schemeClr val="bg1"/>
                          </a:solidFill>
                        </a:rPr>
                        <a:t>2019 год</a:t>
                      </a:r>
                      <a:endParaRPr lang="ru-RU" sz="3200" dirty="0">
                        <a:solidFill>
                          <a:schemeClr val="bg1"/>
                        </a:solidFill>
                      </a:endParaRPr>
                    </a:p>
                  </a:txBody>
                  <a:tcPr>
                    <a:solidFill>
                      <a:schemeClr val="accent1">
                        <a:lumMod val="50000"/>
                      </a:schemeClr>
                    </a:solidFill>
                  </a:tcPr>
                </a:tc>
                <a:tc>
                  <a:txBody>
                    <a:bodyPr/>
                    <a:lstStyle/>
                    <a:p>
                      <a:pPr algn="ctr"/>
                      <a:r>
                        <a:rPr lang="ru-RU" sz="3200" smtClean="0">
                          <a:solidFill>
                            <a:schemeClr val="bg1"/>
                          </a:solidFill>
                        </a:rPr>
                        <a:t>2020 год </a:t>
                      </a:r>
                      <a:endParaRPr lang="ru-RU" sz="3200" dirty="0">
                        <a:solidFill>
                          <a:schemeClr val="bg1"/>
                        </a:solidFill>
                      </a:endParaRPr>
                    </a:p>
                  </a:txBody>
                  <a:tcPr>
                    <a:solidFill>
                      <a:schemeClr val="accent1">
                        <a:lumMod val="50000"/>
                      </a:schemeClr>
                    </a:solidFill>
                  </a:tcPr>
                </a:tc>
                <a:extLst>
                  <a:ext uri="{0D108BD9-81ED-4DB2-BD59-A6C34878D82A}">
                    <a16:rowId xmlns:a16="http://schemas.microsoft.com/office/drawing/2014/main" xmlns="" val="10000"/>
                  </a:ext>
                </a:extLst>
              </a:tr>
              <a:tr h="1636428">
                <a:tc>
                  <a:txBody>
                    <a:bodyPr/>
                    <a:lstStyle/>
                    <a:p>
                      <a:pPr algn="ctr"/>
                      <a:r>
                        <a:rPr lang="ru-RU" sz="3200" dirty="0" smtClean="0">
                          <a:solidFill>
                            <a:schemeClr val="tx1"/>
                          </a:solidFill>
                        </a:rPr>
                        <a:t>17,3 %</a:t>
                      </a:r>
                      <a:endParaRPr lang="ru-RU" sz="3200" dirty="0">
                        <a:solidFill>
                          <a:schemeClr val="tx1"/>
                        </a:solidFill>
                      </a:endParaRPr>
                    </a:p>
                  </a:txBody>
                  <a:tcPr>
                    <a:solidFill>
                      <a:schemeClr val="accent1">
                        <a:lumMod val="20000"/>
                        <a:lumOff val="80000"/>
                      </a:schemeClr>
                    </a:solidFill>
                  </a:tcPr>
                </a:tc>
                <a:tc>
                  <a:txBody>
                    <a:bodyPr/>
                    <a:lstStyle/>
                    <a:p>
                      <a:pPr algn="ctr"/>
                      <a:r>
                        <a:rPr lang="ru-RU" sz="3200" dirty="0" smtClean="0">
                          <a:solidFill>
                            <a:schemeClr val="tx1"/>
                          </a:solidFill>
                        </a:rPr>
                        <a:t>18,3%</a:t>
                      </a:r>
                      <a:endParaRPr lang="ru-RU" sz="3200" dirty="0">
                        <a:solidFill>
                          <a:schemeClr val="tx1"/>
                        </a:solidFill>
                      </a:endParaRPr>
                    </a:p>
                  </a:txBody>
                  <a:tcPr>
                    <a:solidFill>
                      <a:schemeClr val="accent1">
                        <a:lumMod val="20000"/>
                        <a:lumOff val="80000"/>
                      </a:schemeClr>
                    </a:solidFill>
                  </a:tcPr>
                </a:tc>
                <a:tc>
                  <a:txBody>
                    <a:bodyPr/>
                    <a:lstStyle/>
                    <a:p>
                      <a:pPr algn="ctr"/>
                      <a:r>
                        <a:rPr lang="ru-RU" sz="3200" dirty="0" smtClean="0">
                          <a:solidFill>
                            <a:schemeClr val="tx1"/>
                          </a:solidFill>
                        </a:rPr>
                        <a:t>19,2%</a:t>
                      </a:r>
                      <a:endParaRPr lang="ru-RU" sz="320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Показатели, характеризующие меры                            по снижению  административного давления            на бизнес </a:t>
            </a:r>
            <a:endParaRPr lang="ru-RU" b="1" dirty="0"/>
          </a:p>
        </p:txBody>
      </p:sp>
      <p:sp>
        <p:nvSpPr>
          <p:cNvPr id="3" name="Содержимое 2"/>
          <p:cNvSpPr>
            <a:spLocks noGrp="1"/>
          </p:cNvSpPr>
          <p:nvPr>
            <p:ph idx="1"/>
          </p:nvPr>
        </p:nvSpPr>
        <p:spPr>
          <a:xfrm>
            <a:off x="107504" y="1772816"/>
            <a:ext cx="8390756" cy="4351338"/>
          </a:xfrm>
        </p:spPr>
        <p:txBody>
          <a:bodyPr/>
          <a:lstStyle/>
          <a:p>
            <a:r>
              <a:rPr lang="ru-RU" sz="2800" b="1" dirty="0" smtClean="0">
                <a:solidFill>
                  <a:srgbClr val="CC0000"/>
                </a:solidFill>
              </a:rPr>
              <a:t>Сумма наложенных штрафов</a:t>
            </a:r>
            <a:endParaRPr lang="ru-RU" sz="2800" b="1" dirty="0">
              <a:solidFill>
                <a:srgbClr val="CC0000"/>
              </a:solidFill>
            </a:endParaRPr>
          </a:p>
        </p:txBody>
      </p:sp>
      <p:sp>
        <p:nvSpPr>
          <p:cNvPr id="4" name="Номер слайда 3"/>
          <p:cNvSpPr>
            <a:spLocks noGrp="1"/>
          </p:cNvSpPr>
          <p:nvPr>
            <p:ph type="sldNum" sz="quarter" idx="12"/>
          </p:nvPr>
        </p:nvSpPr>
        <p:spPr>
          <a:xfrm>
            <a:off x="6876256" y="6366076"/>
            <a:ext cx="2057400" cy="365125"/>
          </a:xfrm>
        </p:spPr>
        <p:txBody>
          <a:bodyPr/>
          <a:lstStyle/>
          <a:p>
            <a:pPr>
              <a:defRPr/>
            </a:pPr>
            <a:fld id="{472373A0-59AC-453A-AFCC-EF3D5EC8F837}" type="slidenum">
              <a:rPr lang="ru-RU" sz="1400" smtClean="0"/>
              <a:pPr>
                <a:defRPr/>
              </a:pPr>
              <a:t>23</a:t>
            </a:fld>
            <a:endParaRPr lang="ru-RU" sz="1400" dirty="0"/>
          </a:p>
        </p:txBody>
      </p:sp>
      <p:pic>
        <p:nvPicPr>
          <p:cNvPr id="5" name="Picture 22" descr="вымпел 4"/>
          <p:cNvPicPr>
            <a:picLocks noChangeAspect="1" noChangeArrowheads="1"/>
          </p:cNvPicPr>
          <p:nvPr/>
        </p:nvPicPr>
        <p:blipFill>
          <a:blip r:embed="rId3" cstate="print"/>
          <a:srcRect/>
          <a:stretch>
            <a:fillRect/>
          </a:stretch>
        </p:blipFill>
        <p:spPr bwMode="auto">
          <a:xfrm>
            <a:off x="1" y="-25"/>
            <a:ext cx="2411759" cy="620713"/>
          </a:xfrm>
          <a:prstGeom prst="rect">
            <a:avLst/>
          </a:prstGeom>
          <a:noFill/>
          <a:ln w="9525">
            <a:noFill/>
            <a:miter lim="800000"/>
            <a:headEnd/>
            <a:tailEnd/>
          </a:ln>
        </p:spPr>
      </p:pic>
      <p:graphicFrame>
        <p:nvGraphicFramePr>
          <p:cNvPr id="7" name="Таблица 6"/>
          <p:cNvGraphicFramePr>
            <a:graphicFrameLocks noGrp="1"/>
          </p:cNvGraphicFramePr>
          <p:nvPr>
            <p:extLst>
              <p:ext uri="{D42A27DB-BD31-4B8C-83A1-F6EECF244321}">
                <p14:modId xmlns:p14="http://schemas.microsoft.com/office/powerpoint/2010/main" val="2916086778"/>
              </p:ext>
            </p:extLst>
          </p:nvPr>
        </p:nvGraphicFramePr>
        <p:xfrm>
          <a:off x="431540" y="2197301"/>
          <a:ext cx="8280920" cy="4159050"/>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xmlns="" val="20000"/>
                    </a:ext>
                  </a:extLst>
                </a:gridCol>
                <a:gridCol w="2160240">
                  <a:extLst>
                    <a:ext uri="{9D8B030D-6E8A-4147-A177-3AD203B41FA5}">
                      <a16:colId xmlns:a16="http://schemas.microsoft.com/office/drawing/2014/main" xmlns="" val="20001"/>
                    </a:ext>
                  </a:extLst>
                </a:gridCol>
                <a:gridCol w="1800200">
                  <a:extLst>
                    <a:ext uri="{9D8B030D-6E8A-4147-A177-3AD203B41FA5}">
                      <a16:colId xmlns:a16="http://schemas.microsoft.com/office/drawing/2014/main" xmlns="" val="20002"/>
                    </a:ext>
                  </a:extLst>
                </a:gridCol>
                <a:gridCol w="1440160">
                  <a:extLst>
                    <a:ext uri="{9D8B030D-6E8A-4147-A177-3AD203B41FA5}">
                      <a16:colId xmlns:a16="http://schemas.microsoft.com/office/drawing/2014/main" xmlns="" val="20003"/>
                    </a:ext>
                  </a:extLst>
                </a:gridCol>
              </a:tblGrid>
              <a:tr h="585064">
                <a:tc>
                  <a:txBody>
                    <a:bodyPr/>
                    <a:lstStyle/>
                    <a:p>
                      <a:pPr algn="ctr"/>
                      <a:r>
                        <a:rPr lang="ru-RU" sz="2400" dirty="0" smtClean="0"/>
                        <a:t>Года</a:t>
                      </a:r>
                      <a:r>
                        <a:rPr lang="ru-RU" sz="2400" baseline="0" dirty="0" smtClean="0"/>
                        <a:t> </a:t>
                      </a:r>
                      <a:endParaRPr lang="ru-RU" sz="2400" dirty="0"/>
                    </a:p>
                  </a:txBody>
                  <a:tcPr>
                    <a:solidFill>
                      <a:srgbClr val="2E508E"/>
                    </a:solidFill>
                  </a:tcPr>
                </a:tc>
                <a:tc>
                  <a:txBody>
                    <a:bodyPr/>
                    <a:lstStyle/>
                    <a:p>
                      <a:pPr algn="ctr"/>
                      <a:r>
                        <a:rPr lang="ru-RU" sz="2400" dirty="0" smtClean="0"/>
                        <a:t>2018 год</a:t>
                      </a:r>
                      <a:endParaRPr lang="ru-RU" sz="2400" dirty="0"/>
                    </a:p>
                  </a:txBody>
                  <a:tcPr>
                    <a:solidFill>
                      <a:srgbClr val="2E508E"/>
                    </a:solidFill>
                  </a:tcPr>
                </a:tc>
                <a:tc>
                  <a:txBody>
                    <a:bodyPr/>
                    <a:lstStyle/>
                    <a:p>
                      <a:pPr algn="ctr"/>
                      <a:r>
                        <a:rPr lang="ru-RU" sz="2400" dirty="0" smtClean="0"/>
                        <a:t>2019 год</a:t>
                      </a:r>
                      <a:endParaRPr lang="ru-RU" sz="2400" dirty="0"/>
                    </a:p>
                  </a:txBody>
                  <a:tcPr>
                    <a:solidFill>
                      <a:srgbClr val="2E508E"/>
                    </a:solidFill>
                  </a:tcPr>
                </a:tc>
                <a:tc>
                  <a:txBody>
                    <a:bodyPr/>
                    <a:lstStyle/>
                    <a:p>
                      <a:pPr algn="ctr"/>
                      <a:r>
                        <a:rPr lang="ru-RU" sz="2400" dirty="0" smtClean="0"/>
                        <a:t>2020 </a:t>
                      </a:r>
                      <a:endParaRPr lang="ru-RU" sz="2400" dirty="0"/>
                    </a:p>
                  </a:txBody>
                  <a:tcPr>
                    <a:solidFill>
                      <a:srgbClr val="2E508E"/>
                    </a:solidFill>
                  </a:tcPr>
                </a:tc>
                <a:extLst>
                  <a:ext uri="{0D108BD9-81ED-4DB2-BD59-A6C34878D82A}">
                    <a16:rowId xmlns:a16="http://schemas.microsoft.com/office/drawing/2014/main" xmlns="" val="10000"/>
                  </a:ext>
                </a:extLst>
              </a:tr>
              <a:tr h="990110">
                <a:tc>
                  <a:txBody>
                    <a:bodyPr/>
                    <a:lstStyle/>
                    <a:p>
                      <a:pPr algn="ctr"/>
                      <a:r>
                        <a:rPr lang="ru-RU" sz="2400" dirty="0" smtClean="0"/>
                        <a:t>Количество наложенных штрафов </a:t>
                      </a:r>
                      <a:endParaRPr lang="ru-RU" sz="2400" dirty="0"/>
                    </a:p>
                  </a:txBody>
                  <a:tcPr/>
                </a:tc>
                <a:tc>
                  <a:txBody>
                    <a:bodyPr/>
                    <a:lstStyle/>
                    <a:p>
                      <a:pPr algn="ctr"/>
                      <a:r>
                        <a:rPr lang="ru-RU" sz="2400" dirty="0" smtClean="0"/>
                        <a:t>1701</a:t>
                      </a:r>
                      <a:endParaRPr lang="ru-RU" sz="2400" dirty="0"/>
                    </a:p>
                  </a:txBody>
                  <a:tcPr/>
                </a:tc>
                <a:tc>
                  <a:txBody>
                    <a:bodyPr/>
                    <a:lstStyle/>
                    <a:p>
                      <a:pPr algn="ctr"/>
                      <a:r>
                        <a:rPr lang="ru-RU" sz="2400" dirty="0" smtClean="0"/>
                        <a:t>1903</a:t>
                      </a:r>
                      <a:endParaRPr lang="ru-RU" sz="2400" dirty="0"/>
                    </a:p>
                  </a:txBody>
                  <a:tcPr/>
                </a:tc>
                <a:tc>
                  <a:txBody>
                    <a:bodyPr/>
                    <a:lstStyle/>
                    <a:p>
                      <a:pPr algn="ctr"/>
                      <a:r>
                        <a:rPr lang="ru-RU" sz="2400" dirty="0" smtClean="0"/>
                        <a:t>958</a:t>
                      </a:r>
                      <a:endParaRPr lang="ru-RU" sz="2400" dirty="0"/>
                    </a:p>
                  </a:txBody>
                  <a:tcPr/>
                </a:tc>
                <a:extLst>
                  <a:ext uri="{0D108BD9-81ED-4DB2-BD59-A6C34878D82A}">
                    <a16:rowId xmlns:a16="http://schemas.microsoft.com/office/drawing/2014/main" xmlns="" val="10001"/>
                  </a:ext>
                </a:extLst>
              </a:tr>
              <a:tr h="990110">
                <a:tc>
                  <a:txBody>
                    <a:bodyPr/>
                    <a:lstStyle/>
                    <a:p>
                      <a:pPr algn="ctr"/>
                      <a:r>
                        <a:rPr lang="ru-RU" sz="2400" dirty="0" smtClean="0"/>
                        <a:t>Сумма наложенных штрафов (тыс.</a:t>
                      </a:r>
                      <a:r>
                        <a:rPr lang="ru-RU" sz="2400" baseline="0" dirty="0" smtClean="0"/>
                        <a:t> руб.)</a:t>
                      </a:r>
                      <a:endParaRPr lang="ru-RU" sz="2400" dirty="0"/>
                    </a:p>
                  </a:txBody>
                  <a:tcPr/>
                </a:tc>
                <a:tc>
                  <a:txBody>
                    <a:bodyPr/>
                    <a:lstStyle/>
                    <a:p>
                      <a:pPr algn="ctr"/>
                      <a:r>
                        <a:rPr lang="ru-RU" sz="2400" dirty="0" smtClean="0"/>
                        <a:t>27 110</a:t>
                      </a:r>
                      <a:endParaRPr lang="ru-RU" sz="2400" dirty="0"/>
                    </a:p>
                  </a:txBody>
                  <a:tcPr/>
                </a:tc>
                <a:tc>
                  <a:txBody>
                    <a:bodyPr/>
                    <a:lstStyle/>
                    <a:p>
                      <a:pPr algn="ctr"/>
                      <a:r>
                        <a:rPr lang="ru-RU" sz="2400" dirty="0" smtClean="0"/>
                        <a:t>34 546</a:t>
                      </a:r>
                      <a:endParaRPr lang="ru-RU" sz="2400" dirty="0"/>
                    </a:p>
                  </a:txBody>
                  <a:tcPr/>
                </a:tc>
                <a:tc>
                  <a:txBody>
                    <a:bodyPr/>
                    <a:lstStyle/>
                    <a:p>
                      <a:pPr algn="ctr"/>
                      <a:r>
                        <a:rPr lang="ru-RU" sz="2400" dirty="0" smtClean="0"/>
                        <a:t>24 121</a:t>
                      </a:r>
                      <a:endParaRPr lang="ru-RU" sz="2400" dirty="0"/>
                    </a:p>
                  </a:txBody>
                  <a:tcPr/>
                </a:tc>
                <a:extLst>
                  <a:ext uri="{0D108BD9-81ED-4DB2-BD59-A6C34878D82A}">
                    <a16:rowId xmlns:a16="http://schemas.microsoft.com/office/drawing/2014/main" xmlns="" val="10002"/>
                  </a:ext>
                </a:extLst>
              </a:tr>
              <a:tr h="1395156">
                <a:tc>
                  <a:txBody>
                    <a:bodyPr/>
                    <a:lstStyle/>
                    <a:p>
                      <a:pPr algn="ctr"/>
                      <a:r>
                        <a:rPr lang="ru-RU" sz="2400" dirty="0" smtClean="0"/>
                        <a:t>Средняя сумма наложенных</a:t>
                      </a:r>
                      <a:r>
                        <a:rPr lang="ru-RU" sz="2400" baseline="0" dirty="0" smtClean="0"/>
                        <a:t> штрафов (тыс. руб.) </a:t>
                      </a:r>
                      <a:endParaRPr lang="ru-RU" sz="2400" dirty="0"/>
                    </a:p>
                  </a:txBody>
                  <a:tcPr/>
                </a:tc>
                <a:tc>
                  <a:txBody>
                    <a:bodyPr/>
                    <a:lstStyle/>
                    <a:p>
                      <a:pPr algn="ctr"/>
                      <a:r>
                        <a:rPr lang="ru-RU" sz="2400" dirty="0" smtClean="0"/>
                        <a:t>15,9</a:t>
                      </a:r>
                      <a:endParaRPr lang="ru-RU" sz="2400" dirty="0"/>
                    </a:p>
                  </a:txBody>
                  <a:tcPr/>
                </a:tc>
                <a:tc>
                  <a:txBody>
                    <a:bodyPr/>
                    <a:lstStyle/>
                    <a:p>
                      <a:pPr algn="ctr"/>
                      <a:r>
                        <a:rPr lang="ru-RU" sz="2400" dirty="0" smtClean="0"/>
                        <a:t>18,2</a:t>
                      </a:r>
                      <a:endParaRPr lang="ru-RU" sz="2400" dirty="0"/>
                    </a:p>
                  </a:txBody>
                  <a:tcPr/>
                </a:tc>
                <a:tc>
                  <a:txBody>
                    <a:bodyPr/>
                    <a:lstStyle/>
                    <a:p>
                      <a:pPr algn="ctr"/>
                      <a:r>
                        <a:rPr lang="ru-RU" sz="2400" dirty="0" smtClean="0"/>
                        <a:t>25,2</a:t>
                      </a:r>
                      <a:endParaRPr lang="ru-RU" sz="2400" dirty="0"/>
                    </a:p>
                  </a:txBody>
                  <a:tcPr/>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smtClean="0"/>
              <a:t>Планирование  проверок на 2021 год</a:t>
            </a:r>
            <a:br>
              <a:rPr lang="ru-RU" b="1" dirty="0" smtClean="0"/>
            </a:br>
            <a:endParaRPr lang="ru-RU" dirty="0"/>
          </a:p>
        </p:txBody>
      </p:sp>
      <p:sp>
        <p:nvSpPr>
          <p:cNvPr id="6" name="Текст 5"/>
          <p:cNvSpPr>
            <a:spLocks noGrp="1"/>
          </p:cNvSpPr>
          <p:nvPr>
            <p:ph type="body" idx="1"/>
          </p:nvPr>
        </p:nvSpPr>
        <p:spPr>
          <a:xfrm>
            <a:off x="323528" y="1412776"/>
            <a:ext cx="4174654" cy="1092299"/>
          </a:xfrm>
        </p:spPr>
        <p:txBody>
          <a:bodyPr>
            <a:normAutofit lnSpcReduction="10000"/>
          </a:bodyPr>
          <a:lstStyle/>
          <a:p>
            <a:r>
              <a:rPr lang="ru-RU" sz="2400" dirty="0" smtClean="0"/>
              <a:t>Распределение субъектов надзора в плане 2021 года   </a:t>
            </a:r>
          </a:p>
          <a:p>
            <a:r>
              <a:rPr lang="ru-RU" sz="2400" dirty="0" smtClean="0"/>
              <a:t>по категориям риска</a:t>
            </a:r>
            <a:endParaRPr lang="ru-RU" sz="2400" dirty="0"/>
          </a:p>
        </p:txBody>
      </p:sp>
      <p:graphicFrame>
        <p:nvGraphicFramePr>
          <p:cNvPr id="10" name="Содержимое 9"/>
          <p:cNvGraphicFramePr>
            <a:graphicFrameLocks noGrp="1"/>
          </p:cNvGraphicFramePr>
          <p:nvPr>
            <p:ph sz="half" idx="2"/>
          </p:nvPr>
        </p:nvGraphicFramePr>
        <p:xfrm>
          <a:off x="467544" y="2420888"/>
          <a:ext cx="4012754" cy="4066827"/>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xmlns="" val="20000"/>
                    </a:ext>
                  </a:extLst>
                </a:gridCol>
                <a:gridCol w="1204442">
                  <a:extLst>
                    <a:ext uri="{9D8B030D-6E8A-4147-A177-3AD203B41FA5}">
                      <a16:colId xmlns:a16="http://schemas.microsoft.com/office/drawing/2014/main" xmlns="" val="20001"/>
                    </a:ext>
                  </a:extLst>
                </a:gridCol>
              </a:tblGrid>
              <a:tr h="432825">
                <a:tc>
                  <a:txBody>
                    <a:bodyPr/>
                    <a:lstStyle/>
                    <a:p>
                      <a:pPr algn="l" fontAlgn="t"/>
                      <a:r>
                        <a:rPr lang="ru-RU" sz="2400" b="0" i="0" u="none" strike="noStrike" dirty="0">
                          <a:solidFill>
                            <a:srgbClr val="000000"/>
                          </a:solidFill>
                          <a:latin typeface="+mj-lt"/>
                        </a:rPr>
                        <a:t>Всего субъектов, </a:t>
                      </a:r>
                      <a:r>
                        <a:rPr lang="ru-RU" sz="2400" b="0" i="0" u="none" strike="noStrike" dirty="0" err="1">
                          <a:solidFill>
                            <a:srgbClr val="000000"/>
                          </a:solidFill>
                          <a:latin typeface="+mj-lt"/>
                        </a:rPr>
                        <a:t>абс</a:t>
                      </a:r>
                      <a:r>
                        <a:rPr lang="ru-RU" sz="2400" b="0" i="0" u="none" strike="noStrike" dirty="0">
                          <a:solidFill>
                            <a:srgbClr val="000000"/>
                          </a:solidFill>
                          <a:latin typeface="+mj-lt"/>
                        </a:rPr>
                        <a:t>.*</a:t>
                      </a:r>
                    </a:p>
                  </a:txBody>
                  <a:tcPr marL="0" marR="0" marT="0" marB="0"/>
                </a:tc>
                <a:tc>
                  <a:txBody>
                    <a:bodyPr/>
                    <a:lstStyle/>
                    <a:p>
                      <a:pPr algn="ctr" fontAlgn="ctr"/>
                      <a:r>
                        <a:rPr lang="ru-RU" sz="2400" b="0" i="0" u="none" strike="noStrike" dirty="0">
                          <a:solidFill>
                            <a:srgbClr val="000000"/>
                          </a:solidFill>
                          <a:latin typeface="+mj-lt"/>
                        </a:rPr>
                        <a:t>380</a:t>
                      </a:r>
                    </a:p>
                  </a:txBody>
                  <a:tcPr marL="0" marR="0" marT="0" marB="0" anchor="ctr"/>
                </a:tc>
                <a:extLst>
                  <a:ext uri="{0D108BD9-81ED-4DB2-BD59-A6C34878D82A}">
                    <a16:rowId xmlns:a16="http://schemas.microsoft.com/office/drawing/2014/main" xmlns="" val="10000"/>
                  </a:ext>
                </a:extLst>
              </a:tr>
              <a:tr h="708639">
                <a:tc>
                  <a:txBody>
                    <a:bodyPr/>
                    <a:lstStyle/>
                    <a:p>
                      <a:pPr algn="l" fontAlgn="t"/>
                      <a:r>
                        <a:rPr lang="ru-RU" sz="2400" b="0" i="0" u="none" strike="noStrike" dirty="0">
                          <a:solidFill>
                            <a:srgbClr val="000000"/>
                          </a:solidFill>
                          <a:latin typeface="+mj-lt"/>
                        </a:rPr>
                        <a:t>чрезвычайно высокого риска</a:t>
                      </a:r>
                    </a:p>
                  </a:txBody>
                  <a:tcPr marL="171450" marR="0" marT="0" marB="0"/>
                </a:tc>
                <a:tc>
                  <a:txBody>
                    <a:bodyPr/>
                    <a:lstStyle/>
                    <a:p>
                      <a:pPr algn="ctr" fontAlgn="ctr"/>
                      <a:r>
                        <a:rPr lang="ru-RU" sz="2400" b="0" i="0" u="none" strike="noStrike" dirty="0">
                          <a:solidFill>
                            <a:srgbClr val="000000"/>
                          </a:solidFill>
                          <a:latin typeface="+mj-lt"/>
                        </a:rPr>
                        <a:t>22</a:t>
                      </a:r>
                    </a:p>
                  </a:txBody>
                  <a:tcPr marL="0" marR="0" marT="0" marB="0" anchor="ctr"/>
                </a:tc>
                <a:extLst>
                  <a:ext uri="{0D108BD9-81ED-4DB2-BD59-A6C34878D82A}">
                    <a16:rowId xmlns:a16="http://schemas.microsoft.com/office/drawing/2014/main" xmlns="" val="10001"/>
                  </a:ext>
                </a:extLst>
              </a:tr>
              <a:tr h="292557">
                <a:tc>
                  <a:txBody>
                    <a:bodyPr/>
                    <a:lstStyle/>
                    <a:p>
                      <a:pPr algn="l" fontAlgn="t"/>
                      <a:r>
                        <a:rPr lang="ru-RU" sz="2400" b="0" i="0" u="none" strike="noStrike" dirty="0">
                          <a:solidFill>
                            <a:srgbClr val="000000"/>
                          </a:solidFill>
                          <a:latin typeface="+mj-lt"/>
                        </a:rPr>
                        <a:t>высокого риска</a:t>
                      </a:r>
                    </a:p>
                  </a:txBody>
                  <a:tcPr marL="171450" marR="0" marT="0" marB="0"/>
                </a:tc>
                <a:tc>
                  <a:txBody>
                    <a:bodyPr/>
                    <a:lstStyle/>
                    <a:p>
                      <a:pPr algn="ctr" fontAlgn="ctr"/>
                      <a:r>
                        <a:rPr lang="ru-RU" sz="2400" b="0" i="0" u="none" strike="noStrike" dirty="0">
                          <a:solidFill>
                            <a:srgbClr val="000000"/>
                          </a:solidFill>
                          <a:latin typeface="+mj-lt"/>
                        </a:rPr>
                        <a:t>72</a:t>
                      </a:r>
                    </a:p>
                  </a:txBody>
                  <a:tcPr marL="0" marR="0" marT="0" marB="0" anchor="ctr"/>
                </a:tc>
                <a:extLst>
                  <a:ext uri="{0D108BD9-81ED-4DB2-BD59-A6C34878D82A}">
                    <a16:rowId xmlns:a16="http://schemas.microsoft.com/office/drawing/2014/main" xmlns="" val="10002"/>
                  </a:ext>
                </a:extLst>
              </a:tr>
              <a:tr h="432825">
                <a:tc>
                  <a:txBody>
                    <a:bodyPr/>
                    <a:lstStyle/>
                    <a:p>
                      <a:pPr algn="l" fontAlgn="t"/>
                      <a:r>
                        <a:rPr lang="ru-RU" sz="2400" b="0" i="0" u="none" strike="noStrike" dirty="0">
                          <a:solidFill>
                            <a:srgbClr val="000000"/>
                          </a:solidFill>
                          <a:latin typeface="+mj-lt"/>
                        </a:rPr>
                        <a:t>значительного риска</a:t>
                      </a:r>
                    </a:p>
                  </a:txBody>
                  <a:tcPr marL="171450" marR="0" marT="0" marB="0"/>
                </a:tc>
                <a:tc>
                  <a:txBody>
                    <a:bodyPr/>
                    <a:lstStyle/>
                    <a:p>
                      <a:pPr algn="ctr" fontAlgn="ctr"/>
                      <a:r>
                        <a:rPr lang="ru-RU" sz="2400" b="0" i="0" u="none" strike="noStrike" dirty="0">
                          <a:solidFill>
                            <a:srgbClr val="000000"/>
                          </a:solidFill>
                          <a:latin typeface="+mj-lt"/>
                        </a:rPr>
                        <a:t>123</a:t>
                      </a:r>
                    </a:p>
                  </a:txBody>
                  <a:tcPr marL="0" marR="0" marT="0" marB="0" anchor="ctr"/>
                </a:tc>
                <a:extLst>
                  <a:ext uri="{0D108BD9-81ED-4DB2-BD59-A6C34878D82A}">
                    <a16:rowId xmlns:a16="http://schemas.microsoft.com/office/drawing/2014/main" xmlns="" val="10003"/>
                  </a:ext>
                </a:extLst>
              </a:tr>
              <a:tr h="292557">
                <a:tc>
                  <a:txBody>
                    <a:bodyPr/>
                    <a:lstStyle/>
                    <a:p>
                      <a:pPr algn="l" fontAlgn="t"/>
                      <a:r>
                        <a:rPr lang="ru-RU" sz="2400" b="0" i="0" u="none" strike="noStrike" dirty="0">
                          <a:solidFill>
                            <a:srgbClr val="000000"/>
                          </a:solidFill>
                          <a:latin typeface="+mj-lt"/>
                        </a:rPr>
                        <a:t>среднего риска</a:t>
                      </a:r>
                    </a:p>
                  </a:txBody>
                  <a:tcPr marL="171450" marR="0" marT="0" marB="0"/>
                </a:tc>
                <a:tc>
                  <a:txBody>
                    <a:bodyPr/>
                    <a:lstStyle/>
                    <a:p>
                      <a:pPr algn="ctr" fontAlgn="ctr"/>
                      <a:r>
                        <a:rPr lang="ru-RU" sz="2400" b="0" i="0" u="none" strike="noStrike" dirty="0">
                          <a:solidFill>
                            <a:srgbClr val="000000"/>
                          </a:solidFill>
                          <a:latin typeface="+mj-lt"/>
                        </a:rPr>
                        <a:t>134</a:t>
                      </a:r>
                    </a:p>
                  </a:txBody>
                  <a:tcPr marL="0" marR="0" marT="0" marB="0" anchor="ctr"/>
                </a:tc>
                <a:extLst>
                  <a:ext uri="{0D108BD9-81ED-4DB2-BD59-A6C34878D82A}">
                    <a16:rowId xmlns:a16="http://schemas.microsoft.com/office/drawing/2014/main" xmlns="" val="10004"/>
                  </a:ext>
                </a:extLst>
              </a:tr>
              <a:tr h="1140747">
                <a:tc>
                  <a:txBody>
                    <a:bodyPr/>
                    <a:lstStyle/>
                    <a:p>
                      <a:pPr algn="l" fontAlgn="t"/>
                      <a:r>
                        <a:rPr lang="ru-RU" sz="2400" b="0" i="0" u="none" strike="noStrike" dirty="0">
                          <a:solidFill>
                            <a:srgbClr val="000000"/>
                          </a:solidFill>
                          <a:latin typeface="+mj-lt"/>
                        </a:rPr>
                        <a:t>умеренного риска</a:t>
                      </a:r>
                    </a:p>
                  </a:txBody>
                  <a:tcPr marL="171450" marR="0" marT="0" marB="0"/>
                </a:tc>
                <a:tc>
                  <a:txBody>
                    <a:bodyPr/>
                    <a:lstStyle/>
                    <a:p>
                      <a:r>
                        <a:rPr lang="ru-RU" sz="2400" dirty="0" smtClean="0">
                          <a:latin typeface="+mj-lt"/>
                        </a:rPr>
                        <a:t>29</a:t>
                      </a:r>
                      <a:endParaRPr lang="ru-RU" sz="2400" dirty="0">
                        <a:latin typeface="+mj-lt"/>
                      </a:endParaRPr>
                    </a:p>
                  </a:txBody>
                  <a:tcPr/>
                </a:tc>
                <a:extLst>
                  <a:ext uri="{0D108BD9-81ED-4DB2-BD59-A6C34878D82A}">
                    <a16:rowId xmlns:a16="http://schemas.microsoft.com/office/drawing/2014/main" xmlns="" val="10005"/>
                  </a:ext>
                </a:extLst>
              </a:tr>
            </a:tbl>
          </a:graphicData>
        </a:graphic>
      </p:graphicFrame>
      <p:sp>
        <p:nvSpPr>
          <p:cNvPr id="8" name="Текст 7"/>
          <p:cNvSpPr>
            <a:spLocks noGrp="1"/>
          </p:cNvSpPr>
          <p:nvPr>
            <p:ph type="body" sz="quarter" idx="3"/>
          </p:nvPr>
        </p:nvSpPr>
        <p:spPr>
          <a:xfrm>
            <a:off x="4572000" y="1484784"/>
            <a:ext cx="3887391" cy="864096"/>
          </a:xfrm>
        </p:spPr>
        <p:txBody>
          <a:bodyPr>
            <a:noAutofit/>
          </a:bodyPr>
          <a:lstStyle/>
          <a:p>
            <a:r>
              <a:rPr lang="ru-RU" sz="2400" dirty="0" smtClean="0"/>
              <a:t>Распределение  объектов  надзора в плане 2021 года   по категориям риска</a:t>
            </a:r>
            <a:endParaRPr lang="ru-RU" sz="2400" dirty="0"/>
          </a:p>
        </p:txBody>
      </p:sp>
      <p:sp>
        <p:nvSpPr>
          <p:cNvPr id="9" name="Содержимое 8"/>
          <p:cNvSpPr>
            <a:spLocks noGrp="1"/>
          </p:cNvSpPr>
          <p:nvPr>
            <p:ph sz="quarter" idx="4"/>
          </p:nvPr>
        </p:nvSpPr>
        <p:spPr>
          <a:xfrm>
            <a:off x="4860032" y="2505075"/>
            <a:ext cx="4032448" cy="3684588"/>
          </a:xfrm>
        </p:spPr>
        <p:txBody>
          <a:bodyPr/>
          <a:lstStyle/>
          <a:p>
            <a:pPr>
              <a:buNone/>
            </a:pPr>
            <a:endParaRPr lang="ru-RU" sz="2000" dirty="0" smtClean="0"/>
          </a:p>
          <a:p>
            <a:endParaRPr lang="ru-RU" dirty="0"/>
          </a:p>
        </p:txBody>
      </p:sp>
      <p:sp>
        <p:nvSpPr>
          <p:cNvPr id="4" name="Номер слайда 3"/>
          <p:cNvSpPr>
            <a:spLocks noGrp="1"/>
          </p:cNvSpPr>
          <p:nvPr>
            <p:ph type="sldNum" sz="quarter" idx="12"/>
          </p:nvPr>
        </p:nvSpPr>
        <p:spPr/>
        <p:txBody>
          <a:bodyPr/>
          <a:lstStyle/>
          <a:p>
            <a:pPr>
              <a:defRPr/>
            </a:pPr>
            <a:fld id="{472373A0-59AC-453A-AFCC-EF3D5EC8F837}" type="slidenum">
              <a:rPr lang="ru-RU" smtClean="0"/>
              <a:pPr>
                <a:defRPr/>
              </a:pPr>
              <a:t>24</a:t>
            </a:fld>
            <a:endParaRPr lang="ru-RU"/>
          </a:p>
        </p:txBody>
      </p:sp>
      <p:pic>
        <p:nvPicPr>
          <p:cNvPr id="5" name="Picture 22" descr="вымпел 4"/>
          <p:cNvPicPr>
            <a:picLocks noChangeAspect="1" noChangeArrowheads="1"/>
          </p:cNvPicPr>
          <p:nvPr/>
        </p:nvPicPr>
        <p:blipFill>
          <a:blip r:embed="rId3" cstate="print"/>
          <a:srcRect/>
          <a:stretch>
            <a:fillRect/>
          </a:stretch>
        </p:blipFill>
        <p:spPr bwMode="auto">
          <a:xfrm>
            <a:off x="0" y="0"/>
            <a:ext cx="2951821" cy="836712"/>
          </a:xfrm>
          <a:prstGeom prst="rect">
            <a:avLst/>
          </a:prstGeom>
          <a:noFill/>
          <a:ln w="9525" algn="ctr">
            <a:noFill/>
            <a:miter lim="800000"/>
            <a:headEnd/>
            <a:tailEnd/>
          </a:ln>
          <a:effectLst/>
        </p:spPr>
      </p:pic>
      <p:graphicFrame>
        <p:nvGraphicFramePr>
          <p:cNvPr id="11" name="Таблица 10"/>
          <p:cNvGraphicFramePr>
            <a:graphicFrameLocks noGrp="1"/>
          </p:cNvGraphicFramePr>
          <p:nvPr/>
        </p:nvGraphicFramePr>
        <p:xfrm>
          <a:off x="4716016" y="2420887"/>
          <a:ext cx="4104456" cy="4049500"/>
        </p:xfrm>
        <a:graphic>
          <a:graphicData uri="http://schemas.openxmlformats.org/drawingml/2006/table">
            <a:tbl>
              <a:tblPr firstRow="1" bandRow="1">
                <a:tableStyleId>{5C22544A-7EE6-4342-B048-85BDC9FD1C3A}</a:tableStyleId>
              </a:tblPr>
              <a:tblGrid>
                <a:gridCol w="2872489">
                  <a:extLst>
                    <a:ext uri="{9D8B030D-6E8A-4147-A177-3AD203B41FA5}">
                      <a16:colId xmlns:a16="http://schemas.microsoft.com/office/drawing/2014/main" xmlns="" val="20000"/>
                    </a:ext>
                  </a:extLst>
                </a:gridCol>
                <a:gridCol w="1231967">
                  <a:extLst>
                    <a:ext uri="{9D8B030D-6E8A-4147-A177-3AD203B41FA5}">
                      <a16:colId xmlns:a16="http://schemas.microsoft.com/office/drawing/2014/main" xmlns="" val="20001"/>
                    </a:ext>
                  </a:extLst>
                </a:gridCol>
              </a:tblGrid>
              <a:tr h="720152">
                <a:tc>
                  <a:txBody>
                    <a:bodyPr/>
                    <a:lstStyle/>
                    <a:p>
                      <a:pPr algn="l" fontAlgn="t"/>
                      <a:r>
                        <a:rPr lang="ru-RU" sz="2400" b="1" i="0" u="none" strike="noStrike" dirty="0">
                          <a:solidFill>
                            <a:schemeClr val="bg1"/>
                          </a:solidFill>
                          <a:latin typeface="+mj-lt"/>
                        </a:rPr>
                        <a:t>Всего </a:t>
                      </a:r>
                      <a:r>
                        <a:rPr lang="ru-RU" sz="2400" b="1" i="0" u="none" strike="noStrike" dirty="0" smtClean="0">
                          <a:solidFill>
                            <a:schemeClr val="bg1"/>
                          </a:solidFill>
                          <a:latin typeface="+mj-lt"/>
                        </a:rPr>
                        <a:t> объектов , </a:t>
                      </a:r>
                      <a:r>
                        <a:rPr lang="ru-RU" sz="2400" b="1" i="0" u="none" strike="noStrike" dirty="0" err="1">
                          <a:solidFill>
                            <a:schemeClr val="bg1"/>
                          </a:solidFill>
                          <a:latin typeface="+mj-lt"/>
                        </a:rPr>
                        <a:t>абс</a:t>
                      </a:r>
                      <a:r>
                        <a:rPr lang="ru-RU" sz="2400" b="1" i="0" u="none" strike="noStrike" dirty="0">
                          <a:solidFill>
                            <a:schemeClr val="bg1"/>
                          </a:solidFill>
                          <a:latin typeface="+mj-lt"/>
                        </a:rPr>
                        <a:t>.*</a:t>
                      </a:r>
                    </a:p>
                  </a:txBody>
                  <a:tcPr marL="0" marR="0" marT="0" marB="0">
                    <a:solidFill>
                      <a:schemeClr val="accent2">
                        <a:lumMod val="50000"/>
                      </a:schemeClr>
                    </a:solidFill>
                  </a:tcPr>
                </a:tc>
                <a:tc>
                  <a:txBody>
                    <a:bodyPr/>
                    <a:lstStyle/>
                    <a:p>
                      <a:pPr algn="ctr" fontAlgn="ctr"/>
                      <a:r>
                        <a:rPr lang="ru-RU" sz="2400" b="1" i="0" u="none" strike="noStrike" dirty="0" smtClean="0">
                          <a:solidFill>
                            <a:schemeClr val="bg1"/>
                          </a:solidFill>
                          <a:latin typeface="+mj-lt"/>
                        </a:rPr>
                        <a:t>1104</a:t>
                      </a:r>
                      <a:endParaRPr lang="ru-RU" sz="2400" b="1" i="0" u="none" strike="noStrike" dirty="0">
                        <a:solidFill>
                          <a:schemeClr val="bg1"/>
                        </a:solidFill>
                        <a:latin typeface="+mj-lt"/>
                      </a:endParaRPr>
                    </a:p>
                  </a:txBody>
                  <a:tcPr marL="0" marR="0" marT="0" marB="0" anchor="ctr">
                    <a:solidFill>
                      <a:schemeClr val="accent2">
                        <a:lumMod val="50000"/>
                      </a:schemeClr>
                    </a:solidFill>
                  </a:tcPr>
                </a:tc>
                <a:extLst>
                  <a:ext uri="{0D108BD9-81ED-4DB2-BD59-A6C34878D82A}">
                    <a16:rowId xmlns:a16="http://schemas.microsoft.com/office/drawing/2014/main" xmlns="" val="10000"/>
                  </a:ext>
                </a:extLst>
              </a:tr>
              <a:tr h="720152">
                <a:tc>
                  <a:txBody>
                    <a:bodyPr/>
                    <a:lstStyle/>
                    <a:p>
                      <a:pPr algn="l" fontAlgn="t"/>
                      <a:r>
                        <a:rPr lang="ru-RU" sz="2400" b="0" i="0" u="none" strike="noStrike" dirty="0">
                          <a:solidFill>
                            <a:srgbClr val="000000"/>
                          </a:solidFill>
                          <a:latin typeface="+mj-lt"/>
                        </a:rPr>
                        <a:t>чрезвычайно высокого риска</a:t>
                      </a:r>
                    </a:p>
                  </a:txBody>
                  <a:tcPr marL="171450" marR="0" marT="0" marB="0">
                    <a:solidFill>
                      <a:schemeClr val="accent2">
                        <a:lumMod val="20000"/>
                        <a:lumOff val="80000"/>
                      </a:schemeClr>
                    </a:solidFill>
                  </a:tcPr>
                </a:tc>
                <a:tc>
                  <a:txBody>
                    <a:bodyPr/>
                    <a:lstStyle/>
                    <a:p>
                      <a:pPr algn="ctr" fontAlgn="ctr"/>
                      <a:r>
                        <a:rPr lang="ru-RU" sz="2400" b="0" i="0" u="none" strike="noStrike" dirty="0" smtClean="0">
                          <a:solidFill>
                            <a:srgbClr val="000000"/>
                          </a:solidFill>
                          <a:latin typeface="+mj-lt"/>
                        </a:rPr>
                        <a:t>149</a:t>
                      </a:r>
                      <a:endParaRPr lang="ru-RU" sz="2400" b="0" i="0" u="none" strike="noStrike" dirty="0">
                        <a:solidFill>
                          <a:srgbClr val="000000"/>
                        </a:solidFill>
                        <a:latin typeface="+mj-lt"/>
                      </a:endParaRPr>
                    </a:p>
                  </a:txBody>
                  <a:tcPr marL="0" marR="0" marT="0" marB="0" anchor="ctr">
                    <a:solidFill>
                      <a:schemeClr val="accent2">
                        <a:lumMod val="20000"/>
                        <a:lumOff val="80000"/>
                      </a:schemeClr>
                    </a:solidFill>
                  </a:tcPr>
                </a:tc>
                <a:extLst>
                  <a:ext uri="{0D108BD9-81ED-4DB2-BD59-A6C34878D82A}">
                    <a16:rowId xmlns:a16="http://schemas.microsoft.com/office/drawing/2014/main" xmlns="" val="10001"/>
                  </a:ext>
                </a:extLst>
              </a:tr>
              <a:tr h="525509">
                <a:tc>
                  <a:txBody>
                    <a:bodyPr/>
                    <a:lstStyle/>
                    <a:p>
                      <a:pPr algn="l" fontAlgn="t"/>
                      <a:r>
                        <a:rPr lang="ru-RU" sz="2400" b="0" i="0" u="none" strike="noStrike" dirty="0">
                          <a:solidFill>
                            <a:srgbClr val="000000"/>
                          </a:solidFill>
                          <a:latin typeface="+mj-lt"/>
                        </a:rPr>
                        <a:t>высокого риска</a:t>
                      </a:r>
                    </a:p>
                  </a:txBody>
                  <a:tcPr marL="171450" marR="0" marT="0" marB="0">
                    <a:solidFill>
                      <a:schemeClr val="accent2">
                        <a:lumMod val="20000"/>
                        <a:lumOff val="80000"/>
                      </a:schemeClr>
                    </a:solidFill>
                  </a:tcPr>
                </a:tc>
                <a:tc>
                  <a:txBody>
                    <a:bodyPr/>
                    <a:lstStyle/>
                    <a:p>
                      <a:pPr algn="ctr" fontAlgn="ctr"/>
                      <a:r>
                        <a:rPr lang="ru-RU" sz="2400" b="0" i="0" u="none" strike="noStrike" dirty="0" smtClean="0">
                          <a:solidFill>
                            <a:srgbClr val="000000"/>
                          </a:solidFill>
                          <a:latin typeface="+mj-lt"/>
                        </a:rPr>
                        <a:t>219</a:t>
                      </a:r>
                      <a:endParaRPr lang="ru-RU" sz="2400" b="0" i="0" u="none" strike="noStrike" dirty="0">
                        <a:solidFill>
                          <a:srgbClr val="000000"/>
                        </a:solidFill>
                        <a:latin typeface="+mj-lt"/>
                      </a:endParaRPr>
                    </a:p>
                  </a:txBody>
                  <a:tcPr marL="0" marR="0" marT="0" marB="0" anchor="ctr">
                    <a:solidFill>
                      <a:schemeClr val="accent2">
                        <a:lumMod val="20000"/>
                        <a:lumOff val="80000"/>
                      </a:schemeClr>
                    </a:solidFill>
                  </a:tcPr>
                </a:tc>
                <a:extLst>
                  <a:ext uri="{0D108BD9-81ED-4DB2-BD59-A6C34878D82A}">
                    <a16:rowId xmlns:a16="http://schemas.microsoft.com/office/drawing/2014/main" xmlns="" val="10002"/>
                  </a:ext>
                </a:extLst>
              </a:tr>
              <a:tr h="720152">
                <a:tc>
                  <a:txBody>
                    <a:bodyPr/>
                    <a:lstStyle/>
                    <a:p>
                      <a:pPr algn="l" fontAlgn="t"/>
                      <a:r>
                        <a:rPr lang="ru-RU" sz="2400" b="0" i="0" u="none" strike="noStrike" dirty="0">
                          <a:solidFill>
                            <a:srgbClr val="000000"/>
                          </a:solidFill>
                          <a:latin typeface="+mj-lt"/>
                        </a:rPr>
                        <a:t>значительного риска</a:t>
                      </a:r>
                    </a:p>
                  </a:txBody>
                  <a:tcPr marL="171450" marR="0" marT="0" marB="0">
                    <a:solidFill>
                      <a:schemeClr val="accent2">
                        <a:lumMod val="20000"/>
                        <a:lumOff val="80000"/>
                      </a:schemeClr>
                    </a:solidFill>
                  </a:tcPr>
                </a:tc>
                <a:tc>
                  <a:txBody>
                    <a:bodyPr/>
                    <a:lstStyle/>
                    <a:p>
                      <a:pPr algn="ctr" fontAlgn="ctr"/>
                      <a:r>
                        <a:rPr lang="ru-RU" sz="2400" b="0" i="0" u="none" strike="noStrike" dirty="0" smtClean="0">
                          <a:solidFill>
                            <a:srgbClr val="000000"/>
                          </a:solidFill>
                          <a:latin typeface="+mj-lt"/>
                        </a:rPr>
                        <a:t>441</a:t>
                      </a:r>
                      <a:endParaRPr lang="ru-RU" sz="2400" b="0" i="0" u="none" strike="noStrike" dirty="0">
                        <a:solidFill>
                          <a:srgbClr val="000000"/>
                        </a:solidFill>
                        <a:latin typeface="+mj-lt"/>
                      </a:endParaRPr>
                    </a:p>
                  </a:txBody>
                  <a:tcPr marL="0" marR="0" marT="0" marB="0" anchor="ctr">
                    <a:solidFill>
                      <a:schemeClr val="accent2">
                        <a:lumMod val="20000"/>
                        <a:lumOff val="80000"/>
                      </a:schemeClr>
                    </a:solidFill>
                  </a:tcPr>
                </a:tc>
                <a:extLst>
                  <a:ext uri="{0D108BD9-81ED-4DB2-BD59-A6C34878D82A}">
                    <a16:rowId xmlns:a16="http://schemas.microsoft.com/office/drawing/2014/main" xmlns="" val="10003"/>
                  </a:ext>
                </a:extLst>
              </a:tr>
              <a:tr h="360076">
                <a:tc>
                  <a:txBody>
                    <a:bodyPr/>
                    <a:lstStyle/>
                    <a:p>
                      <a:pPr algn="l" fontAlgn="t"/>
                      <a:r>
                        <a:rPr lang="ru-RU" sz="2400" b="0" i="0" u="none" strike="noStrike" dirty="0">
                          <a:solidFill>
                            <a:srgbClr val="000000"/>
                          </a:solidFill>
                          <a:latin typeface="+mj-lt"/>
                        </a:rPr>
                        <a:t>среднего риска</a:t>
                      </a:r>
                    </a:p>
                  </a:txBody>
                  <a:tcPr marL="171450" marR="0" marT="0" marB="0">
                    <a:solidFill>
                      <a:schemeClr val="accent2">
                        <a:lumMod val="20000"/>
                        <a:lumOff val="80000"/>
                      </a:schemeClr>
                    </a:solidFill>
                  </a:tcPr>
                </a:tc>
                <a:tc>
                  <a:txBody>
                    <a:bodyPr/>
                    <a:lstStyle/>
                    <a:p>
                      <a:pPr algn="ctr" fontAlgn="ctr"/>
                      <a:r>
                        <a:rPr lang="ru-RU" sz="2400" b="0" i="0" u="none" strike="noStrike" dirty="0" smtClean="0">
                          <a:solidFill>
                            <a:srgbClr val="000000"/>
                          </a:solidFill>
                          <a:latin typeface="+mj-lt"/>
                        </a:rPr>
                        <a:t>262</a:t>
                      </a:r>
                      <a:endParaRPr lang="ru-RU" sz="2400" b="0" i="0" u="none" strike="noStrike" dirty="0">
                        <a:solidFill>
                          <a:srgbClr val="000000"/>
                        </a:solidFill>
                        <a:latin typeface="+mj-lt"/>
                      </a:endParaRPr>
                    </a:p>
                  </a:txBody>
                  <a:tcPr marL="0" marR="0" marT="0" marB="0" anchor="ctr">
                    <a:solidFill>
                      <a:schemeClr val="accent2">
                        <a:lumMod val="20000"/>
                        <a:lumOff val="80000"/>
                      </a:schemeClr>
                    </a:solidFill>
                  </a:tcPr>
                </a:tc>
                <a:extLst>
                  <a:ext uri="{0D108BD9-81ED-4DB2-BD59-A6C34878D82A}">
                    <a16:rowId xmlns:a16="http://schemas.microsoft.com/office/drawing/2014/main" xmlns="" val="10004"/>
                  </a:ext>
                </a:extLst>
              </a:tr>
              <a:tr h="986407">
                <a:tc>
                  <a:txBody>
                    <a:bodyPr/>
                    <a:lstStyle/>
                    <a:p>
                      <a:pPr algn="l" fontAlgn="t"/>
                      <a:r>
                        <a:rPr lang="ru-RU" sz="2400" b="0" i="0" u="none" strike="noStrike" dirty="0">
                          <a:solidFill>
                            <a:srgbClr val="000000"/>
                          </a:solidFill>
                          <a:latin typeface="+mj-lt"/>
                        </a:rPr>
                        <a:t>умеренного риска</a:t>
                      </a:r>
                    </a:p>
                  </a:txBody>
                  <a:tcPr marL="171450" marR="0" marT="0" marB="0">
                    <a:solidFill>
                      <a:schemeClr val="accent2">
                        <a:lumMod val="20000"/>
                        <a:lumOff val="80000"/>
                      </a:schemeClr>
                    </a:solidFill>
                  </a:tcPr>
                </a:tc>
                <a:tc>
                  <a:txBody>
                    <a:bodyPr/>
                    <a:lstStyle/>
                    <a:p>
                      <a:pPr algn="ctr"/>
                      <a:r>
                        <a:rPr lang="ru-RU" sz="2400" dirty="0" smtClean="0">
                          <a:latin typeface="+mj-lt"/>
                        </a:rPr>
                        <a:t>33</a:t>
                      </a:r>
                      <a:endParaRPr lang="ru-RU" sz="2400" dirty="0">
                        <a:latin typeface="+mj-lt"/>
                      </a:endParaRPr>
                    </a:p>
                  </a:txBody>
                  <a:tcPr>
                    <a:solidFill>
                      <a:schemeClr val="accent2">
                        <a:lumMod val="20000"/>
                        <a:lumOff val="80000"/>
                      </a:schemeClr>
                    </a:solidFill>
                  </a:tcPr>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700808"/>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algn="ctr" eaLnBrk="0" fontAlgn="base" hangingPunct="0">
              <a:lnSpc>
                <a:spcPts val="3200"/>
              </a:lnSpc>
              <a:spcBef>
                <a:spcPct val="0"/>
              </a:spcBef>
              <a:spcAft>
                <a:spcPct val="0"/>
              </a:spcAft>
              <a:defRPr/>
            </a:pPr>
            <a:endParaRPr lang="ru-RU" sz="2800" b="1" dirty="0" smtClean="0">
              <a:solidFill>
                <a:srgbClr val="000000"/>
              </a:solidFill>
              <a:cs typeface="Arial" charset="0"/>
            </a:endParaRPr>
          </a:p>
          <a:p>
            <a:pPr algn="ctr" eaLnBrk="0" fontAlgn="base" hangingPunct="0">
              <a:lnSpc>
                <a:spcPts val="3200"/>
              </a:lnSpc>
              <a:spcBef>
                <a:spcPct val="0"/>
              </a:spcBef>
              <a:spcAft>
                <a:spcPct val="0"/>
              </a:spcAft>
              <a:defRPr/>
            </a:pPr>
            <a:endParaRPr lang="ru-RU" sz="2800" b="1" dirty="0" smtClean="0">
              <a:solidFill>
                <a:srgbClr val="000000"/>
              </a:solidFill>
              <a:cs typeface="Arial" charset="0"/>
            </a:endParaRPr>
          </a:p>
          <a:p>
            <a:pPr algn="ctr" eaLnBrk="0" fontAlgn="base" hangingPunct="0">
              <a:lnSpc>
                <a:spcPts val="3200"/>
              </a:lnSpc>
              <a:spcBef>
                <a:spcPct val="0"/>
              </a:spcBef>
              <a:spcAft>
                <a:spcPct val="0"/>
              </a:spcAft>
              <a:defRPr/>
            </a:pPr>
            <a:endParaRPr lang="ru-RU" sz="2800" b="1" dirty="0" smtClean="0">
              <a:solidFill>
                <a:srgbClr val="000000"/>
              </a:solidFill>
              <a:cs typeface="Arial" charset="0"/>
            </a:endParaRPr>
          </a:p>
          <a:p>
            <a:pPr algn="ctr" eaLnBrk="0" fontAlgn="base" hangingPunct="0">
              <a:lnSpc>
                <a:spcPts val="3200"/>
              </a:lnSpc>
              <a:spcBef>
                <a:spcPct val="0"/>
              </a:spcBef>
              <a:spcAft>
                <a:spcPct val="0"/>
              </a:spcAft>
              <a:defRPr/>
            </a:pPr>
            <a:endParaRPr lang="ru-RU" sz="2800" b="1" dirty="0" smtClean="0">
              <a:solidFill>
                <a:srgbClr val="000000"/>
              </a:solidFill>
              <a:cs typeface="Arial" charset="0"/>
            </a:endParaRPr>
          </a:p>
          <a:p>
            <a:pPr algn="ctr" eaLnBrk="0" fontAlgn="base" hangingPunct="0">
              <a:lnSpc>
                <a:spcPts val="3200"/>
              </a:lnSpc>
              <a:spcBef>
                <a:spcPct val="0"/>
              </a:spcBef>
              <a:spcAft>
                <a:spcPct val="0"/>
              </a:spcAft>
              <a:defRPr/>
            </a:pPr>
            <a:endParaRPr lang="ru-RU" sz="2800" b="1" dirty="0" smtClean="0">
              <a:solidFill>
                <a:srgbClr val="000000"/>
              </a:solidFill>
              <a:cs typeface="Arial" charset="0"/>
            </a:endParaRPr>
          </a:p>
          <a:p>
            <a:pPr algn="ctr" eaLnBrk="0" fontAlgn="base" hangingPunct="0">
              <a:lnSpc>
                <a:spcPts val="3200"/>
              </a:lnSpc>
              <a:spcBef>
                <a:spcPct val="0"/>
              </a:spcBef>
              <a:spcAft>
                <a:spcPct val="0"/>
              </a:spcAft>
              <a:defRPr/>
            </a:pPr>
            <a:endParaRPr lang="ru-RU" sz="2800" b="1" dirty="0" smtClean="0">
              <a:solidFill>
                <a:srgbClr val="000000"/>
              </a:solidFill>
              <a:cs typeface="Arial" charset="0"/>
            </a:endParaRPr>
          </a:p>
          <a:p>
            <a:pPr algn="ctr" eaLnBrk="0" fontAlgn="base" hangingPunct="0">
              <a:lnSpc>
                <a:spcPts val="3200"/>
              </a:lnSpc>
              <a:spcBef>
                <a:spcPct val="0"/>
              </a:spcBef>
              <a:spcAft>
                <a:spcPct val="0"/>
              </a:spcAft>
              <a:defRPr/>
            </a:pPr>
            <a:endParaRPr lang="ru-RU" sz="2800" b="1" dirty="0" smtClean="0">
              <a:solidFill>
                <a:srgbClr val="000000"/>
              </a:solidFill>
              <a:cs typeface="Arial" charset="0"/>
            </a:endParaRPr>
          </a:p>
          <a:p>
            <a:pPr algn="ctr" eaLnBrk="0" fontAlgn="base" hangingPunct="0">
              <a:lnSpc>
                <a:spcPts val="3200"/>
              </a:lnSpc>
              <a:spcBef>
                <a:spcPct val="0"/>
              </a:spcBef>
              <a:spcAft>
                <a:spcPct val="0"/>
              </a:spcAft>
              <a:defRPr/>
            </a:pPr>
            <a:endParaRPr lang="ru-RU" sz="2800" b="1" dirty="0" smtClean="0">
              <a:solidFill>
                <a:srgbClr val="000000"/>
              </a:solidFill>
              <a:cs typeface="Arial" charset="0"/>
            </a:endParaRPr>
          </a:p>
          <a:p>
            <a:pPr algn="ctr" eaLnBrk="0" fontAlgn="base" hangingPunct="0">
              <a:lnSpc>
                <a:spcPts val="3200"/>
              </a:lnSpc>
              <a:spcBef>
                <a:spcPct val="0"/>
              </a:spcBef>
              <a:spcAft>
                <a:spcPct val="0"/>
              </a:spcAft>
              <a:defRPr/>
            </a:pPr>
            <a:endParaRPr lang="ru-RU" sz="2800" b="1" dirty="0" smtClean="0">
              <a:solidFill>
                <a:srgbClr val="000000"/>
              </a:solidFill>
              <a:cs typeface="Arial" charset="0"/>
            </a:endParaRPr>
          </a:p>
          <a:p>
            <a:pPr algn="ctr" eaLnBrk="0" fontAlgn="base" hangingPunct="0">
              <a:lnSpc>
                <a:spcPts val="3200"/>
              </a:lnSpc>
              <a:spcBef>
                <a:spcPct val="0"/>
              </a:spcBef>
              <a:spcAft>
                <a:spcPct val="0"/>
              </a:spcAft>
              <a:defRPr/>
            </a:pPr>
            <a:r>
              <a:rPr lang="ru-RU" sz="2800" b="1" dirty="0" smtClean="0">
                <a:solidFill>
                  <a:srgbClr val="000000"/>
                </a:solidFill>
                <a:cs typeface="Arial" charset="0"/>
              </a:rPr>
              <a:t>ИЗМЕНЕНИЯ В ЗАКОНОДАТЕЛЬСТВЕ </a:t>
            </a:r>
          </a:p>
        </p:txBody>
      </p:sp>
      <p:sp>
        <p:nvSpPr>
          <p:cNvPr id="5" name="Прямоугольник 4"/>
          <p:cNvSpPr/>
          <p:nvPr/>
        </p:nvSpPr>
        <p:spPr>
          <a:xfrm>
            <a:off x="3062580" y="6381328"/>
            <a:ext cx="3224024" cy="369332"/>
          </a:xfrm>
          <a:prstGeom prst="rect">
            <a:avLst/>
          </a:prstGeom>
          <a:effectLst/>
        </p:spPr>
        <p:txBody>
          <a:bodyPr wrap="none">
            <a:spAutoFit/>
          </a:bodyPr>
          <a:lstStyle/>
          <a:p>
            <a:r>
              <a:rPr lang="en-US" b="1" i="1" dirty="0" smtClean="0">
                <a:solidFill>
                  <a:srgbClr val="000000"/>
                </a:solidFill>
              </a:rPr>
              <a:t>www.29.rospotrebnadzor.ru</a:t>
            </a:r>
            <a:endParaRPr lang="ru-RU" b="1" i="1" dirty="0">
              <a:solidFill>
                <a:srgbClr val="000000"/>
              </a:solidFill>
            </a:endParaRPr>
          </a:p>
        </p:txBody>
      </p:sp>
      <p:pic>
        <p:nvPicPr>
          <p:cNvPr id="6" name="Picture 22" descr="вымпел 4"/>
          <p:cNvPicPr>
            <a:picLocks noChangeAspect="1" noChangeArrowheads="1"/>
          </p:cNvPicPr>
          <p:nvPr/>
        </p:nvPicPr>
        <p:blipFill>
          <a:blip r:embed="rId3" cstate="print"/>
          <a:srcRect/>
          <a:stretch>
            <a:fillRect/>
          </a:stretch>
        </p:blipFill>
        <p:spPr bwMode="auto">
          <a:xfrm>
            <a:off x="0" y="0"/>
            <a:ext cx="2411759" cy="620713"/>
          </a:xfrm>
          <a:prstGeom prst="rect">
            <a:avLst/>
          </a:prstGeom>
          <a:noFill/>
          <a:ln w="9525" algn="ctr">
            <a:noFill/>
            <a:miter lim="800000"/>
            <a:headEnd/>
            <a:tailEnd/>
          </a:ln>
          <a:effectLst/>
        </p:spPr>
      </p:pic>
      <p:sp>
        <p:nvSpPr>
          <p:cNvPr id="7" name="Номер слайда 12"/>
          <p:cNvSpPr>
            <a:spLocks noGrp="1"/>
          </p:cNvSpPr>
          <p:nvPr>
            <p:ph type="sldNum" sz="quarter" idx="12"/>
          </p:nvPr>
        </p:nvSpPr>
        <p:spPr>
          <a:xfrm>
            <a:off x="6830888" y="6381328"/>
            <a:ext cx="2133600" cy="476250"/>
          </a:xfrm>
          <a:effectLst/>
        </p:spPr>
        <p:txBody>
          <a:bodyPr/>
          <a:lstStyle/>
          <a:p>
            <a:pPr>
              <a:defRPr/>
            </a:pPr>
            <a:fld id="{DB44053E-E037-4A38-8B3A-56A34F52FC32}" type="slidenum">
              <a:rPr lang="ru-RU" sz="1400" b="1" smtClean="0"/>
              <a:pPr>
                <a:defRPr/>
              </a:pPr>
              <a:t>25</a:t>
            </a:fld>
            <a:endParaRPr lang="ru-RU" sz="1400" b="1" dirty="0"/>
          </a:p>
        </p:txBody>
      </p:sp>
      <p:pic>
        <p:nvPicPr>
          <p:cNvPr id="17410" name="Picture 2" descr="Картинки по запросу &quot;ЗАКОНОДАТЕЛЬСТВО ИКОНКА&quot;"/>
          <p:cNvPicPr>
            <a:picLocks noChangeAspect="1" noChangeArrowheads="1"/>
          </p:cNvPicPr>
          <p:nvPr/>
        </p:nvPicPr>
        <p:blipFill>
          <a:blip r:embed="rId4" cstate="print"/>
          <a:srcRect/>
          <a:stretch>
            <a:fillRect/>
          </a:stretch>
        </p:blipFill>
        <p:spPr bwMode="auto">
          <a:xfrm>
            <a:off x="323528" y="3068960"/>
            <a:ext cx="2719189" cy="2719189"/>
          </a:xfrm>
          <a:prstGeom prst="rect">
            <a:avLst/>
          </a:prstGeom>
          <a:noFill/>
        </p:spPr>
      </p:pic>
    </p:spTree>
    <p:extLst>
      <p:ext uri="{BB962C8B-B14F-4D97-AF65-F5344CB8AC3E}">
        <p14:creationId xmlns:p14="http://schemas.microsoft.com/office/powerpoint/2010/main" val="46125373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700808"/>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algn="ctr" eaLnBrk="0" fontAlgn="base" hangingPunct="0">
              <a:lnSpc>
                <a:spcPts val="3200"/>
              </a:lnSpc>
              <a:spcBef>
                <a:spcPct val="0"/>
              </a:spcBef>
              <a:spcAft>
                <a:spcPct val="0"/>
              </a:spcAft>
              <a:defRPr/>
            </a:pPr>
            <a:r>
              <a:rPr lang="ru-RU" sz="2800" b="1" dirty="0" smtClean="0">
                <a:solidFill>
                  <a:srgbClr val="000000"/>
                </a:solidFill>
                <a:cs typeface="Arial" charset="0"/>
              </a:rPr>
              <a:t>Вступили в силу с 01.01.2021 </a:t>
            </a:r>
          </a:p>
          <a:p>
            <a:pPr algn="ctr" eaLnBrk="0" fontAlgn="base" hangingPunct="0">
              <a:lnSpc>
                <a:spcPts val="3200"/>
              </a:lnSpc>
              <a:spcBef>
                <a:spcPct val="0"/>
              </a:spcBef>
              <a:spcAft>
                <a:spcPct val="0"/>
              </a:spcAft>
              <a:defRPr/>
            </a:pPr>
            <a:r>
              <a:rPr lang="ru-RU" sz="2800" b="1" dirty="0" smtClean="0">
                <a:solidFill>
                  <a:srgbClr val="990000"/>
                </a:solidFill>
                <a:cs typeface="Arial" charset="0"/>
              </a:rPr>
              <a:t>новые правила продажи</a:t>
            </a:r>
            <a:endParaRPr lang="ru-RU" sz="2800" b="1" dirty="0">
              <a:solidFill>
                <a:srgbClr val="990000"/>
              </a:solidFill>
              <a:cs typeface="Arial" charset="0"/>
            </a:endParaRPr>
          </a:p>
        </p:txBody>
      </p:sp>
      <p:sp>
        <p:nvSpPr>
          <p:cNvPr id="5" name="Прямоугольник 4"/>
          <p:cNvSpPr/>
          <p:nvPr/>
        </p:nvSpPr>
        <p:spPr>
          <a:xfrm>
            <a:off x="3062580" y="6381328"/>
            <a:ext cx="3224024" cy="369332"/>
          </a:xfrm>
          <a:prstGeom prst="rect">
            <a:avLst/>
          </a:prstGeom>
          <a:effectLst/>
        </p:spPr>
        <p:txBody>
          <a:bodyPr wrap="none">
            <a:spAutoFit/>
          </a:bodyPr>
          <a:lstStyle/>
          <a:p>
            <a:r>
              <a:rPr lang="en-US" b="1" i="1" dirty="0" smtClean="0">
                <a:solidFill>
                  <a:srgbClr val="000000"/>
                </a:solidFill>
              </a:rPr>
              <a:t>www.29.rospotrebnadzor.ru</a:t>
            </a:r>
            <a:endParaRPr lang="ru-RU" b="1" i="1" dirty="0">
              <a:solidFill>
                <a:srgbClr val="000000"/>
              </a:solidFill>
            </a:endParaRPr>
          </a:p>
        </p:txBody>
      </p:sp>
      <p:pic>
        <p:nvPicPr>
          <p:cNvPr id="6" name="Picture 22" descr="вымпел 4"/>
          <p:cNvPicPr>
            <a:picLocks noChangeAspect="1" noChangeArrowheads="1"/>
          </p:cNvPicPr>
          <p:nvPr/>
        </p:nvPicPr>
        <p:blipFill>
          <a:blip r:embed="rId3" cstate="print"/>
          <a:srcRect/>
          <a:stretch>
            <a:fillRect/>
          </a:stretch>
        </p:blipFill>
        <p:spPr bwMode="auto">
          <a:xfrm>
            <a:off x="1" y="-25"/>
            <a:ext cx="2411759" cy="620713"/>
          </a:xfrm>
          <a:prstGeom prst="rect">
            <a:avLst/>
          </a:prstGeom>
          <a:noFill/>
          <a:ln w="9525" algn="ctr">
            <a:noFill/>
            <a:miter lim="800000"/>
            <a:headEnd/>
            <a:tailEnd/>
          </a:ln>
          <a:effectLst/>
        </p:spPr>
      </p:pic>
      <p:sp>
        <p:nvSpPr>
          <p:cNvPr id="7" name="Номер слайда 12"/>
          <p:cNvSpPr>
            <a:spLocks noGrp="1"/>
          </p:cNvSpPr>
          <p:nvPr>
            <p:ph type="sldNum" sz="quarter" idx="12"/>
          </p:nvPr>
        </p:nvSpPr>
        <p:spPr>
          <a:xfrm>
            <a:off x="6830888" y="6381328"/>
            <a:ext cx="2133600" cy="476250"/>
          </a:xfrm>
          <a:effectLst/>
        </p:spPr>
        <p:txBody>
          <a:bodyPr/>
          <a:lstStyle/>
          <a:p>
            <a:pPr>
              <a:defRPr/>
            </a:pPr>
            <a:fld id="{DB44053E-E037-4A38-8B3A-56A34F52FC32}" type="slidenum">
              <a:rPr lang="ru-RU" sz="1400" b="1" smtClean="0"/>
              <a:pPr>
                <a:defRPr/>
              </a:pPr>
              <a:t>26</a:t>
            </a:fld>
            <a:endParaRPr lang="ru-RU" sz="1400" b="1" dirty="0"/>
          </a:p>
        </p:txBody>
      </p:sp>
      <p:sp>
        <p:nvSpPr>
          <p:cNvPr id="11" name="Прямоугольник 10"/>
          <p:cNvSpPr/>
          <p:nvPr/>
        </p:nvSpPr>
        <p:spPr>
          <a:xfrm>
            <a:off x="251520" y="1628800"/>
            <a:ext cx="8784976" cy="4154984"/>
          </a:xfrm>
          <a:prstGeom prst="rect">
            <a:avLst/>
          </a:prstGeom>
        </p:spPr>
        <p:txBody>
          <a:bodyPr wrap="square">
            <a:spAutoFit/>
          </a:bodyPr>
          <a:lstStyle/>
          <a:p>
            <a:r>
              <a:rPr lang="ru-RU" sz="2400" dirty="0"/>
              <a:t>Постановление Правительства РФ от 31.12.2020 N 2463 </a:t>
            </a:r>
            <a:r>
              <a:rPr lang="ru-RU" sz="2400" dirty="0" smtClean="0"/>
              <a:t>«Об </a:t>
            </a:r>
            <a:r>
              <a:rPr lang="ru-RU" sz="2400" dirty="0"/>
              <a:t>утверждении Правил продажи товаров по договору розничной купли-продажи, перечня товаров длительного пользования, на которые не распространяется требование потребителя о безвозмездном предоставлении ему товара, обладающего этими же основными потребительскими свойствами, на период ремонта или замены такого товара, и перечня непродовольственных товаров надлежащего качества, не подлежащих обмену, а также о внесении изменений в некоторые акты Правительства Российской </a:t>
            </a:r>
            <a:r>
              <a:rPr lang="ru-RU" sz="2400" dirty="0" smtClean="0"/>
              <a:t>Федерации»</a:t>
            </a:r>
            <a:endParaRPr lang="ru-RU" sz="2400" dirty="0"/>
          </a:p>
        </p:txBody>
      </p:sp>
    </p:spTree>
    <p:extLst>
      <p:ext uri="{BB962C8B-B14F-4D97-AF65-F5344CB8AC3E}">
        <p14:creationId xmlns:p14="http://schemas.microsoft.com/office/powerpoint/2010/main" val="46125373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700808"/>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algn="ctr" eaLnBrk="0" fontAlgn="base" hangingPunct="0">
              <a:lnSpc>
                <a:spcPts val="3200"/>
              </a:lnSpc>
              <a:spcBef>
                <a:spcPct val="0"/>
              </a:spcBef>
              <a:spcAft>
                <a:spcPct val="0"/>
              </a:spcAft>
              <a:defRPr/>
            </a:pPr>
            <a:r>
              <a:rPr lang="ru-RU" sz="2800" b="1" dirty="0" smtClean="0">
                <a:solidFill>
                  <a:srgbClr val="000000"/>
                </a:solidFill>
                <a:cs typeface="Arial" charset="0"/>
              </a:rPr>
              <a:t>Вступили в силу с 01.01.2021 </a:t>
            </a:r>
          </a:p>
          <a:p>
            <a:pPr algn="ctr" eaLnBrk="0" hangingPunct="0">
              <a:lnSpc>
                <a:spcPts val="3200"/>
              </a:lnSpc>
              <a:defRPr/>
            </a:pPr>
            <a:r>
              <a:rPr lang="ru-RU" sz="2800" b="1" dirty="0" smtClean="0">
                <a:solidFill>
                  <a:srgbClr val="990000"/>
                </a:solidFill>
              </a:rPr>
              <a:t>правила бытового обслуживания населения</a:t>
            </a:r>
            <a:endParaRPr lang="ru-RU" sz="2800" b="1" dirty="0" smtClean="0">
              <a:solidFill>
                <a:srgbClr val="990000"/>
              </a:solidFill>
              <a:cs typeface="Arial" charset="0"/>
            </a:endParaRPr>
          </a:p>
        </p:txBody>
      </p:sp>
      <p:sp>
        <p:nvSpPr>
          <p:cNvPr id="5" name="Прямоугольник 4"/>
          <p:cNvSpPr/>
          <p:nvPr/>
        </p:nvSpPr>
        <p:spPr>
          <a:xfrm>
            <a:off x="3062580" y="6381328"/>
            <a:ext cx="3224024" cy="369332"/>
          </a:xfrm>
          <a:prstGeom prst="rect">
            <a:avLst/>
          </a:prstGeom>
          <a:effectLst/>
        </p:spPr>
        <p:txBody>
          <a:bodyPr wrap="none">
            <a:spAutoFit/>
          </a:bodyPr>
          <a:lstStyle/>
          <a:p>
            <a:r>
              <a:rPr lang="en-US" b="1" i="1" dirty="0" smtClean="0">
                <a:solidFill>
                  <a:srgbClr val="000000"/>
                </a:solidFill>
              </a:rPr>
              <a:t>www.29.rospotrebnadzor.ru</a:t>
            </a:r>
            <a:endParaRPr lang="ru-RU" b="1" i="1" dirty="0">
              <a:solidFill>
                <a:srgbClr val="000000"/>
              </a:solidFill>
            </a:endParaRPr>
          </a:p>
        </p:txBody>
      </p:sp>
      <p:pic>
        <p:nvPicPr>
          <p:cNvPr id="6" name="Picture 22" descr="вымпел 4"/>
          <p:cNvPicPr>
            <a:picLocks noChangeAspect="1" noChangeArrowheads="1"/>
          </p:cNvPicPr>
          <p:nvPr/>
        </p:nvPicPr>
        <p:blipFill>
          <a:blip r:embed="rId3" cstate="print"/>
          <a:srcRect/>
          <a:stretch>
            <a:fillRect/>
          </a:stretch>
        </p:blipFill>
        <p:spPr bwMode="auto">
          <a:xfrm>
            <a:off x="1" y="-25"/>
            <a:ext cx="2411759" cy="620713"/>
          </a:xfrm>
          <a:prstGeom prst="rect">
            <a:avLst/>
          </a:prstGeom>
          <a:noFill/>
          <a:ln w="9525" algn="ctr">
            <a:noFill/>
            <a:miter lim="800000"/>
            <a:headEnd/>
            <a:tailEnd/>
          </a:ln>
          <a:effectLst/>
        </p:spPr>
      </p:pic>
      <p:sp>
        <p:nvSpPr>
          <p:cNvPr id="7" name="Номер слайда 12"/>
          <p:cNvSpPr>
            <a:spLocks noGrp="1"/>
          </p:cNvSpPr>
          <p:nvPr>
            <p:ph type="sldNum" sz="quarter" idx="12"/>
          </p:nvPr>
        </p:nvSpPr>
        <p:spPr>
          <a:xfrm>
            <a:off x="6830888" y="6381328"/>
            <a:ext cx="2133600" cy="476250"/>
          </a:xfrm>
          <a:effectLst/>
        </p:spPr>
        <p:txBody>
          <a:bodyPr/>
          <a:lstStyle/>
          <a:p>
            <a:pPr>
              <a:defRPr/>
            </a:pPr>
            <a:fld id="{DB44053E-E037-4A38-8B3A-56A34F52FC32}" type="slidenum">
              <a:rPr lang="ru-RU" sz="1400" b="1" smtClean="0"/>
              <a:pPr>
                <a:defRPr/>
              </a:pPr>
              <a:t>27</a:t>
            </a:fld>
            <a:endParaRPr lang="ru-RU" sz="1400" b="1" dirty="0"/>
          </a:p>
        </p:txBody>
      </p:sp>
      <p:sp>
        <p:nvSpPr>
          <p:cNvPr id="8" name="Прямоугольник 7"/>
          <p:cNvSpPr/>
          <p:nvPr/>
        </p:nvSpPr>
        <p:spPr>
          <a:xfrm>
            <a:off x="323528" y="2204864"/>
            <a:ext cx="8136904" cy="1815882"/>
          </a:xfrm>
          <a:prstGeom prst="rect">
            <a:avLst/>
          </a:prstGeom>
        </p:spPr>
        <p:txBody>
          <a:bodyPr wrap="square">
            <a:spAutoFit/>
          </a:bodyPr>
          <a:lstStyle/>
          <a:p>
            <a:r>
              <a:rPr lang="ru-RU" sz="2800" dirty="0" smtClean="0"/>
              <a:t>постановление Правительства Российской Федерации от 21 сентября 2020 г. № 1514 «Об утверждении правил бытового обслуживания населения»</a:t>
            </a:r>
            <a:endParaRPr lang="ru-RU" sz="2800" dirty="0"/>
          </a:p>
        </p:txBody>
      </p:sp>
    </p:spTree>
    <p:extLst>
      <p:ext uri="{BB962C8B-B14F-4D97-AF65-F5344CB8AC3E}">
        <p14:creationId xmlns:p14="http://schemas.microsoft.com/office/powerpoint/2010/main" val="46125373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700808"/>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algn="ctr" eaLnBrk="0" hangingPunct="0">
              <a:lnSpc>
                <a:spcPts val="3200"/>
              </a:lnSpc>
              <a:defRPr/>
            </a:pPr>
            <a:r>
              <a:rPr lang="ru-RU" sz="2800" b="1" dirty="0" smtClean="0">
                <a:solidFill>
                  <a:srgbClr val="000000"/>
                </a:solidFill>
                <a:cs typeface="Arial" charset="0"/>
              </a:rPr>
              <a:t>Вступили в силу с 01.01.2021 </a:t>
            </a:r>
          </a:p>
          <a:p>
            <a:pPr algn="ctr" eaLnBrk="0" hangingPunct="0">
              <a:lnSpc>
                <a:spcPts val="3200"/>
              </a:lnSpc>
              <a:defRPr/>
            </a:pPr>
            <a:r>
              <a:rPr lang="ru-RU" sz="2800" b="1" dirty="0" smtClean="0">
                <a:solidFill>
                  <a:srgbClr val="990000"/>
                </a:solidFill>
              </a:rPr>
              <a:t>правила оказания услуг общественного питания</a:t>
            </a:r>
          </a:p>
          <a:p>
            <a:pPr algn="ctr" eaLnBrk="0" hangingPunct="0">
              <a:lnSpc>
                <a:spcPts val="3200"/>
              </a:lnSpc>
              <a:defRPr/>
            </a:pPr>
            <a:endParaRPr lang="ru-RU" sz="2800" b="1" dirty="0" smtClean="0">
              <a:solidFill>
                <a:srgbClr val="000000"/>
              </a:solidFill>
              <a:cs typeface="Arial" charset="0"/>
            </a:endParaRPr>
          </a:p>
        </p:txBody>
      </p:sp>
      <p:sp>
        <p:nvSpPr>
          <p:cNvPr id="5" name="Прямоугольник 4"/>
          <p:cNvSpPr/>
          <p:nvPr/>
        </p:nvSpPr>
        <p:spPr>
          <a:xfrm>
            <a:off x="3062580" y="6381328"/>
            <a:ext cx="3224024" cy="369332"/>
          </a:xfrm>
          <a:prstGeom prst="rect">
            <a:avLst/>
          </a:prstGeom>
          <a:effectLst/>
        </p:spPr>
        <p:txBody>
          <a:bodyPr wrap="none">
            <a:spAutoFit/>
          </a:bodyPr>
          <a:lstStyle/>
          <a:p>
            <a:r>
              <a:rPr lang="en-US" b="1" i="1" dirty="0" smtClean="0">
                <a:solidFill>
                  <a:srgbClr val="000000"/>
                </a:solidFill>
              </a:rPr>
              <a:t>www.29.rospotrebnadzor.ru</a:t>
            </a:r>
            <a:endParaRPr lang="ru-RU" b="1" i="1" dirty="0">
              <a:solidFill>
                <a:srgbClr val="000000"/>
              </a:solidFill>
            </a:endParaRPr>
          </a:p>
        </p:txBody>
      </p:sp>
      <p:pic>
        <p:nvPicPr>
          <p:cNvPr id="6" name="Picture 22" descr="вымпел 4"/>
          <p:cNvPicPr>
            <a:picLocks noChangeAspect="1" noChangeArrowheads="1"/>
          </p:cNvPicPr>
          <p:nvPr/>
        </p:nvPicPr>
        <p:blipFill>
          <a:blip r:embed="rId3" cstate="print"/>
          <a:srcRect/>
          <a:stretch>
            <a:fillRect/>
          </a:stretch>
        </p:blipFill>
        <p:spPr bwMode="auto">
          <a:xfrm>
            <a:off x="1" y="-25"/>
            <a:ext cx="2411759" cy="620713"/>
          </a:xfrm>
          <a:prstGeom prst="rect">
            <a:avLst/>
          </a:prstGeom>
          <a:noFill/>
          <a:ln w="9525" algn="ctr">
            <a:noFill/>
            <a:miter lim="800000"/>
            <a:headEnd/>
            <a:tailEnd/>
          </a:ln>
          <a:effectLst/>
        </p:spPr>
      </p:pic>
      <p:sp>
        <p:nvSpPr>
          <p:cNvPr id="7" name="Номер слайда 12"/>
          <p:cNvSpPr>
            <a:spLocks noGrp="1"/>
          </p:cNvSpPr>
          <p:nvPr>
            <p:ph type="sldNum" sz="quarter" idx="12"/>
          </p:nvPr>
        </p:nvSpPr>
        <p:spPr>
          <a:xfrm>
            <a:off x="6830888" y="6381328"/>
            <a:ext cx="2133600" cy="476250"/>
          </a:xfrm>
          <a:effectLst/>
        </p:spPr>
        <p:txBody>
          <a:bodyPr/>
          <a:lstStyle/>
          <a:p>
            <a:pPr>
              <a:defRPr/>
            </a:pPr>
            <a:fld id="{DB44053E-E037-4A38-8B3A-56A34F52FC32}" type="slidenum">
              <a:rPr lang="ru-RU" sz="1400" b="1" smtClean="0"/>
              <a:pPr>
                <a:defRPr/>
              </a:pPr>
              <a:t>28</a:t>
            </a:fld>
            <a:endParaRPr lang="ru-RU" sz="1400" b="1" dirty="0"/>
          </a:p>
        </p:txBody>
      </p:sp>
      <p:sp>
        <p:nvSpPr>
          <p:cNvPr id="8" name="Прямоугольник 7"/>
          <p:cNvSpPr/>
          <p:nvPr/>
        </p:nvSpPr>
        <p:spPr>
          <a:xfrm>
            <a:off x="323528" y="2204864"/>
            <a:ext cx="8136904" cy="1815882"/>
          </a:xfrm>
          <a:prstGeom prst="rect">
            <a:avLst/>
          </a:prstGeom>
        </p:spPr>
        <p:txBody>
          <a:bodyPr wrap="square">
            <a:spAutoFit/>
          </a:bodyPr>
          <a:lstStyle/>
          <a:p>
            <a:r>
              <a:rPr lang="ru-RU" sz="2800" dirty="0" smtClean="0"/>
              <a:t>Постановлением Правительства Российской Федерации от 21.09.2020г. №1515 утверждены Правила оказания услуг общественного питания</a:t>
            </a:r>
            <a:endParaRPr lang="ru-RU" sz="2800" dirty="0"/>
          </a:p>
        </p:txBody>
      </p:sp>
    </p:spTree>
    <p:extLst>
      <p:ext uri="{BB962C8B-B14F-4D97-AF65-F5344CB8AC3E}">
        <p14:creationId xmlns:p14="http://schemas.microsoft.com/office/powerpoint/2010/main" val="46125373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serpeisk-adm.ru/tinybrowser/fulls/images/rosreestr/2020/05/regulyatornaya-gil-otina-1.jpg"/>
          <p:cNvPicPr>
            <a:picLocks noChangeAspect="1" noChangeArrowheads="1"/>
          </p:cNvPicPr>
          <p:nvPr/>
        </p:nvPicPr>
        <p:blipFill>
          <a:blip r:embed="rId3" cstate="print"/>
          <a:srcRect l="12635" r="14084"/>
          <a:stretch>
            <a:fillRect/>
          </a:stretch>
        </p:blipFill>
        <p:spPr bwMode="auto">
          <a:xfrm>
            <a:off x="0" y="1484784"/>
            <a:ext cx="4247456" cy="4464496"/>
          </a:xfrm>
          <a:prstGeom prst="rect">
            <a:avLst/>
          </a:prstGeom>
          <a:noFill/>
        </p:spPr>
      </p:pic>
      <p:sp>
        <p:nvSpPr>
          <p:cNvPr id="2" name="Прямоугольник 1"/>
          <p:cNvSpPr/>
          <p:nvPr/>
        </p:nvSpPr>
        <p:spPr>
          <a:xfrm>
            <a:off x="0" y="0"/>
            <a:ext cx="9144000" cy="1700808"/>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algn="ctr" eaLnBrk="0" fontAlgn="base" hangingPunct="0">
              <a:lnSpc>
                <a:spcPts val="3200"/>
              </a:lnSpc>
              <a:spcBef>
                <a:spcPct val="0"/>
              </a:spcBef>
              <a:spcAft>
                <a:spcPct val="0"/>
              </a:spcAft>
              <a:defRPr/>
            </a:pPr>
            <a:r>
              <a:rPr lang="ru-RU" sz="2800" b="1" dirty="0" smtClean="0">
                <a:solidFill>
                  <a:srgbClr val="000000"/>
                </a:solidFill>
                <a:cs typeface="Arial" charset="0"/>
              </a:rPr>
              <a:t>Снижение административной нагрузки</a:t>
            </a:r>
            <a:endParaRPr lang="ru-RU" sz="2800" b="1" dirty="0">
              <a:solidFill>
                <a:srgbClr val="000000"/>
              </a:solidFill>
              <a:cs typeface="Arial" charset="0"/>
            </a:endParaRPr>
          </a:p>
        </p:txBody>
      </p:sp>
      <p:sp>
        <p:nvSpPr>
          <p:cNvPr id="5" name="Прямоугольник 4"/>
          <p:cNvSpPr/>
          <p:nvPr/>
        </p:nvSpPr>
        <p:spPr>
          <a:xfrm>
            <a:off x="3062580" y="6381328"/>
            <a:ext cx="3224024" cy="369332"/>
          </a:xfrm>
          <a:prstGeom prst="rect">
            <a:avLst/>
          </a:prstGeom>
          <a:effectLst/>
        </p:spPr>
        <p:txBody>
          <a:bodyPr wrap="none">
            <a:spAutoFit/>
          </a:bodyPr>
          <a:lstStyle/>
          <a:p>
            <a:r>
              <a:rPr lang="en-US" b="1" i="1" dirty="0" smtClean="0">
                <a:solidFill>
                  <a:srgbClr val="000000"/>
                </a:solidFill>
              </a:rPr>
              <a:t>www.29.rospotrebnadzor.ru</a:t>
            </a:r>
            <a:endParaRPr lang="ru-RU" b="1" i="1" dirty="0">
              <a:solidFill>
                <a:srgbClr val="000000"/>
              </a:solidFill>
            </a:endParaRPr>
          </a:p>
        </p:txBody>
      </p:sp>
      <p:pic>
        <p:nvPicPr>
          <p:cNvPr id="6" name="Picture 22" descr="вымпел 4"/>
          <p:cNvPicPr>
            <a:picLocks noChangeAspect="1" noChangeArrowheads="1"/>
          </p:cNvPicPr>
          <p:nvPr/>
        </p:nvPicPr>
        <p:blipFill>
          <a:blip r:embed="rId4" cstate="print"/>
          <a:srcRect/>
          <a:stretch>
            <a:fillRect/>
          </a:stretch>
        </p:blipFill>
        <p:spPr bwMode="auto">
          <a:xfrm>
            <a:off x="1" y="-25"/>
            <a:ext cx="2411759" cy="620713"/>
          </a:xfrm>
          <a:prstGeom prst="rect">
            <a:avLst/>
          </a:prstGeom>
          <a:noFill/>
          <a:ln w="9525" algn="ctr">
            <a:noFill/>
            <a:miter lim="800000"/>
            <a:headEnd/>
            <a:tailEnd/>
          </a:ln>
          <a:effectLst/>
        </p:spPr>
      </p:pic>
      <p:sp>
        <p:nvSpPr>
          <p:cNvPr id="7" name="Номер слайда 12"/>
          <p:cNvSpPr>
            <a:spLocks noGrp="1"/>
          </p:cNvSpPr>
          <p:nvPr>
            <p:ph type="sldNum" sz="quarter" idx="12"/>
          </p:nvPr>
        </p:nvSpPr>
        <p:spPr>
          <a:xfrm>
            <a:off x="6830888" y="6381328"/>
            <a:ext cx="2133600" cy="476250"/>
          </a:xfrm>
          <a:effectLst/>
        </p:spPr>
        <p:txBody>
          <a:bodyPr/>
          <a:lstStyle/>
          <a:p>
            <a:pPr>
              <a:defRPr/>
            </a:pPr>
            <a:fld id="{DB44053E-E037-4A38-8B3A-56A34F52FC32}" type="slidenum">
              <a:rPr lang="ru-RU" sz="1400" b="1" smtClean="0"/>
              <a:pPr>
                <a:defRPr/>
              </a:pPr>
              <a:t>29</a:t>
            </a:fld>
            <a:endParaRPr lang="ru-RU" sz="1400" b="1" dirty="0"/>
          </a:p>
        </p:txBody>
      </p:sp>
      <p:sp>
        <p:nvSpPr>
          <p:cNvPr id="11" name="Прямоугольник 10"/>
          <p:cNvSpPr/>
          <p:nvPr/>
        </p:nvSpPr>
        <p:spPr>
          <a:xfrm>
            <a:off x="3851920" y="1556792"/>
            <a:ext cx="4536504" cy="4154984"/>
          </a:xfrm>
          <a:prstGeom prst="rect">
            <a:avLst/>
          </a:prstGeom>
        </p:spPr>
        <p:txBody>
          <a:bodyPr wrap="square">
            <a:spAutoFit/>
          </a:bodyPr>
          <a:lstStyle/>
          <a:p>
            <a:r>
              <a:rPr lang="ru-RU" sz="2200" b="1" dirty="0" smtClean="0"/>
              <a:t>В целях реализации принципа «регуляторной гильотины» с 01.01.2021 отменены, признаны не подлежащими применению на территории Российской Федерации или ограничены в сфере действия ряд нормативных правовых актов, контроль за соблюдением которых, осуществляют органы Роспотребнадзора.</a:t>
            </a:r>
            <a:endParaRPr lang="ru-RU" sz="2200" b="1" dirty="0"/>
          </a:p>
        </p:txBody>
      </p:sp>
    </p:spTree>
    <p:extLst>
      <p:ext uri="{BB962C8B-B14F-4D97-AF65-F5344CB8AC3E}">
        <p14:creationId xmlns:p14="http://schemas.microsoft.com/office/powerpoint/2010/main" val="238696467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2" descr="вымпел 4"/>
          <p:cNvPicPr>
            <a:picLocks noChangeAspect="1" noChangeArrowheads="1"/>
          </p:cNvPicPr>
          <p:nvPr/>
        </p:nvPicPr>
        <p:blipFill>
          <a:blip r:embed="rId4" cstate="print"/>
          <a:srcRect/>
          <a:stretch>
            <a:fillRect/>
          </a:stretch>
        </p:blipFill>
        <p:spPr bwMode="auto">
          <a:xfrm>
            <a:off x="1" y="-25"/>
            <a:ext cx="2786049" cy="620713"/>
          </a:xfrm>
          <a:prstGeom prst="rect">
            <a:avLst/>
          </a:prstGeom>
          <a:noFill/>
          <a:ln w="9525">
            <a:noFill/>
            <a:miter lim="800000"/>
            <a:headEnd/>
            <a:tailEnd/>
          </a:ln>
        </p:spPr>
      </p:pic>
      <p:sp>
        <p:nvSpPr>
          <p:cNvPr id="6" name="TextBox 5"/>
          <p:cNvSpPr txBox="1"/>
          <p:nvPr/>
        </p:nvSpPr>
        <p:spPr>
          <a:xfrm>
            <a:off x="1071538" y="1857364"/>
            <a:ext cx="3714776" cy="1200329"/>
          </a:xfrm>
          <a:prstGeom prst="rect">
            <a:avLst/>
          </a:prstGeom>
          <a:solidFill>
            <a:schemeClr val="bg1"/>
          </a:solidFill>
          <a:ln>
            <a:solidFill>
              <a:schemeClr val="tx1"/>
            </a:solidFill>
          </a:ln>
        </p:spPr>
        <p:txBody>
          <a:bodyPr wrap="square" rtlCol="0">
            <a:spAutoFit/>
          </a:bodyPr>
          <a:lstStyle/>
          <a:p>
            <a:pPr algn="ctr"/>
            <a:r>
              <a:rPr lang="ru-RU" b="1" dirty="0" smtClean="0">
                <a:latin typeface="Arial" pitchFamily="34" charset="0"/>
                <a:cs typeface="Arial" pitchFamily="34" charset="0"/>
              </a:rPr>
              <a:t>Архангельская область по суточному показателю заболеваемости занимает                 9 место в стране</a:t>
            </a:r>
            <a:endParaRPr lang="ru-RU" b="1" dirty="0">
              <a:latin typeface="Arial" pitchFamily="34" charset="0"/>
              <a:cs typeface="Arial" pitchFamily="34" charset="0"/>
            </a:endParaRPr>
          </a:p>
        </p:txBody>
      </p:sp>
      <p:sp>
        <p:nvSpPr>
          <p:cNvPr id="2" name="Номер слайда 1"/>
          <p:cNvSpPr>
            <a:spLocks noGrp="1"/>
          </p:cNvSpPr>
          <p:nvPr>
            <p:ph type="sldNum" sz="quarter" idx="12"/>
          </p:nvPr>
        </p:nvSpPr>
        <p:spPr/>
        <p:txBody>
          <a:bodyPr/>
          <a:lstStyle/>
          <a:p>
            <a:pPr>
              <a:defRPr/>
            </a:pPr>
            <a:fld id="{472373A0-59AC-453A-AFCC-EF3D5EC8F837}" type="slidenum">
              <a:rPr lang="ru-RU" smtClean="0"/>
              <a:pPr>
                <a:defRPr/>
              </a:pPr>
              <a:t>3</a:t>
            </a:fld>
            <a:endParaRPr lang="ru-RU"/>
          </a:p>
        </p:txBody>
      </p:sp>
    </p:spTree>
    <p:extLst>
      <p:ext uri="{BB962C8B-B14F-4D97-AF65-F5344CB8AC3E}">
        <p14:creationId xmlns:p14="http://schemas.microsoft.com/office/powerpoint/2010/main" val="20557024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b="1" dirty="0" smtClean="0"/>
              <a:t>Новые нормативные документы </a:t>
            </a:r>
            <a:endParaRPr lang="ru-RU" b="1" dirty="0"/>
          </a:p>
        </p:txBody>
      </p:sp>
      <p:sp>
        <p:nvSpPr>
          <p:cNvPr id="5" name="Содержимое 4"/>
          <p:cNvSpPr>
            <a:spLocks noGrp="1"/>
          </p:cNvSpPr>
          <p:nvPr>
            <p:ph idx="1"/>
          </p:nvPr>
        </p:nvSpPr>
        <p:spPr/>
        <p:txBody>
          <a:bodyPr/>
          <a:lstStyle/>
          <a:p>
            <a:r>
              <a:rPr lang="ru-RU" sz="2400" dirty="0" err="1" smtClean="0"/>
              <a:t>СанПиН</a:t>
            </a:r>
            <a:r>
              <a:rPr lang="ru-RU" sz="2400" dirty="0" smtClean="0"/>
              <a:t> 2.3/2.4.3590-20 «Санитарно-эпидемиологические требования к организации питания населения»</a:t>
            </a:r>
          </a:p>
          <a:p>
            <a:r>
              <a:rPr lang="ru-RU" sz="2400" dirty="0" err="1" smtClean="0"/>
              <a:t>СанПиН</a:t>
            </a:r>
            <a:r>
              <a:rPr lang="ru-RU" sz="2400" dirty="0" smtClean="0"/>
              <a:t> 1.2.3685-21 «Гигиенические нормативы и требования к обеспечению безопасности и (или) безвредности для человека факторов среды обитания».</a:t>
            </a:r>
          </a:p>
          <a:p>
            <a:r>
              <a:rPr lang="ru-RU" sz="2400" dirty="0" err="1" smtClean="0"/>
              <a:t>СанПиН</a:t>
            </a:r>
            <a:r>
              <a:rPr lang="ru-RU" sz="2400" dirty="0" smtClean="0"/>
              <a:t> 2.1.3684-21«Санитарно-эпидемиологические требования к содержанию территорий городских и сельских поселений»</a:t>
            </a:r>
          </a:p>
          <a:p>
            <a:endParaRPr lang="ru-RU" b="1" dirty="0" smtClean="0"/>
          </a:p>
          <a:p>
            <a:endParaRPr lang="ru-RU" dirty="0"/>
          </a:p>
        </p:txBody>
      </p:sp>
      <p:sp>
        <p:nvSpPr>
          <p:cNvPr id="2" name="Номер слайда 1"/>
          <p:cNvSpPr>
            <a:spLocks noGrp="1"/>
          </p:cNvSpPr>
          <p:nvPr>
            <p:ph type="sldNum" sz="quarter" idx="12"/>
          </p:nvPr>
        </p:nvSpPr>
        <p:spPr/>
        <p:txBody>
          <a:bodyPr/>
          <a:lstStyle/>
          <a:p>
            <a:pPr>
              <a:defRPr/>
            </a:pPr>
            <a:fld id="{6033153E-AFDC-47FB-ABE3-A2C373F875C8}" type="slidenum">
              <a:rPr lang="ru-RU" sz="1400" smtClean="0"/>
              <a:pPr>
                <a:defRPr/>
              </a:pPr>
              <a:t>30</a:t>
            </a:fld>
            <a:endParaRPr lang="ru-RU" sz="1400" dirty="0"/>
          </a:p>
        </p:txBody>
      </p:sp>
      <p:pic>
        <p:nvPicPr>
          <p:cNvPr id="3" name="Picture 22" descr="вымпел 4"/>
          <p:cNvPicPr>
            <a:picLocks noChangeAspect="1" noChangeArrowheads="1"/>
          </p:cNvPicPr>
          <p:nvPr/>
        </p:nvPicPr>
        <p:blipFill>
          <a:blip r:embed="rId3" cstate="print"/>
          <a:srcRect/>
          <a:stretch>
            <a:fillRect/>
          </a:stretch>
        </p:blipFill>
        <p:spPr bwMode="auto">
          <a:xfrm>
            <a:off x="1" y="-25"/>
            <a:ext cx="2411759" cy="620713"/>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p:txBody>
          <a:bodyPr/>
          <a:lstStyle/>
          <a:p>
            <a:r>
              <a:rPr lang="ru-RU" b="1" dirty="0" smtClean="0"/>
              <a:t>Благодарю за внимание</a:t>
            </a:r>
            <a:endParaRPr lang="ru-RU" b="1" dirty="0"/>
          </a:p>
        </p:txBody>
      </p:sp>
      <p:sp>
        <p:nvSpPr>
          <p:cNvPr id="6" name="Подзаголовок 5"/>
          <p:cNvSpPr>
            <a:spLocks noGrp="1"/>
          </p:cNvSpPr>
          <p:nvPr>
            <p:ph type="subTitle" idx="1"/>
          </p:nvPr>
        </p:nvSpPr>
        <p:spPr/>
        <p:txBody>
          <a:bodyPr/>
          <a:lstStyle/>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extLst>
              <p:ext uri="{D42A27DB-BD31-4B8C-83A1-F6EECF244321}">
                <p14:modId xmlns:p14="http://schemas.microsoft.com/office/powerpoint/2010/main" val="1968782686"/>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2" descr="вымпел 4"/>
          <p:cNvPicPr>
            <a:picLocks noChangeAspect="1" noChangeArrowheads="1"/>
          </p:cNvPicPr>
          <p:nvPr/>
        </p:nvPicPr>
        <p:blipFill>
          <a:blip r:embed="rId4" cstate="print"/>
          <a:srcRect/>
          <a:stretch>
            <a:fillRect/>
          </a:stretch>
        </p:blipFill>
        <p:spPr bwMode="auto">
          <a:xfrm>
            <a:off x="1" y="-25"/>
            <a:ext cx="2786049" cy="620713"/>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pPr>
              <a:defRPr/>
            </a:pPr>
            <a:fld id="{472373A0-59AC-453A-AFCC-EF3D5EC8F837}" type="slidenum">
              <a:rPr lang="ru-RU" smtClean="0"/>
              <a:pPr>
                <a:defRPr/>
              </a:pPr>
              <a:t>4</a:t>
            </a:fld>
            <a:endParaRPr lang="ru-RU"/>
          </a:p>
        </p:txBody>
      </p:sp>
    </p:spTree>
    <p:extLst>
      <p:ext uri="{BB962C8B-B14F-4D97-AF65-F5344CB8AC3E}">
        <p14:creationId xmlns:p14="http://schemas.microsoft.com/office/powerpoint/2010/main" val="3733653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2" descr="вымпел 4"/>
          <p:cNvPicPr>
            <a:picLocks noChangeAspect="1" noChangeArrowheads="1"/>
          </p:cNvPicPr>
          <p:nvPr/>
        </p:nvPicPr>
        <p:blipFill>
          <a:blip r:embed="rId3" cstate="print"/>
          <a:srcRect/>
          <a:stretch>
            <a:fillRect/>
          </a:stretch>
        </p:blipFill>
        <p:spPr bwMode="auto">
          <a:xfrm>
            <a:off x="1" y="-25"/>
            <a:ext cx="2857487" cy="620713"/>
          </a:xfrm>
          <a:prstGeom prst="rect">
            <a:avLst/>
          </a:prstGeom>
          <a:noFill/>
          <a:ln w="9525">
            <a:noFill/>
            <a:miter lim="800000"/>
            <a:headEnd/>
            <a:tailEnd/>
          </a:ln>
        </p:spPr>
      </p:pic>
      <p:sp>
        <p:nvSpPr>
          <p:cNvPr id="4" name="Заголовок 3"/>
          <p:cNvSpPr>
            <a:spLocks noGrp="1"/>
          </p:cNvSpPr>
          <p:nvPr>
            <p:ph type="title"/>
          </p:nvPr>
        </p:nvSpPr>
        <p:spPr>
          <a:xfrm>
            <a:off x="785786" y="0"/>
            <a:ext cx="8229600" cy="1357298"/>
          </a:xfrm>
        </p:spPr>
        <p:txBody>
          <a:bodyPr>
            <a:noAutofit/>
          </a:bodyPr>
          <a:lstStyle/>
          <a:p>
            <a:r>
              <a:rPr lang="ru-RU" sz="2400" b="1" dirty="0" smtClean="0">
                <a:latin typeface="Arial" pitchFamily="34" charset="0"/>
                <a:cs typeface="Arial" pitchFamily="34" charset="0"/>
              </a:rPr>
              <a:t>Возрастная структура заболеваемости среди взрослого населения области, %</a:t>
            </a:r>
            <a:br>
              <a:rPr lang="ru-RU" sz="2400" b="1" dirty="0" smtClean="0">
                <a:latin typeface="Arial" pitchFamily="34" charset="0"/>
                <a:cs typeface="Arial" pitchFamily="34" charset="0"/>
              </a:rPr>
            </a:br>
            <a:endParaRPr lang="ru-RU" sz="1600" b="1" dirty="0">
              <a:latin typeface="Calibri (Заголовки)"/>
              <a:cs typeface="Times New Roman" pitchFamily="18" charset="0"/>
            </a:endParaRPr>
          </a:p>
        </p:txBody>
      </p:sp>
      <p:graphicFrame>
        <p:nvGraphicFramePr>
          <p:cNvPr id="6" name="Диаграмма 5"/>
          <p:cNvGraphicFramePr/>
          <p:nvPr/>
        </p:nvGraphicFramePr>
        <p:xfrm>
          <a:off x="214282" y="1357298"/>
          <a:ext cx="8715436" cy="5286412"/>
        </p:xfrm>
        <a:graphic>
          <a:graphicData uri="http://schemas.openxmlformats.org/drawingml/2006/chart">
            <c:chart xmlns:c="http://schemas.openxmlformats.org/drawingml/2006/chart" xmlns:r="http://schemas.openxmlformats.org/officeDocument/2006/relationships" r:id="rId4"/>
          </a:graphicData>
        </a:graphic>
      </p:graphicFrame>
      <p:sp>
        <p:nvSpPr>
          <p:cNvPr id="2" name="Номер слайда 1"/>
          <p:cNvSpPr>
            <a:spLocks noGrp="1"/>
          </p:cNvSpPr>
          <p:nvPr>
            <p:ph type="sldNum" sz="quarter" idx="12"/>
          </p:nvPr>
        </p:nvSpPr>
        <p:spPr/>
        <p:txBody>
          <a:bodyPr/>
          <a:lstStyle/>
          <a:p>
            <a:pPr>
              <a:defRPr/>
            </a:pPr>
            <a:fld id="{472373A0-59AC-453A-AFCC-EF3D5EC8F837}" type="slidenum">
              <a:rPr lang="ru-RU" smtClean="0"/>
              <a:pPr>
                <a:defRPr/>
              </a:pPr>
              <a:t>5</a:t>
            </a:fld>
            <a:endParaRPr lang="ru-RU"/>
          </a:p>
        </p:txBody>
      </p:sp>
    </p:spTree>
    <p:extLst>
      <p:ext uri="{BB962C8B-B14F-4D97-AF65-F5344CB8AC3E}">
        <p14:creationId xmlns:p14="http://schemas.microsoft.com/office/powerpoint/2010/main" val="1459747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txBody>
          <a:bodyPr>
            <a:normAutofit/>
          </a:bodyPr>
          <a:lstStyle/>
          <a:p>
            <a:pPr algn="ctr">
              <a:buNone/>
            </a:pPr>
            <a:endParaRPr lang="ru-RU" b="1" cap="all" dirty="0" smtClean="0">
              <a:latin typeface="Arial" pitchFamily="34" charset="0"/>
              <a:cs typeface="Arial" pitchFamily="34" charset="0"/>
            </a:endParaRPr>
          </a:p>
          <a:p>
            <a:pPr algn="ctr">
              <a:buNone/>
            </a:pPr>
            <a:r>
              <a:rPr lang="ru-RU" sz="3200" b="1" cap="all" dirty="0" smtClean="0">
                <a:latin typeface="Arial" pitchFamily="34" charset="0"/>
                <a:cs typeface="Arial" pitchFamily="34" charset="0"/>
              </a:rPr>
              <a:t>Показатели снятия ограничений</a:t>
            </a:r>
          </a:p>
          <a:p>
            <a:pPr algn="ctr">
              <a:buNone/>
            </a:pPr>
            <a:r>
              <a:rPr lang="ru-RU" sz="3200" b="1" cap="all" dirty="0" smtClean="0">
                <a:latin typeface="Arial" pitchFamily="34" charset="0"/>
                <a:cs typeface="Arial" pitchFamily="34" charset="0"/>
              </a:rPr>
              <a:t> (МР 3.1.0178-20 от 08.05.2020)</a:t>
            </a:r>
          </a:p>
          <a:p>
            <a:pPr algn="ctr">
              <a:buNone/>
            </a:pPr>
            <a:endParaRPr lang="ru-RU" sz="2400" dirty="0" smtClean="0"/>
          </a:p>
          <a:p>
            <a:pPr indent="544513"/>
            <a:r>
              <a:rPr lang="ru-RU" sz="3600" dirty="0" smtClean="0">
                <a:solidFill>
                  <a:srgbClr val="FF0000"/>
                </a:solidFill>
              </a:rPr>
              <a:t>коэффициент распространения          инфекции,</a:t>
            </a:r>
          </a:p>
          <a:p>
            <a:pPr indent="544513"/>
            <a:r>
              <a:rPr lang="ru-RU" sz="3600" dirty="0" smtClean="0">
                <a:solidFill>
                  <a:srgbClr val="FF0000"/>
                </a:solidFill>
              </a:rPr>
              <a:t> свободный коечный фонд</a:t>
            </a:r>
          </a:p>
          <a:p>
            <a:pPr indent="544513"/>
            <a:r>
              <a:rPr lang="ru-RU" sz="3600" dirty="0" smtClean="0">
                <a:solidFill>
                  <a:srgbClr val="FF0000"/>
                </a:solidFill>
              </a:rPr>
              <a:t> охват тестированием.</a:t>
            </a:r>
          </a:p>
          <a:p>
            <a:pPr algn="ctr">
              <a:buNone/>
            </a:pPr>
            <a:endParaRPr lang="ru-RU" b="1" cap="all" dirty="0" smtClean="0">
              <a:latin typeface="Arial" pitchFamily="34" charset="0"/>
              <a:cs typeface="Arial" pitchFamily="34" charset="0"/>
            </a:endParaRPr>
          </a:p>
          <a:p>
            <a:pPr algn="ctr">
              <a:buNone/>
            </a:pPr>
            <a:endParaRPr lang="ru-RU" b="1" cap="all" dirty="0" smtClean="0">
              <a:latin typeface="Arial" pitchFamily="34" charset="0"/>
              <a:cs typeface="Arial" pitchFamily="34" charset="0"/>
            </a:endParaRPr>
          </a:p>
          <a:p>
            <a:pPr algn="ctr">
              <a:buNone/>
            </a:pPr>
            <a:endParaRPr lang="ru-RU" b="1" cap="all" dirty="0">
              <a:latin typeface="Arial" pitchFamily="34" charset="0"/>
              <a:cs typeface="Arial" pitchFamily="34" charset="0"/>
            </a:endParaRPr>
          </a:p>
        </p:txBody>
      </p:sp>
      <p:pic>
        <p:nvPicPr>
          <p:cNvPr id="4" name="Picture 22" descr="вымпел 4"/>
          <p:cNvPicPr>
            <a:picLocks noChangeAspect="1" noChangeArrowheads="1"/>
          </p:cNvPicPr>
          <p:nvPr/>
        </p:nvPicPr>
        <p:blipFill>
          <a:blip r:embed="rId3" cstate="print"/>
          <a:srcRect/>
          <a:stretch>
            <a:fillRect/>
          </a:stretch>
        </p:blipFill>
        <p:spPr bwMode="auto">
          <a:xfrm>
            <a:off x="1" y="-25"/>
            <a:ext cx="2786049" cy="620713"/>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pPr>
              <a:defRPr/>
            </a:pPr>
            <a:fld id="{472373A0-59AC-453A-AFCC-EF3D5EC8F837}" type="slidenum">
              <a:rPr lang="ru-RU" smtClean="0"/>
              <a:pPr>
                <a:defRPr/>
              </a:pPr>
              <a:t>6</a:t>
            </a:fld>
            <a:endParaRPr lang="ru-RU"/>
          </a:p>
        </p:txBody>
      </p:sp>
    </p:spTree>
    <p:extLst>
      <p:ext uri="{BB962C8B-B14F-4D97-AF65-F5344CB8AC3E}">
        <p14:creationId xmlns:p14="http://schemas.microsoft.com/office/powerpoint/2010/main" val="2484569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2" descr="вымпел 4"/>
          <p:cNvPicPr>
            <a:picLocks noChangeAspect="1" noChangeArrowheads="1"/>
          </p:cNvPicPr>
          <p:nvPr/>
        </p:nvPicPr>
        <p:blipFill>
          <a:blip r:embed="rId3" cstate="print"/>
          <a:srcRect/>
          <a:stretch>
            <a:fillRect/>
          </a:stretch>
        </p:blipFill>
        <p:spPr bwMode="auto">
          <a:xfrm>
            <a:off x="1" y="-25"/>
            <a:ext cx="2411759" cy="620713"/>
          </a:xfrm>
          <a:prstGeom prst="rect">
            <a:avLst/>
          </a:prstGeom>
          <a:noFill/>
          <a:ln w="9525">
            <a:noFill/>
            <a:miter lim="800000"/>
            <a:headEnd/>
            <a:tailEnd/>
          </a:ln>
        </p:spPr>
      </p:pic>
      <p:graphicFrame>
        <p:nvGraphicFramePr>
          <p:cNvPr id="9" name="Диаграмма 8"/>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Прямоугольник 9"/>
          <p:cNvSpPr/>
          <p:nvPr/>
        </p:nvSpPr>
        <p:spPr>
          <a:xfrm>
            <a:off x="3071802" y="1785926"/>
            <a:ext cx="5429288" cy="923330"/>
          </a:xfrm>
          <a:prstGeom prst="rect">
            <a:avLst/>
          </a:prstGeom>
          <a:solidFill>
            <a:schemeClr val="bg1"/>
          </a:solidFill>
          <a:ln>
            <a:solidFill>
              <a:schemeClr val="tx1"/>
            </a:solidFill>
          </a:ln>
        </p:spPr>
        <p:txBody>
          <a:bodyPr wrap="square">
            <a:spAutoFit/>
          </a:bodyPr>
          <a:lstStyle/>
          <a:p>
            <a:pPr algn="ctr"/>
            <a:r>
              <a:rPr lang="ru-RU" b="1" dirty="0" smtClean="0">
                <a:latin typeface="Arial" pitchFamily="34" charset="0"/>
                <a:cs typeface="Arial" pitchFamily="34" charset="0"/>
              </a:rPr>
              <a:t>Отмена ограничительных мероприятий может быть реализована при значении</a:t>
            </a:r>
          </a:p>
          <a:p>
            <a:pPr algn="ctr"/>
            <a:r>
              <a:rPr lang="ru-RU" b="1" dirty="0" smtClean="0">
                <a:latin typeface="Arial" pitchFamily="34" charset="0"/>
                <a:cs typeface="Arial" pitchFamily="34" charset="0"/>
              </a:rPr>
              <a:t> </a:t>
            </a:r>
            <a:r>
              <a:rPr lang="en-US" b="1" dirty="0" smtClean="0">
                <a:latin typeface="Arial" pitchFamily="34" charset="0"/>
                <a:cs typeface="Arial" pitchFamily="34" charset="0"/>
              </a:rPr>
              <a:t>Rt4</a:t>
            </a:r>
            <a:r>
              <a:rPr lang="ru-RU" b="1" dirty="0" smtClean="0">
                <a:latin typeface="Arial" pitchFamily="34" charset="0"/>
                <a:cs typeface="Arial" pitchFamily="34" charset="0"/>
              </a:rPr>
              <a:t> ниже 0,5 </a:t>
            </a:r>
            <a:endParaRPr lang="en-US" b="1" dirty="0" smtClean="0">
              <a:latin typeface="Arial" pitchFamily="34" charset="0"/>
              <a:cs typeface="Arial" pitchFamily="34" charset="0"/>
            </a:endParaRPr>
          </a:p>
        </p:txBody>
      </p:sp>
      <p:sp>
        <p:nvSpPr>
          <p:cNvPr id="11" name="TextBox 10"/>
          <p:cNvSpPr txBox="1"/>
          <p:nvPr/>
        </p:nvSpPr>
        <p:spPr>
          <a:xfrm>
            <a:off x="6286480" y="3643314"/>
            <a:ext cx="2857520" cy="369332"/>
          </a:xfrm>
          <a:prstGeom prst="rect">
            <a:avLst/>
          </a:prstGeom>
          <a:solidFill>
            <a:schemeClr val="bg1"/>
          </a:solidFill>
          <a:ln>
            <a:solidFill>
              <a:schemeClr val="tx1"/>
            </a:solidFill>
          </a:ln>
        </p:spPr>
        <p:txBody>
          <a:bodyPr wrap="square" rtlCol="0">
            <a:spAutoFit/>
          </a:bodyPr>
          <a:lstStyle/>
          <a:p>
            <a:r>
              <a:rPr lang="ru-RU" b="1" dirty="0" smtClean="0">
                <a:solidFill>
                  <a:srgbClr val="FF0000"/>
                </a:solidFill>
                <a:latin typeface="Arial" pitchFamily="34" charset="0"/>
                <a:cs typeface="Arial" pitchFamily="34" charset="0"/>
              </a:rPr>
              <a:t>На 11.02.2021 </a:t>
            </a:r>
            <a:r>
              <a:rPr lang="en-US" b="1" dirty="0" smtClean="0">
                <a:solidFill>
                  <a:srgbClr val="FF0000"/>
                </a:solidFill>
                <a:latin typeface="Arial" pitchFamily="34" charset="0"/>
                <a:cs typeface="Arial" pitchFamily="34" charset="0"/>
              </a:rPr>
              <a:t>Rt4 = 0</a:t>
            </a:r>
            <a:r>
              <a:rPr lang="ru-RU" b="1" dirty="0" smtClean="0">
                <a:solidFill>
                  <a:srgbClr val="FF0000"/>
                </a:solidFill>
                <a:latin typeface="Arial" pitchFamily="34" charset="0"/>
                <a:cs typeface="Arial" pitchFamily="34" charset="0"/>
              </a:rPr>
              <a:t>,</a:t>
            </a:r>
            <a:r>
              <a:rPr lang="en-US" b="1" dirty="0" smtClean="0">
                <a:solidFill>
                  <a:srgbClr val="FF0000"/>
                </a:solidFill>
                <a:latin typeface="Arial" pitchFamily="34" charset="0"/>
                <a:cs typeface="Arial" pitchFamily="34" charset="0"/>
              </a:rPr>
              <a:t>92</a:t>
            </a:r>
            <a:endParaRPr lang="ru-RU" b="1" dirty="0">
              <a:solidFill>
                <a:srgbClr val="FF0000"/>
              </a:solidFill>
              <a:latin typeface="Arial" pitchFamily="34" charset="0"/>
              <a:cs typeface="Arial" pitchFamily="34" charset="0"/>
            </a:endParaRPr>
          </a:p>
        </p:txBody>
      </p:sp>
      <p:sp>
        <p:nvSpPr>
          <p:cNvPr id="2" name="Номер слайда 1"/>
          <p:cNvSpPr>
            <a:spLocks noGrp="1"/>
          </p:cNvSpPr>
          <p:nvPr>
            <p:ph type="sldNum" sz="quarter" idx="12"/>
          </p:nvPr>
        </p:nvSpPr>
        <p:spPr/>
        <p:txBody>
          <a:bodyPr/>
          <a:lstStyle/>
          <a:p>
            <a:pPr>
              <a:defRPr/>
            </a:pPr>
            <a:fld id="{472373A0-59AC-453A-AFCC-EF3D5EC8F837}" type="slidenum">
              <a:rPr lang="ru-RU" smtClean="0"/>
              <a:pPr>
                <a:defRPr/>
              </a:pPr>
              <a:t>7</a:t>
            </a:fld>
            <a:endParaRPr lang="ru-RU"/>
          </a:p>
        </p:txBody>
      </p:sp>
    </p:spTree>
    <p:extLst>
      <p:ext uri="{BB962C8B-B14F-4D97-AF65-F5344CB8AC3E}">
        <p14:creationId xmlns:p14="http://schemas.microsoft.com/office/powerpoint/2010/main" val="423442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2" descr="вымпел 4"/>
          <p:cNvPicPr>
            <a:picLocks noChangeAspect="1" noChangeArrowheads="1"/>
          </p:cNvPicPr>
          <p:nvPr/>
        </p:nvPicPr>
        <p:blipFill>
          <a:blip r:embed="rId3" cstate="print"/>
          <a:srcRect/>
          <a:stretch>
            <a:fillRect/>
          </a:stretch>
        </p:blipFill>
        <p:spPr bwMode="auto">
          <a:xfrm>
            <a:off x="1" y="-25"/>
            <a:ext cx="2786049" cy="620713"/>
          </a:xfrm>
          <a:prstGeom prst="rect">
            <a:avLst/>
          </a:prstGeom>
          <a:noFill/>
          <a:ln w="9525">
            <a:noFill/>
            <a:miter lim="800000"/>
            <a:headEnd/>
            <a:tailEnd/>
          </a:ln>
        </p:spPr>
      </p:pic>
      <p:graphicFrame>
        <p:nvGraphicFramePr>
          <p:cNvPr id="6" name="Диаграмма 5"/>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Прямая соединительная линия 6"/>
          <p:cNvCxnSpPr/>
          <p:nvPr/>
        </p:nvCxnSpPr>
        <p:spPr>
          <a:xfrm>
            <a:off x="571472" y="4143380"/>
            <a:ext cx="8286808"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571472" y="2714620"/>
            <a:ext cx="4572000" cy="923330"/>
          </a:xfrm>
          <a:prstGeom prst="rect">
            <a:avLst/>
          </a:prstGeom>
          <a:solidFill>
            <a:schemeClr val="bg1"/>
          </a:solidFill>
          <a:ln>
            <a:solidFill>
              <a:schemeClr val="tx1"/>
            </a:solidFill>
          </a:ln>
        </p:spPr>
        <p:txBody>
          <a:bodyPr>
            <a:spAutoFit/>
          </a:bodyPr>
          <a:lstStyle/>
          <a:p>
            <a:pPr algn="ctr"/>
            <a:r>
              <a:rPr lang="ru-RU" b="1" dirty="0" smtClean="0">
                <a:latin typeface="Arial" pitchFamily="34" charset="0"/>
                <a:cs typeface="Arial" pitchFamily="34" charset="0"/>
              </a:rPr>
              <a:t>Охват тестированием должен быть </a:t>
            </a:r>
          </a:p>
          <a:p>
            <a:pPr algn="ctr"/>
            <a:r>
              <a:rPr lang="ru-RU" b="1" dirty="0" smtClean="0">
                <a:solidFill>
                  <a:srgbClr val="FF0000"/>
                </a:solidFill>
                <a:latin typeface="Arial" pitchFamily="34" charset="0"/>
                <a:cs typeface="Arial" pitchFamily="34" charset="0"/>
              </a:rPr>
              <a:t>не ниже 200 </a:t>
            </a:r>
            <a:r>
              <a:rPr lang="ru-RU" b="1" dirty="0" smtClean="0">
                <a:latin typeface="Arial" pitchFamily="34" charset="0"/>
                <a:cs typeface="Arial" pitchFamily="34" charset="0"/>
              </a:rPr>
              <a:t>на 100 тысяч </a:t>
            </a:r>
          </a:p>
          <a:p>
            <a:pPr algn="ctr"/>
            <a:r>
              <a:rPr lang="ru-RU" b="1" dirty="0" smtClean="0">
                <a:latin typeface="Arial" pitchFamily="34" charset="0"/>
                <a:cs typeface="Arial" pitchFamily="34" charset="0"/>
              </a:rPr>
              <a:t>населения в стуки</a:t>
            </a:r>
            <a:endParaRPr lang="en-US" b="1" dirty="0" smtClean="0">
              <a:latin typeface="Arial" pitchFamily="34" charset="0"/>
              <a:cs typeface="Arial" pitchFamily="34" charset="0"/>
            </a:endParaRPr>
          </a:p>
        </p:txBody>
      </p:sp>
      <p:sp>
        <p:nvSpPr>
          <p:cNvPr id="9" name="TextBox 8"/>
          <p:cNvSpPr txBox="1"/>
          <p:nvPr/>
        </p:nvSpPr>
        <p:spPr>
          <a:xfrm>
            <a:off x="5715008" y="4786322"/>
            <a:ext cx="2994987" cy="369332"/>
          </a:xfrm>
          <a:prstGeom prst="rect">
            <a:avLst/>
          </a:prstGeom>
          <a:noFill/>
        </p:spPr>
        <p:txBody>
          <a:bodyPr wrap="none" rtlCol="0">
            <a:spAutoFit/>
          </a:bodyPr>
          <a:lstStyle/>
          <a:p>
            <a:r>
              <a:rPr lang="ru-RU" b="1" dirty="0" smtClean="0">
                <a:solidFill>
                  <a:srgbClr val="FF0000"/>
                </a:solidFill>
                <a:latin typeface="Arial" pitchFamily="34" charset="0"/>
                <a:cs typeface="Arial" pitchFamily="34" charset="0"/>
              </a:rPr>
              <a:t>Охват на 11.01.21 = 189,9</a:t>
            </a:r>
            <a:endParaRPr lang="ru-RU" dirty="0">
              <a:solidFill>
                <a:srgbClr val="FF0000"/>
              </a:solidFill>
            </a:endParaRPr>
          </a:p>
        </p:txBody>
      </p:sp>
      <p:sp>
        <p:nvSpPr>
          <p:cNvPr id="2" name="Номер слайда 1"/>
          <p:cNvSpPr>
            <a:spLocks noGrp="1"/>
          </p:cNvSpPr>
          <p:nvPr>
            <p:ph type="sldNum" sz="quarter" idx="12"/>
          </p:nvPr>
        </p:nvSpPr>
        <p:spPr/>
        <p:txBody>
          <a:bodyPr/>
          <a:lstStyle/>
          <a:p>
            <a:pPr>
              <a:defRPr/>
            </a:pPr>
            <a:fld id="{472373A0-59AC-453A-AFCC-EF3D5EC8F837}" type="slidenum">
              <a:rPr lang="ru-RU" smtClean="0"/>
              <a:pPr>
                <a:defRPr/>
              </a:pPr>
              <a:t>8</a:t>
            </a:fld>
            <a:endParaRPr lang="ru-RU"/>
          </a:p>
        </p:txBody>
      </p:sp>
    </p:spTree>
    <p:extLst>
      <p:ext uri="{BB962C8B-B14F-4D97-AF65-F5344CB8AC3E}">
        <p14:creationId xmlns:p14="http://schemas.microsoft.com/office/powerpoint/2010/main" val="3423122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42852"/>
            <a:ext cx="8229600" cy="1143000"/>
          </a:xfrm>
        </p:spPr>
        <p:txBody>
          <a:bodyPr>
            <a:noAutofit/>
          </a:bodyPr>
          <a:lstStyle/>
          <a:p>
            <a:r>
              <a:rPr lang="ru-RU" sz="2800" b="1" dirty="0" smtClean="0">
                <a:latin typeface="Arial" pitchFamily="34" charset="0"/>
                <a:cs typeface="Arial" pitchFamily="34" charset="0"/>
              </a:rPr>
              <a:t>Удельный вес свободных коек от общего количества развернутых на 12.02.2021 </a:t>
            </a:r>
            <a:endParaRPr lang="ru-RU" sz="2800" b="1" dirty="0">
              <a:latin typeface="Arial" pitchFamily="34" charset="0"/>
              <a:cs typeface="Arial" pitchFamily="34" charset="0"/>
            </a:endParaRPr>
          </a:p>
        </p:txBody>
      </p:sp>
      <p:pic>
        <p:nvPicPr>
          <p:cNvPr id="4" name="Picture 22" descr="вымпел 4"/>
          <p:cNvPicPr>
            <a:picLocks noChangeAspect="1" noChangeArrowheads="1"/>
          </p:cNvPicPr>
          <p:nvPr/>
        </p:nvPicPr>
        <p:blipFill>
          <a:blip r:embed="rId3" cstate="print"/>
          <a:srcRect/>
          <a:stretch>
            <a:fillRect/>
          </a:stretch>
        </p:blipFill>
        <p:spPr bwMode="auto">
          <a:xfrm>
            <a:off x="1" y="-25"/>
            <a:ext cx="2786049" cy="620713"/>
          </a:xfrm>
          <a:prstGeom prst="rect">
            <a:avLst/>
          </a:prstGeom>
          <a:noFill/>
          <a:ln w="9525">
            <a:noFill/>
            <a:miter lim="800000"/>
            <a:headEnd/>
            <a:tailEnd/>
          </a:ln>
        </p:spPr>
      </p:pic>
      <p:graphicFrame>
        <p:nvGraphicFramePr>
          <p:cNvPr id="7" name="Диаграмма 6"/>
          <p:cNvGraphicFramePr/>
          <p:nvPr/>
        </p:nvGraphicFramePr>
        <p:xfrm>
          <a:off x="0" y="1500150"/>
          <a:ext cx="10144164" cy="5357850"/>
        </p:xfrm>
        <a:graphic>
          <a:graphicData uri="http://schemas.openxmlformats.org/drawingml/2006/chart">
            <c:chart xmlns:c="http://schemas.openxmlformats.org/drawingml/2006/chart" xmlns:r="http://schemas.openxmlformats.org/officeDocument/2006/relationships" r:id="rId4"/>
          </a:graphicData>
        </a:graphic>
      </p:graphicFrame>
      <p:sp>
        <p:nvSpPr>
          <p:cNvPr id="8" name="Прямоугольник 7"/>
          <p:cNvSpPr/>
          <p:nvPr/>
        </p:nvSpPr>
        <p:spPr>
          <a:xfrm>
            <a:off x="5286380" y="4357694"/>
            <a:ext cx="3500462" cy="1200329"/>
          </a:xfrm>
          <a:prstGeom prst="rect">
            <a:avLst/>
          </a:prstGeom>
          <a:solidFill>
            <a:schemeClr val="bg1"/>
          </a:solidFill>
          <a:ln>
            <a:solidFill>
              <a:schemeClr val="tx1"/>
            </a:solidFill>
          </a:ln>
        </p:spPr>
        <p:txBody>
          <a:bodyPr wrap="square">
            <a:spAutoFit/>
          </a:bodyPr>
          <a:lstStyle/>
          <a:p>
            <a:pPr algn="ctr"/>
            <a:r>
              <a:rPr lang="ru-RU" b="1" dirty="0" smtClean="0">
                <a:solidFill>
                  <a:srgbClr val="FF0000"/>
                </a:solidFill>
                <a:latin typeface="Arial" pitchFamily="34" charset="0"/>
                <a:cs typeface="Arial" pitchFamily="34" charset="0"/>
              </a:rPr>
              <a:t>Свободный коечный фонд должен быть не ниже 50% от норматива 546 койки.</a:t>
            </a:r>
          </a:p>
          <a:p>
            <a:pPr algn="ctr"/>
            <a:r>
              <a:rPr lang="ru-RU" b="1" dirty="0" smtClean="0">
                <a:solidFill>
                  <a:srgbClr val="FF0000"/>
                </a:solidFill>
                <a:latin typeface="Arial" pitchFamily="34" charset="0"/>
                <a:cs typeface="Arial" pitchFamily="34" charset="0"/>
              </a:rPr>
              <a:t>На 11.02.21 СКФ = 81,5% </a:t>
            </a:r>
            <a:endParaRPr lang="en-US" b="1" dirty="0" smtClean="0">
              <a:solidFill>
                <a:srgbClr val="FF0000"/>
              </a:solidFill>
              <a:latin typeface="Arial" pitchFamily="34" charset="0"/>
              <a:cs typeface="Arial" pitchFamily="34" charset="0"/>
            </a:endParaRPr>
          </a:p>
        </p:txBody>
      </p:sp>
      <p:sp>
        <p:nvSpPr>
          <p:cNvPr id="3" name="Номер слайда 2"/>
          <p:cNvSpPr>
            <a:spLocks noGrp="1"/>
          </p:cNvSpPr>
          <p:nvPr>
            <p:ph type="sldNum" sz="quarter" idx="12"/>
          </p:nvPr>
        </p:nvSpPr>
        <p:spPr/>
        <p:txBody>
          <a:bodyPr/>
          <a:lstStyle/>
          <a:p>
            <a:pPr>
              <a:defRPr/>
            </a:pPr>
            <a:fld id="{472373A0-59AC-453A-AFCC-EF3D5EC8F837}" type="slidenum">
              <a:rPr lang="ru-RU" smtClean="0"/>
              <a:pPr>
                <a:defRPr/>
              </a:pPr>
              <a:t>9</a:t>
            </a:fld>
            <a:endParaRPr lang="ru-RU"/>
          </a:p>
        </p:txBody>
      </p:sp>
    </p:spTree>
    <p:extLst>
      <p:ext uri="{BB962C8B-B14F-4D97-AF65-F5344CB8AC3E}">
        <p14:creationId xmlns:p14="http://schemas.microsoft.com/office/powerpoint/2010/main" val="1659782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20874</TotalTime>
  <Words>2616</Words>
  <Application>Microsoft Office PowerPoint</Application>
  <PresentationFormat>Экран (4:3)</PresentationFormat>
  <Paragraphs>478</Paragraphs>
  <Slides>31</Slides>
  <Notes>31</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Презентация PowerPoint</vt:lpstr>
      <vt:lpstr>Презентация PowerPoint</vt:lpstr>
      <vt:lpstr>Презентация PowerPoint</vt:lpstr>
      <vt:lpstr>Презентация PowerPoint</vt:lpstr>
      <vt:lpstr>Возрастная структура заболеваемости среди взрослого населения области, % </vt:lpstr>
      <vt:lpstr>Презентация PowerPoint</vt:lpstr>
      <vt:lpstr>Презентация PowerPoint</vt:lpstr>
      <vt:lpstr>Презентация PowerPoint</vt:lpstr>
      <vt:lpstr>Удельный вес свободных коек от общего количества развернутых на 12.02.2021 </vt:lpstr>
      <vt:lpstr>Презентация PowerPoint</vt:lpstr>
      <vt:lpstr> </vt:lpstr>
      <vt:lpstr>Презентация PowerPoint</vt:lpstr>
      <vt:lpstr>Рекомендации для бизнеса в условиях сохранения рисков распространения COVID-19 </vt:lpstr>
      <vt:lpstr>  Национальный проект «Демография» </vt:lpstr>
      <vt:lpstr>   </vt:lpstr>
      <vt:lpstr>Распоряжение Правительства РФ  от 28 апреля 2018 г. N 792-р</vt:lpstr>
      <vt:lpstr>О результатах надзора за реализацией  обувных товаров</vt:lpstr>
      <vt:lpstr>Результаты  контрольно-надзорной деятельности </vt:lpstr>
      <vt:lpstr>Презентация PowerPoint</vt:lpstr>
      <vt:lpstr>Презентация PowerPoint</vt:lpstr>
      <vt:lpstr>Федеральный государственный надзор 2020 год</vt:lpstr>
      <vt:lpstr>Показатели, характеризующие меры                            по снижению  административного давления            на бизнес </vt:lpstr>
      <vt:lpstr>Показатели, характеризующие меры                            по снижению  административного давления            на бизнес </vt:lpstr>
      <vt:lpstr>Планирование  проверок на 2021 год </vt:lpstr>
      <vt:lpstr>Презентация PowerPoint</vt:lpstr>
      <vt:lpstr>Презентация PowerPoint</vt:lpstr>
      <vt:lpstr>Презентация PowerPoint</vt:lpstr>
      <vt:lpstr>Презентация PowerPoint</vt:lpstr>
      <vt:lpstr>Презентация PowerPoint</vt:lpstr>
      <vt:lpstr>Новые нормативные документы </vt:lpstr>
      <vt:lpstr>Благодарю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Александр Владимирович Ипатов</dc:creator>
  <cp:lastModifiedBy>Ильенкова Дарья Николаевна</cp:lastModifiedBy>
  <cp:revision>1892</cp:revision>
  <cp:lastPrinted>2021-02-17T06:25:23Z</cp:lastPrinted>
  <dcterms:created xsi:type="dcterms:W3CDTF">2015-10-16T12:24:30Z</dcterms:created>
  <dcterms:modified xsi:type="dcterms:W3CDTF">2021-02-19T13:53:47Z</dcterms:modified>
</cp:coreProperties>
</file>