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2.xml" ContentType="application/vnd.openxmlformats-officedocument.presentationml.notesSlide+xml"/>
  <Override PartName="/ppt/diagrams/layout3.xml" ContentType="application/vnd.openxmlformats-officedocument.drawingml.diagramLayout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2" r:id="rId1"/>
  </p:sldMasterIdLst>
  <p:notesMasterIdLst>
    <p:notesMasterId r:id="rId15"/>
  </p:notesMasterIdLst>
  <p:handoutMasterIdLst>
    <p:handoutMasterId r:id="rId16"/>
  </p:handoutMasterIdLst>
  <p:sldIdLst>
    <p:sldId id="499" r:id="rId2"/>
    <p:sldId id="840" r:id="rId3"/>
    <p:sldId id="906" r:id="rId4"/>
    <p:sldId id="900" r:id="rId5"/>
    <p:sldId id="892" r:id="rId6"/>
    <p:sldId id="908" r:id="rId7"/>
    <p:sldId id="910" r:id="rId8"/>
    <p:sldId id="902" r:id="rId9"/>
    <p:sldId id="912" r:id="rId10"/>
    <p:sldId id="909" r:id="rId11"/>
    <p:sldId id="907" r:id="rId12"/>
    <p:sldId id="896" r:id="rId13"/>
    <p:sldId id="911" r:id="rId14"/>
  </p:sldIdLst>
  <p:sldSz cx="9144000" cy="6858000" type="screen4x3"/>
  <p:notesSz cx="6797675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  <p15:guide id="3" orient="horz" pos="310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sha" initials="M" lastIdx="1" clrIdx="0">
    <p:extLst>
      <p:ext uri="{19B8F6BF-5375-455C-9EA6-DF929625EA0E}">
        <p15:presenceInfo xmlns:p15="http://schemas.microsoft.com/office/powerpoint/2012/main" xmlns="" userId="Mash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  <p:clrMru>
    <a:srgbClr val="990000"/>
    <a:srgbClr val="2E508E"/>
    <a:srgbClr val="800000"/>
    <a:srgbClr val="FFFF99"/>
    <a:srgbClr val="CC0000"/>
    <a:srgbClr val="FFFFCC"/>
    <a:srgbClr val="F4B8AA"/>
    <a:srgbClr val="FFCC99"/>
    <a:srgbClr val="000000"/>
    <a:srgbClr val="E6E6E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58953" autoAdjust="0"/>
  </p:normalViewPr>
  <p:slideViewPr>
    <p:cSldViewPr>
      <p:cViewPr varScale="1">
        <p:scale>
          <a:sx n="69" d="100"/>
          <a:sy n="69" d="100"/>
        </p:scale>
        <p:origin x="-52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2178" y="108"/>
      </p:cViewPr>
      <p:guideLst>
        <p:guide orient="horz" pos="3126"/>
        <p:guide orient="horz" pos="3109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0132223948540085"/>
          <c:y val="0.20974600861231846"/>
          <c:w val="0.89867776051460058"/>
          <c:h val="0.4056057198014259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Внеплановые</c:v>
                </c:pt>
              </c:strCache>
            </c:strRef>
          </c:tx>
          <c:spPr>
            <a:solidFill>
              <a:srgbClr val="960000"/>
            </a:solidFill>
            <a:ln w="38100">
              <a:solidFill>
                <a:schemeClr val="tx1"/>
              </a:solidFill>
            </a:ln>
          </c:spPr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515</c:v>
                </c:pt>
                <c:pt idx="1">
                  <c:v>420</c:v>
                </c:pt>
                <c:pt idx="2">
                  <c:v>415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346-4B8C-9A9C-F2B1D8C6297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Плановые</c:v>
                </c:pt>
              </c:strCache>
            </c:strRef>
          </c:tx>
          <c:spPr>
            <a:solidFill>
              <a:srgbClr val="FE5C02"/>
            </a:solidFill>
            <a:ln w="38100">
              <a:solidFill>
                <a:schemeClr val="tx1"/>
              </a:solidFill>
            </a:ln>
          </c:spPr>
          <c:dLbls>
            <c:spPr>
              <a:noFill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274</c:v>
                </c:pt>
                <c:pt idx="1">
                  <c:v>118</c:v>
                </c:pt>
                <c:pt idx="2">
                  <c:v>151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346-4B8C-9A9C-F2B1D8C6297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Административные расследования</c:v>
                </c:pt>
              </c:strCache>
            </c:strRef>
          </c:tx>
          <c:spPr>
            <a:solidFill>
              <a:srgbClr val="FFFF00"/>
            </a:solidFill>
            <a:ln w="38100">
              <a:solidFill>
                <a:srgbClr val="000000"/>
              </a:solidFill>
            </a:ln>
          </c:spPr>
          <c:dLbls>
            <c:spPr>
              <a:solidFill>
                <a:schemeClr val="bg1"/>
              </a:solidFill>
              <a:ln>
                <a:solidFill>
                  <a:schemeClr val="bg1"/>
                </a:solidFill>
              </a:ln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440</c:v>
                </c:pt>
                <c:pt idx="1">
                  <c:v>407</c:v>
                </c:pt>
                <c:pt idx="2">
                  <c:v>321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346-4B8C-9A9C-F2B1D8C6297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Контрольные закупки</c:v>
                </c:pt>
              </c:strCache>
            </c:strRef>
          </c:tx>
          <c:spPr>
            <a:solidFill>
              <a:srgbClr val="00B05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0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D2F-4D0E-8F75-B62EB5487C68}"/>
            </c:ext>
          </c:extLst>
        </c:ser>
        <c:axId val="122795520"/>
        <c:axId val="123791616"/>
      </c:barChart>
      <c:catAx>
        <c:axId val="1227955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123791616"/>
        <c:crosses val="autoZero"/>
        <c:auto val="1"/>
        <c:lblAlgn val="ctr"/>
        <c:lblOffset val="100"/>
      </c:catAx>
      <c:valAx>
        <c:axId val="123791616"/>
        <c:scaling>
          <c:orientation val="minMax"/>
        </c:scaling>
        <c:axPos val="l"/>
        <c:majorGridlines>
          <c:spPr>
            <a:ln>
              <a:solidFill>
                <a:srgbClr val="000000">
                  <a:alpha val="33000"/>
                </a:srgbClr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2795520"/>
        <c:crosses val="autoZero"/>
        <c:crossBetween val="between"/>
        <c:minorUnit val="400"/>
      </c:valAx>
    </c:plotArea>
    <c:legend>
      <c:legendPos val="b"/>
      <c:legendEntry>
        <c:idx val="0"/>
        <c:txPr>
          <a:bodyPr/>
          <a:lstStyle/>
          <a:p>
            <a:pPr>
              <a:defRPr sz="1600" b="1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="1" baseline="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 b="1" baseline="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 b="1" baseline="0"/>
            </a:pPr>
            <a:endParaRPr lang="ru-RU"/>
          </a:p>
        </c:txPr>
      </c:legendEntry>
      <c:layout>
        <c:manualLayout>
          <c:xMode val="edge"/>
          <c:yMode val="edge"/>
          <c:x val="2.6917320877667617E-2"/>
          <c:y val="0.72715135318583946"/>
          <c:w val="0.94276572181255636"/>
          <c:h val="0.1725589250322852"/>
        </c:manualLayout>
      </c:layout>
      <c:txPr>
        <a:bodyPr/>
        <a:lstStyle/>
        <a:p>
          <a:pPr>
            <a:defRPr sz="20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6BDA2B-49C2-4581-AC2A-2C0132067BA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D93AE6-D46C-43B9-BEC0-D287963382EF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ln w="38100"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600" b="1" dirty="0" smtClean="0">
              <a:solidFill>
                <a:schemeClr val="tx1"/>
              </a:solidFill>
            </a:rPr>
            <a:t>Государственный контроль (надзор) осуществляется без проведения плановых контрольных (надзорных) мероприятий</a:t>
          </a:r>
        </a:p>
      </dgm:t>
    </dgm:pt>
    <dgm:pt modelId="{372CFCC2-2AD2-42AD-BE1E-EAA7E74B63AB}" type="parTrans" cxnId="{900EF182-E821-4C58-85A4-11DEC3B06989}">
      <dgm:prSet/>
      <dgm:spPr/>
      <dgm:t>
        <a:bodyPr/>
        <a:lstStyle/>
        <a:p>
          <a:endParaRPr lang="ru-RU"/>
        </a:p>
      </dgm:t>
    </dgm:pt>
    <dgm:pt modelId="{0B001406-42D6-4090-8A27-0420DE035725}" type="sibTrans" cxnId="{900EF182-E821-4C58-85A4-11DEC3B06989}">
      <dgm:prSet/>
      <dgm:spPr/>
      <dgm:t>
        <a:bodyPr/>
        <a:lstStyle/>
        <a:p>
          <a:endParaRPr lang="ru-RU"/>
        </a:p>
      </dgm:t>
    </dgm:pt>
    <dgm:pt modelId="{045043C4-D020-4D05-9A9B-98756D5EDFB6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u-RU" baseline="0" dirty="0" smtClean="0">
              <a:solidFill>
                <a:schemeClr val="tx1"/>
              </a:solidFill>
            </a:rPr>
            <a:t>За соблюдением законодательства Российской Федерации о защите детей от информации, причиняющей вред их здоровью и (или) развитию</a:t>
          </a:r>
          <a:endParaRPr lang="ru-RU" dirty="0">
            <a:solidFill>
              <a:schemeClr val="tx1"/>
            </a:solidFill>
          </a:endParaRPr>
        </a:p>
      </dgm:t>
    </dgm:pt>
    <dgm:pt modelId="{AB58AB94-FEAF-4C5D-A40A-56E2D58E818E}" type="parTrans" cxnId="{DF40B903-7C60-421B-8363-2F9445E3A5CA}">
      <dgm:prSet/>
      <dgm:spPr/>
      <dgm:t>
        <a:bodyPr/>
        <a:lstStyle/>
        <a:p>
          <a:endParaRPr lang="ru-RU"/>
        </a:p>
      </dgm:t>
    </dgm:pt>
    <dgm:pt modelId="{6392FCDA-2E08-4B40-8738-C73B3F28A6DC}" type="sibTrans" cxnId="{DF40B903-7C60-421B-8363-2F9445E3A5CA}">
      <dgm:prSet/>
      <dgm:spPr/>
      <dgm:t>
        <a:bodyPr/>
        <a:lstStyle/>
        <a:p>
          <a:endParaRPr lang="ru-RU"/>
        </a:p>
      </dgm:t>
    </dgm:pt>
    <dgm:pt modelId="{4691C9BA-D4AF-4621-942D-0C61B3FC9EB4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u-RU" baseline="0" dirty="0" smtClean="0">
              <a:solidFill>
                <a:schemeClr val="tx1"/>
              </a:solidFill>
            </a:rPr>
            <a:t>В области защиты прав потребителей</a:t>
          </a:r>
          <a:endParaRPr lang="ru-RU" dirty="0">
            <a:solidFill>
              <a:schemeClr val="tx1"/>
            </a:solidFill>
          </a:endParaRPr>
        </a:p>
      </dgm:t>
    </dgm:pt>
    <dgm:pt modelId="{09673781-99E0-46D0-8C0A-99280DA71ADC}" type="parTrans" cxnId="{CDCBA8C9-4F14-43FE-B1BC-464074D9F3BB}">
      <dgm:prSet/>
      <dgm:spPr/>
      <dgm:t>
        <a:bodyPr/>
        <a:lstStyle/>
        <a:p>
          <a:endParaRPr lang="ru-RU"/>
        </a:p>
      </dgm:t>
    </dgm:pt>
    <dgm:pt modelId="{301FCED1-BBD5-4B1A-BCAF-73C21EB43318}" type="sibTrans" cxnId="{CDCBA8C9-4F14-43FE-B1BC-464074D9F3BB}">
      <dgm:prSet/>
      <dgm:spPr/>
      <dgm:t>
        <a:bodyPr/>
        <a:lstStyle/>
        <a:p>
          <a:endParaRPr lang="ru-RU"/>
        </a:p>
      </dgm:t>
    </dgm:pt>
    <dgm:pt modelId="{2B68A2EF-D610-431E-A560-CD5228FDA082}" type="pres">
      <dgm:prSet presAssocID="{436BDA2B-49C2-4581-AC2A-2C0132067BA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E765FB7-43D8-486F-8F74-A00D601EFA1A}" type="pres">
      <dgm:prSet presAssocID="{9AD93AE6-D46C-43B9-BEC0-D287963382EF}" presName="hierRoot1" presStyleCnt="0">
        <dgm:presLayoutVars>
          <dgm:hierBranch val="init"/>
        </dgm:presLayoutVars>
      </dgm:prSet>
      <dgm:spPr/>
    </dgm:pt>
    <dgm:pt modelId="{822ABE9C-1D0F-4B39-A782-E9C1AC031EE2}" type="pres">
      <dgm:prSet presAssocID="{9AD93AE6-D46C-43B9-BEC0-D287963382EF}" presName="rootComposite1" presStyleCnt="0"/>
      <dgm:spPr/>
    </dgm:pt>
    <dgm:pt modelId="{83C7B484-1529-4E33-9DD6-2BBBD290AD00}" type="pres">
      <dgm:prSet presAssocID="{9AD93AE6-D46C-43B9-BEC0-D287963382EF}" presName="rootText1" presStyleLbl="node0" presStyleIdx="0" presStyleCnt="1" custScaleX="190848" custScaleY="69360" custLinFactNeighborX="2544" custLinFactNeighborY="-22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FBCFAF0-4F99-4620-9EF1-CB915D03A6CB}" type="pres">
      <dgm:prSet presAssocID="{9AD93AE6-D46C-43B9-BEC0-D287963382E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065C963-6C76-4248-816C-F9A17B8FF2C0}" type="pres">
      <dgm:prSet presAssocID="{9AD93AE6-D46C-43B9-BEC0-D287963382EF}" presName="hierChild2" presStyleCnt="0"/>
      <dgm:spPr/>
    </dgm:pt>
    <dgm:pt modelId="{A1EC6490-275F-4495-80F7-9722103CEF1A}" type="pres">
      <dgm:prSet presAssocID="{09673781-99E0-46D0-8C0A-99280DA71ADC}" presName="Name37" presStyleLbl="parChTrans1D2" presStyleIdx="0" presStyleCnt="2"/>
      <dgm:spPr/>
      <dgm:t>
        <a:bodyPr/>
        <a:lstStyle/>
        <a:p>
          <a:endParaRPr lang="ru-RU"/>
        </a:p>
      </dgm:t>
    </dgm:pt>
    <dgm:pt modelId="{79F92241-F925-48DD-B92E-9A058624DC39}" type="pres">
      <dgm:prSet presAssocID="{4691C9BA-D4AF-4621-942D-0C61B3FC9EB4}" presName="hierRoot2" presStyleCnt="0">
        <dgm:presLayoutVars>
          <dgm:hierBranch val="init"/>
        </dgm:presLayoutVars>
      </dgm:prSet>
      <dgm:spPr/>
    </dgm:pt>
    <dgm:pt modelId="{938C4856-7F39-4577-AD61-EE982AB966AD}" type="pres">
      <dgm:prSet presAssocID="{4691C9BA-D4AF-4621-942D-0C61B3FC9EB4}" presName="rootComposite" presStyleCnt="0"/>
      <dgm:spPr/>
    </dgm:pt>
    <dgm:pt modelId="{2D106BA9-BB85-4DB0-AEE3-FA9D70F4D3C2}" type="pres">
      <dgm:prSet presAssocID="{4691C9BA-D4AF-4621-942D-0C61B3FC9EB4}" presName="rootText" presStyleLbl="node2" presStyleIdx="0" presStyleCnt="2" custScaleX="933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E1CDF6-E567-4609-AC9E-42A69D8F5F75}" type="pres">
      <dgm:prSet presAssocID="{4691C9BA-D4AF-4621-942D-0C61B3FC9EB4}" presName="rootConnector" presStyleLbl="node2" presStyleIdx="0" presStyleCnt="2"/>
      <dgm:spPr/>
      <dgm:t>
        <a:bodyPr/>
        <a:lstStyle/>
        <a:p>
          <a:endParaRPr lang="ru-RU"/>
        </a:p>
      </dgm:t>
    </dgm:pt>
    <dgm:pt modelId="{F1FF3375-01A0-4DA0-B6EA-223FEAA53BA3}" type="pres">
      <dgm:prSet presAssocID="{4691C9BA-D4AF-4621-942D-0C61B3FC9EB4}" presName="hierChild4" presStyleCnt="0"/>
      <dgm:spPr/>
    </dgm:pt>
    <dgm:pt modelId="{5F041227-57FC-4AF2-AB60-98958C92354E}" type="pres">
      <dgm:prSet presAssocID="{4691C9BA-D4AF-4621-942D-0C61B3FC9EB4}" presName="hierChild5" presStyleCnt="0"/>
      <dgm:spPr/>
    </dgm:pt>
    <dgm:pt modelId="{29699C9D-B172-4781-8013-0C70E27955C1}" type="pres">
      <dgm:prSet presAssocID="{AB58AB94-FEAF-4C5D-A40A-56E2D58E818E}" presName="Name37" presStyleLbl="parChTrans1D2" presStyleIdx="1" presStyleCnt="2"/>
      <dgm:spPr/>
      <dgm:t>
        <a:bodyPr/>
        <a:lstStyle/>
        <a:p>
          <a:endParaRPr lang="ru-RU"/>
        </a:p>
      </dgm:t>
    </dgm:pt>
    <dgm:pt modelId="{65C6F413-FDA3-45CF-A90C-5FB84237ABCC}" type="pres">
      <dgm:prSet presAssocID="{045043C4-D020-4D05-9A9B-98756D5EDFB6}" presName="hierRoot2" presStyleCnt="0">
        <dgm:presLayoutVars>
          <dgm:hierBranch val="init"/>
        </dgm:presLayoutVars>
      </dgm:prSet>
      <dgm:spPr/>
    </dgm:pt>
    <dgm:pt modelId="{C93E1768-2E04-475B-8DD9-F507EE35CA03}" type="pres">
      <dgm:prSet presAssocID="{045043C4-D020-4D05-9A9B-98756D5EDFB6}" presName="rootComposite" presStyleCnt="0"/>
      <dgm:spPr/>
    </dgm:pt>
    <dgm:pt modelId="{2767FFCB-9FFF-4A7F-8B9F-F055D3C9A955}" type="pres">
      <dgm:prSet presAssocID="{045043C4-D020-4D05-9A9B-98756D5EDFB6}" presName="rootText" presStyleLbl="node2" presStyleIdx="1" presStyleCnt="2" custScaleX="114362" custScaleY="1319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8C54ABC-01B3-4793-AAED-BDA009B7DB2D}" type="pres">
      <dgm:prSet presAssocID="{045043C4-D020-4D05-9A9B-98756D5EDFB6}" presName="rootConnector" presStyleLbl="node2" presStyleIdx="1" presStyleCnt="2"/>
      <dgm:spPr/>
      <dgm:t>
        <a:bodyPr/>
        <a:lstStyle/>
        <a:p>
          <a:endParaRPr lang="ru-RU"/>
        </a:p>
      </dgm:t>
    </dgm:pt>
    <dgm:pt modelId="{8BE07BD1-9281-4593-BCAF-D66335B0A64F}" type="pres">
      <dgm:prSet presAssocID="{045043C4-D020-4D05-9A9B-98756D5EDFB6}" presName="hierChild4" presStyleCnt="0"/>
      <dgm:spPr/>
    </dgm:pt>
    <dgm:pt modelId="{7E753039-B5F5-4A6C-AD9F-F29C73DFAE2B}" type="pres">
      <dgm:prSet presAssocID="{045043C4-D020-4D05-9A9B-98756D5EDFB6}" presName="hierChild5" presStyleCnt="0"/>
      <dgm:spPr/>
    </dgm:pt>
    <dgm:pt modelId="{0423C10E-067C-43DF-8E29-DF990680B2B1}" type="pres">
      <dgm:prSet presAssocID="{9AD93AE6-D46C-43B9-BEC0-D287963382EF}" presName="hierChild3" presStyleCnt="0"/>
      <dgm:spPr/>
    </dgm:pt>
  </dgm:ptLst>
  <dgm:cxnLst>
    <dgm:cxn modelId="{C1D53013-E4FB-44D0-9458-D2A987A748FE}" type="presOf" srcId="{045043C4-D020-4D05-9A9B-98756D5EDFB6}" destId="{2767FFCB-9FFF-4A7F-8B9F-F055D3C9A955}" srcOrd="0" destOrd="0" presId="urn:microsoft.com/office/officeart/2005/8/layout/orgChart1"/>
    <dgm:cxn modelId="{CDCBA8C9-4F14-43FE-B1BC-464074D9F3BB}" srcId="{9AD93AE6-D46C-43B9-BEC0-D287963382EF}" destId="{4691C9BA-D4AF-4621-942D-0C61B3FC9EB4}" srcOrd="0" destOrd="0" parTransId="{09673781-99E0-46D0-8C0A-99280DA71ADC}" sibTransId="{301FCED1-BBD5-4B1A-BCAF-73C21EB43318}"/>
    <dgm:cxn modelId="{900EF182-E821-4C58-85A4-11DEC3B06989}" srcId="{436BDA2B-49C2-4581-AC2A-2C0132067BA3}" destId="{9AD93AE6-D46C-43B9-BEC0-D287963382EF}" srcOrd="0" destOrd="0" parTransId="{372CFCC2-2AD2-42AD-BE1E-EAA7E74B63AB}" sibTransId="{0B001406-42D6-4090-8A27-0420DE035725}"/>
    <dgm:cxn modelId="{DF40B903-7C60-421B-8363-2F9445E3A5CA}" srcId="{9AD93AE6-D46C-43B9-BEC0-D287963382EF}" destId="{045043C4-D020-4D05-9A9B-98756D5EDFB6}" srcOrd="1" destOrd="0" parTransId="{AB58AB94-FEAF-4C5D-A40A-56E2D58E818E}" sibTransId="{6392FCDA-2E08-4B40-8738-C73B3F28A6DC}"/>
    <dgm:cxn modelId="{90DB5D61-DE4A-420E-B9E6-3A32EB7D42FB}" type="presOf" srcId="{AB58AB94-FEAF-4C5D-A40A-56E2D58E818E}" destId="{29699C9D-B172-4781-8013-0C70E27955C1}" srcOrd="0" destOrd="0" presId="urn:microsoft.com/office/officeart/2005/8/layout/orgChart1"/>
    <dgm:cxn modelId="{DC67F549-6D3E-4591-B47F-26C516117B4F}" type="presOf" srcId="{4691C9BA-D4AF-4621-942D-0C61B3FC9EB4}" destId="{57E1CDF6-E567-4609-AC9E-42A69D8F5F75}" srcOrd="1" destOrd="0" presId="urn:microsoft.com/office/officeart/2005/8/layout/orgChart1"/>
    <dgm:cxn modelId="{A6F8170E-E0F3-44A0-8F00-52993504EBE5}" type="presOf" srcId="{436BDA2B-49C2-4581-AC2A-2C0132067BA3}" destId="{2B68A2EF-D610-431E-A560-CD5228FDA082}" srcOrd="0" destOrd="0" presId="urn:microsoft.com/office/officeart/2005/8/layout/orgChart1"/>
    <dgm:cxn modelId="{DC740AB5-A6B8-42A2-92FF-B47C5C73BAAA}" type="presOf" srcId="{4691C9BA-D4AF-4621-942D-0C61B3FC9EB4}" destId="{2D106BA9-BB85-4DB0-AEE3-FA9D70F4D3C2}" srcOrd="0" destOrd="0" presId="urn:microsoft.com/office/officeart/2005/8/layout/orgChart1"/>
    <dgm:cxn modelId="{D3EDF448-8C53-43EC-BA86-263244F36C92}" type="presOf" srcId="{09673781-99E0-46D0-8C0A-99280DA71ADC}" destId="{A1EC6490-275F-4495-80F7-9722103CEF1A}" srcOrd="0" destOrd="0" presId="urn:microsoft.com/office/officeart/2005/8/layout/orgChart1"/>
    <dgm:cxn modelId="{F69C9F62-ABF7-46A8-9942-422279DB70A9}" type="presOf" srcId="{9AD93AE6-D46C-43B9-BEC0-D287963382EF}" destId="{83C7B484-1529-4E33-9DD6-2BBBD290AD00}" srcOrd="0" destOrd="0" presId="urn:microsoft.com/office/officeart/2005/8/layout/orgChart1"/>
    <dgm:cxn modelId="{913F92CE-54DF-435C-83BC-F9F6C41676C7}" type="presOf" srcId="{9AD93AE6-D46C-43B9-BEC0-D287963382EF}" destId="{FFBCFAF0-4F99-4620-9EF1-CB915D03A6CB}" srcOrd="1" destOrd="0" presId="urn:microsoft.com/office/officeart/2005/8/layout/orgChart1"/>
    <dgm:cxn modelId="{37DEF6A3-5AB6-4A2C-BE42-4C0DC8564004}" type="presOf" srcId="{045043C4-D020-4D05-9A9B-98756D5EDFB6}" destId="{A8C54ABC-01B3-4793-AAED-BDA009B7DB2D}" srcOrd="1" destOrd="0" presId="urn:microsoft.com/office/officeart/2005/8/layout/orgChart1"/>
    <dgm:cxn modelId="{02C40CC7-4047-4F8C-B858-7C496176F4C6}" type="presParOf" srcId="{2B68A2EF-D610-431E-A560-CD5228FDA082}" destId="{5E765FB7-43D8-486F-8F74-A00D601EFA1A}" srcOrd="0" destOrd="0" presId="urn:microsoft.com/office/officeart/2005/8/layout/orgChart1"/>
    <dgm:cxn modelId="{4811C221-02B1-4926-98E0-410A61B0F8FB}" type="presParOf" srcId="{5E765FB7-43D8-486F-8F74-A00D601EFA1A}" destId="{822ABE9C-1D0F-4B39-A782-E9C1AC031EE2}" srcOrd="0" destOrd="0" presId="urn:microsoft.com/office/officeart/2005/8/layout/orgChart1"/>
    <dgm:cxn modelId="{7CA321C0-D5A4-4B4E-933B-A68CAC5676E0}" type="presParOf" srcId="{822ABE9C-1D0F-4B39-A782-E9C1AC031EE2}" destId="{83C7B484-1529-4E33-9DD6-2BBBD290AD00}" srcOrd="0" destOrd="0" presId="urn:microsoft.com/office/officeart/2005/8/layout/orgChart1"/>
    <dgm:cxn modelId="{A57CCD01-83AB-47B6-9BBF-CFE593DA33CE}" type="presParOf" srcId="{822ABE9C-1D0F-4B39-A782-E9C1AC031EE2}" destId="{FFBCFAF0-4F99-4620-9EF1-CB915D03A6CB}" srcOrd="1" destOrd="0" presId="urn:microsoft.com/office/officeart/2005/8/layout/orgChart1"/>
    <dgm:cxn modelId="{59DE55C4-089B-4370-9517-0A15A9C6A9DE}" type="presParOf" srcId="{5E765FB7-43D8-486F-8F74-A00D601EFA1A}" destId="{1065C963-6C76-4248-816C-F9A17B8FF2C0}" srcOrd="1" destOrd="0" presId="urn:microsoft.com/office/officeart/2005/8/layout/orgChart1"/>
    <dgm:cxn modelId="{4F528C7F-890B-4B7D-992A-504EDE697D0C}" type="presParOf" srcId="{1065C963-6C76-4248-816C-F9A17B8FF2C0}" destId="{A1EC6490-275F-4495-80F7-9722103CEF1A}" srcOrd="0" destOrd="0" presId="urn:microsoft.com/office/officeart/2005/8/layout/orgChart1"/>
    <dgm:cxn modelId="{C610843C-D108-4AD4-AA7D-6470E6B7AC56}" type="presParOf" srcId="{1065C963-6C76-4248-816C-F9A17B8FF2C0}" destId="{79F92241-F925-48DD-B92E-9A058624DC39}" srcOrd="1" destOrd="0" presId="urn:microsoft.com/office/officeart/2005/8/layout/orgChart1"/>
    <dgm:cxn modelId="{9A9A073B-7735-41E6-901F-C2C5B77C46BA}" type="presParOf" srcId="{79F92241-F925-48DD-B92E-9A058624DC39}" destId="{938C4856-7F39-4577-AD61-EE982AB966AD}" srcOrd="0" destOrd="0" presId="urn:microsoft.com/office/officeart/2005/8/layout/orgChart1"/>
    <dgm:cxn modelId="{3936505C-6DB4-4E29-B762-4D7A6B7BEC64}" type="presParOf" srcId="{938C4856-7F39-4577-AD61-EE982AB966AD}" destId="{2D106BA9-BB85-4DB0-AEE3-FA9D70F4D3C2}" srcOrd="0" destOrd="0" presId="urn:microsoft.com/office/officeart/2005/8/layout/orgChart1"/>
    <dgm:cxn modelId="{C85E3010-1307-4D9E-B77D-13AF1D9DBEB0}" type="presParOf" srcId="{938C4856-7F39-4577-AD61-EE982AB966AD}" destId="{57E1CDF6-E567-4609-AC9E-42A69D8F5F75}" srcOrd="1" destOrd="0" presId="urn:microsoft.com/office/officeart/2005/8/layout/orgChart1"/>
    <dgm:cxn modelId="{377519BE-735B-43BC-9D74-3A2A1F8F7E13}" type="presParOf" srcId="{79F92241-F925-48DD-B92E-9A058624DC39}" destId="{F1FF3375-01A0-4DA0-B6EA-223FEAA53BA3}" srcOrd="1" destOrd="0" presId="urn:microsoft.com/office/officeart/2005/8/layout/orgChart1"/>
    <dgm:cxn modelId="{988EB2E2-4165-4784-BFAE-64239E2AF6E0}" type="presParOf" srcId="{79F92241-F925-48DD-B92E-9A058624DC39}" destId="{5F041227-57FC-4AF2-AB60-98958C92354E}" srcOrd="2" destOrd="0" presId="urn:microsoft.com/office/officeart/2005/8/layout/orgChart1"/>
    <dgm:cxn modelId="{AD10C058-A182-4BF9-AE32-367F0E11C8C3}" type="presParOf" srcId="{1065C963-6C76-4248-816C-F9A17B8FF2C0}" destId="{29699C9D-B172-4781-8013-0C70E27955C1}" srcOrd="2" destOrd="0" presId="urn:microsoft.com/office/officeart/2005/8/layout/orgChart1"/>
    <dgm:cxn modelId="{A0CF8533-17EC-4A18-89B3-422D0FD00D12}" type="presParOf" srcId="{1065C963-6C76-4248-816C-F9A17B8FF2C0}" destId="{65C6F413-FDA3-45CF-A90C-5FB84237ABCC}" srcOrd="3" destOrd="0" presId="urn:microsoft.com/office/officeart/2005/8/layout/orgChart1"/>
    <dgm:cxn modelId="{87427A77-839B-40E4-8851-FAEC20C36345}" type="presParOf" srcId="{65C6F413-FDA3-45CF-A90C-5FB84237ABCC}" destId="{C93E1768-2E04-475B-8DD9-F507EE35CA03}" srcOrd="0" destOrd="0" presId="urn:microsoft.com/office/officeart/2005/8/layout/orgChart1"/>
    <dgm:cxn modelId="{40F101F7-A5D5-4323-8D21-68665A2B079F}" type="presParOf" srcId="{C93E1768-2E04-475B-8DD9-F507EE35CA03}" destId="{2767FFCB-9FFF-4A7F-8B9F-F055D3C9A955}" srcOrd="0" destOrd="0" presId="urn:microsoft.com/office/officeart/2005/8/layout/orgChart1"/>
    <dgm:cxn modelId="{1303726A-0585-45DC-8243-EB4BF9C708E3}" type="presParOf" srcId="{C93E1768-2E04-475B-8DD9-F507EE35CA03}" destId="{A8C54ABC-01B3-4793-AAED-BDA009B7DB2D}" srcOrd="1" destOrd="0" presId="urn:microsoft.com/office/officeart/2005/8/layout/orgChart1"/>
    <dgm:cxn modelId="{C479BEBA-8342-4C01-BFCD-196738E644BF}" type="presParOf" srcId="{65C6F413-FDA3-45CF-A90C-5FB84237ABCC}" destId="{8BE07BD1-9281-4593-BCAF-D66335B0A64F}" srcOrd="1" destOrd="0" presId="urn:microsoft.com/office/officeart/2005/8/layout/orgChart1"/>
    <dgm:cxn modelId="{D45B3256-04BB-4F5E-AD8D-7F3497BD9DBD}" type="presParOf" srcId="{65C6F413-FDA3-45CF-A90C-5FB84237ABCC}" destId="{7E753039-B5F5-4A6C-AD9F-F29C73DFAE2B}" srcOrd="2" destOrd="0" presId="urn:microsoft.com/office/officeart/2005/8/layout/orgChart1"/>
    <dgm:cxn modelId="{23B0583C-3EA1-440E-988B-AC482675CFF5}" type="presParOf" srcId="{5E765FB7-43D8-486F-8F74-A00D601EFA1A}" destId="{0423C10E-067C-43DF-8E29-DF990680B2B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DE8411-9BC5-4377-B47A-89F3BA90089F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368CB4-52B8-4A75-8AAB-5147295848C7}">
      <dgm:prSet custT="1"/>
      <dgm:spPr>
        <a:solidFill>
          <a:srgbClr val="990000"/>
        </a:solidFill>
      </dgm:spPr>
      <dgm:t>
        <a:bodyPr/>
        <a:lstStyle/>
        <a:p>
          <a:r>
            <a:rPr lang="ru-RU" sz="2700" dirty="0" smtClean="0"/>
            <a:t>Постановление</a:t>
          </a:r>
          <a:r>
            <a:rPr lang="ru-RU" sz="2700" baseline="0" dirty="0" smtClean="0"/>
            <a:t> главного государственного санитарного врача по Архангельской области </a:t>
          </a:r>
        </a:p>
        <a:p>
          <a:r>
            <a:rPr lang="ru-RU" sz="2400" b="1" baseline="0" dirty="0" smtClean="0"/>
            <a:t>от 13. 07.2021 № 8</a:t>
          </a:r>
          <a:endParaRPr lang="ru-RU" sz="2400" b="1" dirty="0"/>
        </a:p>
      </dgm:t>
    </dgm:pt>
    <dgm:pt modelId="{561164A8-6288-4E4D-B059-FD5D7D64D488}" type="parTrans" cxnId="{63605717-9547-4B2A-A952-CB83B60634CE}">
      <dgm:prSet/>
      <dgm:spPr/>
      <dgm:t>
        <a:bodyPr/>
        <a:lstStyle/>
        <a:p>
          <a:endParaRPr lang="ru-RU"/>
        </a:p>
      </dgm:t>
    </dgm:pt>
    <dgm:pt modelId="{55A6633B-E02F-45AC-9A14-7E7E9FE157B9}" type="sibTrans" cxnId="{63605717-9547-4B2A-A952-CB83B60634CE}">
      <dgm:prSet/>
      <dgm:spPr/>
      <dgm:t>
        <a:bodyPr/>
        <a:lstStyle/>
        <a:p>
          <a:endParaRPr lang="ru-RU"/>
        </a:p>
      </dgm:t>
    </dgm:pt>
    <dgm:pt modelId="{5C520875-0A5A-4644-BAFC-2DBFB13391F3}" type="pres">
      <dgm:prSet presAssocID="{63DE8411-9BC5-4377-B47A-89F3BA90089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B38A19-55A0-4BD7-8E9A-730C5428DAA0}" type="pres">
      <dgm:prSet presAssocID="{66368CB4-52B8-4A75-8AAB-5147295848C7}" presName="comp" presStyleCnt="0"/>
      <dgm:spPr/>
    </dgm:pt>
    <dgm:pt modelId="{B9867CEB-31A6-4DEA-9F5D-953B12C4838A}" type="pres">
      <dgm:prSet presAssocID="{66368CB4-52B8-4A75-8AAB-5147295848C7}" presName="box" presStyleLbl="node1" presStyleIdx="0" presStyleCnt="1"/>
      <dgm:spPr/>
      <dgm:t>
        <a:bodyPr/>
        <a:lstStyle/>
        <a:p>
          <a:endParaRPr lang="ru-RU"/>
        </a:p>
      </dgm:t>
    </dgm:pt>
    <dgm:pt modelId="{EC0555AD-C8D6-40BE-B745-FD7561466CBF}" type="pres">
      <dgm:prSet presAssocID="{66368CB4-52B8-4A75-8AAB-5147295848C7}" presName="img" presStyleLbl="fgImgPlace1" presStyleIdx="0" presStyleCnt="1" custScaleX="120437" custScaleY="41156" custLinFactNeighborX="-23924" custLinFactNeighborY="21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80F959D-EF9F-4110-ACF4-DD9572BE8336}" type="pres">
      <dgm:prSet presAssocID="{66368CB4-52B8-4A75-8AAB-5147295848C7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D57199-858A-45FB-AAF2-48B8EEB649AC}" type="presOf" srcId="{66368CB4-52B8-4A75-8AAB-5147295848C7}" destId="{B9867CEB-31A6-4DEA-9F5D-953B12C4838A}" srcOrd="0" destOrd="0" presId="urn:microsoft.com/office/officeart/2005/8/layout/vList4"/>
    <dgm:cxn modelId="{63605717-9547-4B2A-A952-CB83B60634CE}" srcId="{63DE8411-9BC5-4377-B47A-89F3BA90089F}" destId="{66368CB4-52B8-4A75-8AAB-5147295848C7}" srcOrd="0" destOrd="0" parTransId="{561164A8-6288-4E4D-B059-FD5D7D64D488}" sibTransId="{55A6633B-E02F-45AC-9A14-7E7E9FE157B9}"/>
    <dgm:cxn modelId="{EAF49373-C458-464F-8E79-2380282E6608}" type="presOf" srcId="{66368CB4-52B8-4A75-8AAB-5147295848C7}" destId="{880F959D-EF9F-4110-ACF4-DD9572BE8336}" srcOrd="1" destOrd="0" presId="urn:microsoft.com/office/officeart/2005/8/layout/vList4"/>
    <dgm:cxn modelId="{B5876C20-482F-4452-B952-DDFE904149A4}" type="presOf" srcId="{63DE8411-9BC5-4377-B47A-89F3BA90089F}" destId="{5C520875-0A5A-4644-BAFC-2DBFB13391F3}" srcOrd="0" destOrd="0" presId="urn:microsoft.com/office/officeart/2005/8/layout/vList4"/>
    <dgm:cxn modelId="{04DFC050-01FC-4B6E-987A-CAA4C7F51DE5}" type="presParOf" srcId="{5C520875-0A5A-4644-BAFC-2DBFB13391F3}" destId="{56B38A19-55A0-4BD7-8E9A-730C5428DAA0}" srcOrd="0" destOrd="0" presId="urn:microsoft.com/office/officeart/2005/8/layout/vList4"/>
    <dgm:cxn modelId="{9BBC787D-0469-47C1-8AE1-1D378E0CE53F}" type="presParOf" srcId="{56B38A19-55A0-4BD7-8E9A-730C5428DAA0}" destId="{B9867CEB-31A6-4DEA-9F5D-953B12C4838A}" srcOrd="0" destOrd="0" presId="urn:microsoft.com/office/officeart/2005/8/layout/vList4"/>
    <dgm:cxn modelId="{2FDB7F60-F7EC-4877-8F63-B687E057F655}" type="presParOf" srcId="{56B38A19-55A0-4BD7-8E9A-730C5428DAA0}" destId="{EC0555AD-C8D6-40BE-B745-FD7561466CBF}" srcOrd="1" destOrd="0" presId="urn:microsoft.com/office/officeart/2005/8/layout/vList4"/>
    <dgm:cxn modelId="{10AE6859-CE11-445D-A368-AAAD0E57967F}" type="presParOf" srcId="{56B38A19-55A0-4BD7-8E9A-730C5428DAA0}" destId="{880F959D-EF9F-4110-ACF4-DD9572BE8336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E72CE9-3CD6-4332-A4DB-D1C00720D8B8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0BEE17A4-F7FB-42B8-9410-79BAC56A8D12}">
      <dgm:prSet phldrT="[Текст]" custT="1"/>
      <dgm:spPr>
        <a:solidFill>
          <a:srgbClr val="990000"/>
        </a:solidFill>
      </dgm:spPr>
      <dgm:t>
        <a:bodyPr/>
        <a:lstStyle/>
        <a:p>
          <a:r>
            <a:rPr lang="ru-RU" sz="2000" b="1" dirty="0" smtClean="0"/>
            <a:t>Выявлено </a:t>
          </a:r>
          <a:endParaRPr lang="ru-RU" sz="2000" b="1" dirty="0"/>
        </a:p>
      </dgm:t>
    </dgm:pt>
    <dgm:pt modelId="{79C75280-B7CE-4CA9-B6BE-2DC00F333240}" type="parTrans" cxnId="{C7E87CFA-80A8-4D48-AE17-AE9B2ACFDDCE}">
      <dgm:prSet/>
      <dgm:spPr/>
      <dgm:t>
        <a:bodyPr/>
        <a:lstStyle/>
        <a:p>
          <a:endParaRPr lang="ru-RU"/>
        </a:p>
      </dgm:t>
    </dgm:pt>
    <dgm:pt modelId="{BBD4A768-E119-4EE6-BFBE-7994ABC1C953}" type="sibTrans" cxnId="{C7E87CFA-80A8-4D48-AE17-AE9B2ACFDDCE}">
      <dgm:prSet/>
      <dgm:spPr/>
      <dgm:t>
        <a:bodyPr/>
        <a:lstStyle/>
        <a:p>
          <a:endParaRPr lang="ru-RU"/>
        </a:p>
      </dgm:t>
    </dgm:pt>
    <dgm:pt modelId="{B67D2592-2005-4C56-B487-7F8287A6CF4E}">
      <dgm:prSet phldrT="[Текст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sz="1400" b="1" dirty="0" smtClean="0"/>
            <a:t>Выздоровело </a:t>
          </a:r>
          <a:endParaRPr lang="ru-RU" sz="1400" b="1" dirty="0"/>
        </a:p>
      </dgm:t>
    </dgm:pt>
    <dgm:pt modelId="{9C4617DA-0692-43E9-B8B6-72CE5843815C}" type="parTrans" cxnId="{BDABD236-142C-49DD-A826-9520DCF6E538}">
      <dgm:prSet/>
      <dgm:spPr/>
      <dgm:t>
        <a:bodyPr/>
        <a:lstStyle/>
        <a:p>
          <a:endParaRPr lang="ru-RU"/>
        </a:p>
      </dgm:t>
    </dgm:pt>
    <dgm:pt modelId="{DB2812A6-E6DD-4C45-9066-5943FE2331F4}" type="sibTrans" cxnId="{BDABD236-142C-49DD-A826-9520DCF6E538}">
      <dgm:prSet/>
      <dgm:spPr/>
      <dgm:t>
        <a:bodyPr/>
        <a:lstStyle/>
        <a:p>
          <a:endParaRPr lang="ru-RU"/>
        </a:p>
      </dgm:t>
    </dgm:pt>
    <dgm:pt modelId="{EA0E768F-DDBD-401A-912F-BFDA939A1231}">
      <dgm:prSet phldrT="[Текст]" custT="1"/>
      <dgm:spPr>
        <a:solidFill>
          <a:schemeClr val="tx1"/>
        </a:solidFill>
      </dgm:spPr>
      <dgm:t>
        <a:bodyPr/>
        <a:lstStyle/>
        <a:p>
          <a:r>
            <a:rPr lang="ru-RU" sz="2000" b="1" dirty="0" smtClean="0"/>
            <a:t>Умерло </a:t>
          </a:r>
          <a:endParaRPr lang="ru-RU" sz="2000" b="1" dirty="0"/>
        </a:p>
      </dgm:t>
    </dgm:pt>
    <dgm:pt modelId="{CD9544F8-1893-4656-BE76-8AFD670404AB}" type="parTrans" cxnId="{08F6A439-C8D4-41A4-865E-80C80B21E3AA}">
      <dgm:prSet/>
      <dgm:spPr/>
      <dgm:t>
        <a:bodyPr/>
        <a:lstStyle/>
        <a:p>
          <a:endParaRPr lang="ru-RU"/>
        </a:p>
      </dgm:t>
    </dgm:pt>
    <dgm:pt modelId="{DBE3929D-173A-4AE9-A84E-0FB7867C49A7}" type="sibTrans" cxnId="{08F6A439-C8D4-41A4-865E-80C80B21E3AA}">
      <dgm:prSet/>
      <dgm:spPr/>
      <dgm:t>
        <a:bodyPr/>
        <a:lstStyle/>
        <a:p>
          <a:endParaRPr lang="ru-RU"/>
        </a:p>
      </dgm:t>
    </dgm:pt>
    <dgm:pt modelId="{245F0F08-7D19-486A-A793-FA5444741C86}">
      <dgm:prSet/>
      <dgm:spPr>
        <a:solidFill>
          <a:schemeClr val="accent6">
            <a:lumMod val="50000"/>
            <a:alpha val="90000"/>
          </a:schemeClr>
        </a:solidFill>
      </dgm:spPr>
      <dgm:t>
        <a:bodyPr/>
        <a:lstStyle/>
        <a:p>
          <a:r>
            <a:rPr lang="ru-RU" b="1" i="0" dirty="0" smtClean="0">
              <a:solidFill>
                <a:schemeClr val="bg1"/>
              </a:solidFill>
            </a:rPr>
            <a:t>6</a:t>
          </a:r>
          <a:r>
            <a:rPr lang="en-US" b="1" i="0" dirty="0" smtClean="0">
              <a:solidFill>
                <a:schemeClr val="bg1"/>
              </a:solidFill>
            </a:rPr>
            <a:t>7</a:t>
          </a:r>
          <a:r>
            <a:rPr lang="ru-RU" b="1" i="0" dirty="0" smtClean="0">
              <a:solidFill>
                <a:schemeClr val="bg1"/>
              </a:solidFill>
            </a:rPr>
            <a:t>566</a:t>
          </a:r>
          <a:endParaRPr lang="ru-RU" dirty="0">
            <a:solidFill>
              <a:schemeClr val="bg1"/>
            </a:solidFill>
          </a:endParaRPr>
        </a:p>
      </dgm:t>
    </dgm:pt>
    <dgm:pt modelId="{6C786803-E6DC-4715-A86D-0BAC08C4B99A}" type="parTrans" cxnId="{E4CF4251-79ED-4DB5-AB13-6D045C2C0C51}">
      <dgm:prSet/>
      <dgm:spPr/>
      <dgm:t>
        <a:bodyPr/>
        <a:lstStyle/>
        <a:p>
          <a:endParaRPr lang="ru-RU"/>
        </a:p>
      </dgm:t>
    </dgm:pt>
    <dgm:pt modelId="{7728BDEC-AF69-4931-9FE0-AF083E4B516D}" type="sibTrans" cxnId="{E4CF4251-79ED-4DB5-AB13-6D045C2C0C51}">
      <dgm:prSet/>
      <dgm:spPr/>
      <dgm:t>
        <a:bodyPr/>
        <a:lstStyle/>
        <a:p>
          <a:endParaRPr lang="ru-RU"/>
        </a:p>
      </dgm:t>
    </dgm:pt>
    <dgm:pt modelId="{AC964CBE-C803-4B49-B47B-A24EAC2285E1}">
      <dgm:prSet/>
      <dgm:spPr>
        <a:solidFill>
          <a:schemeClr val="tx1">
            <a:alpha val="90000"/>
          </a:schemeClr>
        </a:solidFill>
      </dgm:spPr>
      <dgm:t>
        <a:bodyPr/>
        <a:lstStyle/>
        <a:p>
          <a:r>
            <a:rPr lang="ru-RU" b="1" i="0" dirty="0" smtClean="0">
              <a:solidFill>
                <a:schemeClr val="bg1"/>
              </a:solidFill>
            </a:rPr>
            <a:t>1 </a:t>
          </a:r>
          <a:r>
            <a:rPr lang="ru-RU" b="1" i="0" dirty="0" smtClean="0">
              <a:solidFill>
                <a:schemeClr val="bg1"/>
              </a:solidFill>
            </a:rPr>
            <a:t>069</a:t>
          </a:r>
          <a:endParaRPr lang="ru-RU" dirty="0">
            <a:solidFill>
              <a:schemeClr val="bg1"/>
            </a:solidFill>
          </a:endParaRPr>
        </a:p>
      </dgm:t>
    </dgm:pt>
    <dgm:pt modelId="{F23E1D9F-416E-45FC-859D-BA7B694B928B}" type="parTrans" cxnId="{57C2528B-7BAE-40C5-B9B4-A3CA3E6F1A57}">
      <dgm:prSet/>
      <dgm:spPr/>
      <dgm:t>
        <a:bodyPr/>
        <a:lstStyle/>
        <a:p>
          <a:endParaRPr lang="ru-RU"/>
        </a:p>
      </dgm:t>
    </dgm:pt>
    <dgm:pt modelId="{42983DC5-E254-40D1-B962-E3E2BB7F7056}" type="sibTrans" cxnId="{57C2528B-7BAE-40C5-B9B4-A3CA3E6F1A57}">
      <dgm:prSet/>
      <dgm:spPr/>
      <dgm:t>
        <a:bodyPr/>
        <a:lstStyle/>
        <a:p>
          <a:endParaRPr lang="ru-RU"/>
        </a:p>
      </dgm:t>
    </dgm:pt>
    <dgm:pt modelId="{0D027D94-8286-4229-A546-7C27BDC48B0C}">
      <dgm:prSet/>
      <dgm:spPr>
        <a:solidFill>
          <a:srgbClr val="990000">
            <a:alpha val="90000"/>
          </a:srgbClr>
        </a:solidFill>
      </dgm:spPr>
      <dgm:t>
        <a:bodyPr/>
        <a:lstStyle/>
        <a:p>
          <a:r>
            <a:rPr lang="ru-RU" b="1" i="0" dirty="0" smtClean="0">
              <a:solidFill>
                <a:schemeClr val="bg1"/>
              </a:solidFill>
            </a:rPr>
            <a:t>71 </a:t>
          </a:r>
          <a:r>
            <a:rPr lang="ru-RU" b="1" i="0" dirty="0" smtClean="0">
              <a:solidFill>
                <a:schemeClr val="bg1"/>
              </a:solidFill>
            </a:rPr>
            <a:t>569</a:t>
          </a:r>
          <a:endParaRPr lang="ru-RU" dirty="0">
            <a:solidFill>
              <a:schemeClr val="bg1"/>
            </a:solidFill>
          </a:endParaRPr>
        </a:p>
      </dgm:t>
    </dgm:pt>
    <dgm:pt modelId="{438F0791-2AEA-437E-B47F-77DDF13949BD}" type="parTrans" cxnId="{5845EF90-473D-46BC-952D-99463FDDC0EC}">
      <dgm:prSet/>
      <dgm:spPr/>
      <dgm:t>
        <a:bodyPr/>
        <a:lstStyle/>
        <a:p>
          <a:endParaRPr lang="ru-RU"/>
        </a:p>
      </dgm:t>
    </dgm:pt>
    <dgm:pt modelId="{293BF117-80BD-4D6E-923A-CE6CCB9B1214}" type="sibTrans" cxnId="{5845EF90-473D-46BC-952D-99463FDDC0EC}">
      <dgm:prSet/>
      <dgm:spPr/>
      <dgm:t>
        <a:bodyPr/>
        <a:lstStyle/>
        <a:p>
          <a:endParaRPr lang="ru-RU"/>
        </a:p>
      </dgm:t>
    </dgm:pt>
    <dgm:pt modelId="{22B1868A-917A-4C61-B860-9BA3502DE045}" type="pres">
      <dgm:prSet presAssocID="{5AE72CE9-3CD6-4332-A4DB-D1C00720D8B8}" presName="diagram" presStyleCnt="0">
        <dgm:presLayoutVars>
          <dgm:dir/>
          <dgm:animLvl val="lvl"/>
          <dgm:resizeHandles val="exact"/>
        </dgm:presLayoutVars>
      </dgm:prSet>
      <dgm:spPr/>
    </dgm:pt>
    <dgm:pt modelId="{2BC4AB97-E02E-450E-A90A-9B1D2B1FD1FC}" type="pres">
      <dgm:prSet presAssocID="{0BEE17A4-F7FB-42B8-9410-79BAC56A8D12}" presName="compNode" presStyleCnt="0"/>
      <dgm:spPr/>
    </dgm:pt>
    <dgm:pt modelId="{5CB4DD50-0226-4299-8975-9D20D6CFCA9D}" type="pres">
      <dgm:prSet presAssocID="{0BEE17A4-F7FB-42B8-9410-79BAC56A8D12}" presName="childRec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16849C-E8F0-4C95-B230-127E219CEE6D}" type="pres">
      <dgm:prSet presAssocID="{0BEE17A4-F7FB-42B8-9410-79BAC56A8D1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DD7D4B-171E-4CCA-BA5C-7692C6947842}" type="pres">
      <dgm:prSet presAssocID="{0BEE17A4-F7FB-42B8-9410-79BAC56A8D12}" presName="parentRect" presStyleLbl="alignNode1" presStyleIdx="0" presStyleCnt="3"/>
      <dgm:spPr/>
      <dgm:t>
        <a:bodyPr/>
        <a:lstStyle/>
        <a:p>
          <a:endParaRPr lang="ru-RU"/>
        </a:p>
      </dgm:t>
    </dgm:pt>
    <dgm:pt modelId="{DF29152B-F1B9-40EF-96D6-E2B3051E732D}" type="pres">
      <dgm:prSet presAssocID="{0BEE17A4-F7FB-42B8-9410-79BAC56A8D12}" presName="adorn" presStyleLbl="fgAccFollowNod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2320136-CA20-4BB0-8696-3709C8232992}" type="pres">
      <dgm:prSet presAssocID="{BBD4A768-E119-4EE6-BFBE-7994ABC1C953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031A11D-7A9D-4CEE-8689-7EFB2ED3D866}" type="pres">
      <dgm:prSet presAssocID="{B67D2592-2005-4C56-B487-7F8287A6CF4E}" presName="compNode" presStyleCnt="0"/>
      <dgm:spPr/>
    </dgm:pt>
    <dgm:pt modelId="{F7ADFD54-F3B6-4CE6-AEA0-56E1132F4E84}" type="pres">
      <dgm:prSet presAssocID="{B67D2592-2005-4C56-B487-7F8287A6CF4E}" presName="childRect" presStyleLbl="bgAcc1" presStyleIdx="1" presStyleCnt="3" custScaleX="1287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280B6D-2E4A-410B-8A47-B8948B1A3222}" type="pres">
      <dgm:prSet presAssocID="{B67D2592-2005-4C56-B487-7F8287A6CF4E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B78BFD-CACF-4915-A8DA-DA8F76EBFBEC}" type="pres">
      <dgm:prSet presAssocID="{B67D2592-2005-4C56-B487-7F8287A6CF4E}" presName="parentRect" presStyleLbl="alignNode1" presStyleIdx="1" presStyleCnt="3" custLinFactNeighborX="-12553" custLinFactNeighborY="-371"/>
      <dgm:spPr/>
      <dgm:t>
        <a:bodyPr/>
        <a:lstStyle/>
        <a:p>
          <a:endParaRPr lang="ru-RU"/>
        </a:p>
      </dgm:t>
    </dgm:pt>
    <dgm:pt modelId="{7B040A38-AA1B-4FC8-8DDC-DE372B19D544}" type="pres">
      <dgm:prSet presAssocID="{B67D2592-2005-4C56-B487-7F8287A6CF4E}" presName="adorn" presStyleLbl="fgAccFollowNode1" presStyleIdx="1" presStyleCnt="3" custScaleX="13449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603E09B-A48D-4BDB-9F4E-C3C5C23E5359}" type="pres">
      <dgm:prSet presAssocID="{DB2812A6-E6DD-4C45-9066-5943FE2331F4}" presName="sibTrans" presStyleLbl="sibTrans2D1" presStyleIdx="0" presStyleCnt="0"/>
      <dgm:spPr/>
      <dgm:t>
        <a:bodyPr/>
        <a:lstStyle/>
        <a:p>
          <a:endParaRPr lang="ru-RU"/>
        </a:p>
      </dgm:t>
    </dgm:pt>
    <dgm:pt modelId="{6A0B7713-EA2F-40A8-9663-99A126635F0B}" type="pres">
      <dgm:prSet presAssocID="{EA0E768F-DDBD-401A-912F-BFDA939A1231}" presName="compNode" presStyleCnt="0"/>
      <dgm:spPr/>
    </dgm:pt>
    <dgm:pt modelId="{F61CC02D-3F9A-4FEA-98F1-65472368C6AB}" type="pres">
      <dgm:prSet presAssocID="{EA0E768F-DDBD-401A-912F-BFDA939A1231}" presName="childRec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6A7AF0-AC1F-4463-9D1E-D0BAD7E515F0}" type="pres">
      <dgm:prSet presAssocID="{EA0E768F-DDBD-401A-912F-BFDA939A1231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B3958C-6C0A-4A44-BF9D-00BED1CD6545}" type="pres">
      <dgm:prSet presAssocID="{EA0E768F-DDBD-401A-912F-BFDA939A1231}" presName="parentRect" presStyleLbl="alignNode1" presStyleIdx="2" presStyleCnt="3"/>
      <dgm:spPr/>
      <dgm:t>
        <a:bodyPr/>
        <a:lstStyle/>
        <a:p>
          <a:endParaRPr lang="ru-RU"/>
        </a:p>
      </dgm:t>
    </dgm:pt>
    <dgm:pt modelId="{76741F61-02BA-4E81-B9A5-2129B81CA76C}" type="pres">
      <dgm:prSet presAssocID="{EA0E768F-DDBD-401A-912F-BFDA939A1231}" presName="adorn" presStyleLbl="fgAccFollowNod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D9CFC445-1846-479E-9F25-755AFCA8802C}" type="presOf" srcId="{AC964CBE-C803-4B49-B47B-A24EAC2285E1}" destId="{F61CC02D-3F9A-4FEA-98F1-65472368C6AB}" srcOrd="0" destOrd="0" presId="urn:microsoft.com/office/officeart/2005/8/layout/bList2"/>
    <dgm:cxn modelId="{A27FC29C-07D5-44F9-B090-85BFC4417143}" type="presOf" srcId="{B67D2592-2005-4C56-B487-7F8287A6CF4E}" destId="{2DB78BFD-CACF-4915-A8DA-DA8F76EBFBEC}" srcOrd="1" destOrd="0" presId="urn:microsoft.com/office/officeart/2005/8/layout/bList2"/>
    <dgm:cxn modelId="{F90ACCC7-1210-4B2C-888A-B3E4223D1F55}" type="presOf" srcId="{B67D2592-2005-4C56-B487-7F8287A6CF4E}" destId="{CA280B6D-2E4A-410B-8A47-B8948B1A3222}" srcOrd="0" destOrd="0" presId="urn:microsoft.com/office/officeart/2005/8/layout/bList2"/>
    <dgm:cxn modelId="{DF6B1837-4264-45EE-8D24-DF090F09A814}" type="presOf" srcId="{EA0E768F-DDBD-401A-912F-BFDA939A1231}" destId="{2F6A7AF0-AC1F-4463-9D1E-D0BAD7E515F0}" srcOrd="0" destOrd="0" presId="urn:microsoft.com/office/officeart/2005/8/layout/bList2"/>
    <dgm:cxn modelId="{7C4D43C4-173A-453F-831F-92D0E0A954EA}" type="presOf" srcId="{EA0E768F-DDBD-401A-912F-BFDA939A1231}" destId="{51B3958C-6C0A-4A44-BF9D-00BED1CD6545}" srcOrd="1" destOrd="0" presId="urn:microsoft.com/office/officeart/2005/8/layout/bList2"/>
    <dgm:cxn modelId="{BDABD236-142C-49DD-A826-9520DCF6E538}" srcId="{5AE72CE9-3CD6-4332-A4DB-D1C00720D8B8}" destId="{B67D2592-2005-4C56-B487-7F8287A6CF4E}" srcOrd="1" destOrd="0" parTransId="{9C4617DA-0692-43E9-B8B6-72CE5843815C}" sibTransId="{DB2812A6-E6DD-4C45-9066-5943FE2331F4}"/>
    <dgm:cxn modelId="{5845EF90-473D-46BC-952D-99463FDDC0EC}" srcId="{0BEE17A4-F7FB-42B8-9410-79BAC56A8D12}" destId="{0D027D94-8286-4229-A546-7C27BDC48B0C}" srcOrd="0" destOrd="0" parTransId="{438F0791-2AEA-437E-B47F-77DDF13949BD}" sibTransId="{293BF117-80BD-4D6E-923A-CE6CCB9B1214}"/>
    <dgm:cxn modelId="{8FC04D6A-E2C8-4C1B-B7F5-730F8B12273F}" type="presOf" srcId="{0D027D94-8286-4229-A546-7C27BDC48B0C}" destId="{5CB4DD50-0226-4299-8975-9D20D6CFCA9D}" srcOrd="0" destOrd="0" presId="urn:microsoft.com/office/officeart/2005/8/layout/bList2"/>
    <dgm:cxn modelId="{08F6A439-C8D4-41A4-865E-80C80B21E3AA}" srcId="{5AE72CE9-3CD6-4332-A4DB-D1C00720D8B8}" destId="{EA0E768F-DDBD-401A-912F-BFDA939A1231}" srcOrd="2" destOrd="0" parTransId="{CD9544F8-1893-4656-BE76-8AFD670404AB}" sibTransId="{DBE3929D-173A-4AE9-A84E-0FB7867C49A7}"/>
    <dgm:cxn modelId="{57C2528B-7BAE-40C5-B9B4-A3CA3E6F1A57}" srcId="{EA0E768F-DDBD-401A-912F-BFDA939A1231}" destId="{AC964CBE-C803-4B49-B47B-A24EAC2285E1}" srcOrd="0" destOrd="0" parTransId="{F23E1D9F-416E-45FC-859D-BA7B694B928B}" sibTransId="{42983DC5-E254-40D1-B962-E3E2BB7F7056}"/>
    <dgm:cxn modelId="{F9C7DD56-137C-4451-914D-98E4E72500A6}" type="presOf" srcId="{0BEE17A4-F7FB-42B8-9410-79BAC56A8D12}" destId="{5C16849C-E8F0-4C95-B230-127E219CEE6D}" srcOrd="0" destOrd="0" presId="urn:microsoft.com/office/officeart/2005/8/layout/bList2"/>
    <dgm:cxn modelId="{17BD3F5D-E3A4-4AA2-98C6-C2D271AE1827}" type="presOf" srcId="{5AE72CE9-3CD6-4332-A4DB-D1C00720D8B8}" destId="{22B1868A-917A-4C61-B860-9BA3502DE045}" srcOrd="0" destOrd="0" presId="urn:microsoft.com/office/officeart/2005/8/layout/bList2"/>
    <dgm:cxn modelId="{61223649-E01A-4A07-B713-8C828F7EB2CF}" type="presOf" srcId="{DB2812A6-E6DD-4C45-9066-5943FE2331F4}" destId="{F603E09B-A48D-4BDB-9F4E-C3C5C23E5359}" srcOrd="0" destOrd="0" presId="urn:microsoft.com/office/officeart/2005/8/layout/bList2"/>
    <dgm:cxn modelId="{0150B797-9A6B-46AE-B9EE-BA24190FA0AA}" type="presOf" srcId="{0BEE17A4-F7FB-42B8-9410-79BAC56A8D12}" destId="{AADD7D4B-171E-4CCA-BA5C-7692C6947842}" srcOrd="1" destOrd="0" presId="urn:microsoft.com/office/officeart/2005/8/layout/bList2"/>
    <dgm:cxn modelId="{C7E87CFA-80A8-4D48-AE17-AE9B2ACFDDCE}" srcId="{5AE72CE9-3CD6-4332-A4DB-D1C00720D8B8}" destId="{0BEE17A4-F7FB-42B8-9410-79BAC56A8D12}" srcOrd="0" destOrd="0" parTransId="{79C75280-B7CE-4CA9-B6BE-2DC00F333240}" sibTransId="{BBD4A768-E119-4EE6-BFBE-7994ABC1C953}"/>
    <dgm:cxn modelId="{F698B1F6-C1CD-4206-9103-49581A449F45}" type="presOf" srcId="{BBD4A768-E119-4EE6-BFBE-7994ABC1C953}" destId="{82320136-CA20-4BB0-8696-3709C8232992}" srcOrd="0" destOrd="0" presId="urn:microsoft.com/office/officeart/2005/8/layout/bList2"/>
    <dgm:cxn modelId="{E4CF4251-79ED-4DB5-AB13-6D045C2C0C51}" srcId="{B67D2592-2005-4C56-B487-7F8287A6CF4E}" destId="{245F0F08-7D19-486A-A793-FA5444741C86}" srcOrd="0" destOrd="0" parTransId="{6C786803-E6DC-4715-A86D-0BAC08C4B99A}" sibTransId="{7728BDEC-AF69-4931-9FE0-AF083E4B516D}"/>
    <dgm:cxn modelId="{63F83BF9-16BA-4390-BEC1-B128F8B8F4D0}" type="presOf" srcId="{245F0F08-7D19-486A-A793-FA5444741C86}" destId="{F7ADFD54-F3B6-4CE6-AEA0-56E1132F4E84}" srcOrd="0" destOrd="0" presId="urn:microsoft.com/office/officeart/2005/8/layout/bList2"/>
    <dgm:cxn modelId="{D0E392E6-149C-4E56-AC46-C429B77C2CCF}" type="presParOf" srcId="{22B1868A-917A-4C61-B860-9BA3502DE045}" destId="{2BC4AB97-E02E-450E-A90A-9B1D2B1FD1FC}" srcOrd="0" destOrd="0" presId="urn:microsoft.com/office/officeart/2005/8/layout/bList2"/>
    <dgm:cxn modelId="{FA12650A-9A8A-40BB-80A8-AD38BD795F67}" type="presParOf" srcId="{2BC4AB97-E02E-450E-A90A-9B1D2B1FD1FC}" destId="{5CB4DD50-0226-4299-8975-9D20D6CFCA9D}" srcOrd="0" destOrd="0" presId="urn:microsoft.com/office/officeart/2005/8/layout/bList2"/>
    <dgm:cxn modelId="{D6E3A7B0-738B-4119-AE5F-97BCD9499358}" type="presParOf" srcId="{2BC4AB97-E02E-450E-A90A-9B1D2B1FD1FC}" destId="{5C16849C-E8F0-4C95-B230-127E219CEE6D}" srcOrd="1" destOrd="0" presId="urn:microsoft.com/office/officeart/2005/8/layout/bList2"/>
    <dgm:cxn modelId="{0116B042-DCBF-42F5-8B97-3B004E2506A0}" type="presParOf" srcId="{2BC4AB97-E02E-450E-A90A-9B1D2B1FD1FC}" destId="{AADD7D4B-171E-4CCA-BA5C-7692C6947842}" srcOrd="2" destOrd="0" presId="urn:microsoft.com/office/officeart/2005/8/layout/bList2"/>
    <dgm:cxn modelId="{F67936EB-4A64-4665-9558-394956CCA750}" type="presParOf" srcId="{2BC4AB97-E02E-450E-A90A-9B1D2B1FD1FC}" destId="{DF29152B-F1B9-40EF-96D6-E2B3051E732D}" srcOrd="3" destOrd="0" presId="urn:microsoft.com/office/officeart/2005/8/layout/bList2"/>
    <dgm:cxn modelId="{AD104A4B-F0E8-4943-8562-2C5DE15E930C}" type="presParOf" srcId="{22B1868A-917A-4C61-B860-9BA3502DE045}" destId="{82320136-CA20-4BB0-8696-3709C8232992}" srcOrd="1" destOrd="0" presId="urn:microsoft.com/office/officeart/2005/8/layout/bList2"/>
    <dgm:cxn modelId="{C8DFB385-F466-4289-A700-392B663A2193}" type="presParOf" srcId="{22B1868A-917A-4C61-B860-9BA3502DE045}" destId="{C031A11D-7A9D-4CEE-8689-7EFB2ED3D866}" srcOrd="2" destOrd="0" presId="urn:microsoft.com/office/officeart/2005/8/layout/bList2"/>
    <dgm:cxn modelId="{A51DFE33-00F7-46AF-85C4-1AA26F66FEF2}" type="presParOf" srcId="{C031A11D-7A9D-4CEE-8689-7EFB2ED3D866}" destId="{F7ADFD54-F3B6-4CE6-AEA0-56E1132F4E84}" srcOrd="0" destOrd="0" presId="urn:microsoft.com/office/officeart/2005/8/layout/bList2"/>
    <dgm:cxn modelId="{B47AD228-33EE-4EF9-BFFD-308962A110A7}" type="presParOf" srcId="{C031A11D-7A9D-4CEE-8689-7EFB2ED3D866}" destId="{CA280B6D-2E4A-410B-8A47-B8948B1A3222}" srcOrd="1" destOrd="0" presId="urn:microsoft.com/office/officeart/2005/8/layout/bList2"/>
    <dgm:cxn modelId="{B1C9C39F-AB27-4A06-A8F0-67760D231A4A}" type="presParOf" srcId="{C031A11D-7A9D-4CEE-8689-7EFB2ED3D866}" destId="{2DB78BFD-CACF-4915-A8DA-DA8F76EBFBEC}" srcOrd="2" destOrd="0" presId="urn:microsoft.com/office/officeart/2005/8/layout/bList2"/>
    <dgm:cxn modelId="{D1CFDADA-D994-4A34-964B-77A7AE928E0B}" type="presParOf" srcId="{C031A11D-7A9D-4CEE-8689-7EFB2ED3D866}" destId="{7B040A38-AA1B-4FC8-8DDC-DE372B19D544}" srcOrd="3" destOrd="0" presId="urn:microsoft.com/office/officeart/2005/8/layout/bList2"/>
    <dgm:cxn modelId="{949A66D9-9CE1-4312-873F-E6B119373990}" type="presParOf" srcId="{22B1868A-917A-4C61-B860-9BA3502DE045}" destId="{F603E09B-A48D-4BDB-9F4E-C3C5C23E5359}" srcOrd="3" destOrd="0" presId="urn:microsoft.com/office/officeart/2005/8/layout/bList2"/>
    <dgm:cxn modelId="{B15025B1-0C71-496C-B3F1-ABD31FF3E7FC}" type="presParOf" srcId="{22B1868A-917A-4C61-B860-9BA3502DE045}" destId="{6A0B7713-EA2F-40A8-9663-99A126635F0B}" srcOrd="4" destOrd="0" presId="urn:microsoft.com/office/officeart/2005/8/layout/bList2"/>
    <dgm:cxn modelId="{D4BF67A8-0E6A-4308-93E7-A4471E3F51CF}" type="presParOf" srcId="{6A0B7713-EA2F-40A8-9663-99A126635F0B}" destId="{F61CC02D-3F9A-4FEA-98F1-65472368C6AB}" srcOrd="0" destOrd="0" presId="urn:microsoft.com/office/officeart/2005/8/layout/bList2"/>
    <dgm:cxn modelId="{A677173B-7991-48F2-A2DA-DAA7B437A0C5}" type="presParOf" srcId="{6A0B7713-EA2F-40A8-9663-99A126635F0B}" destId="{2F6A7AF0-AC1F-4463-9D1E-D0BAD7E515F0}" srcOrd="1" destOrd="0" presId="urn:microsoft.com/office/officeart/2005/8/layout/bList2"/>
    <dgm:cxn modelId="{64A0737E-6714-4395-87FF-FA7CA2216FA8}" type="presParOf" srcId="{6A0B7713-EA2F-40A8-9663-99A126635F0B}" destId="{51B3958C-6C0A-4A44-BF9D-00BED1CD6545}" srcOrd="2" destOrd="0" presId="urn:microsoft.com/office/officeart/2005/8/layout/bList2"/>
    <dgm:cxn modelId="{9C6EF676-59B9-4645-8655-433B0E1C29AF}" type="presParOf" srcId="{6A0B7713-EA2F-40A8-9663-99A126635F0B}" destId="{76741F61-02BA-4E81-B9A5-2129B81CA76C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699C9D-B172-4781-8013-0C70E27955C1}">
      <dsp:nvSpPr>
        <dsp:cNvPr id="0" name=""/>
        <dsp:cNvSpPr/>
      </dsp:nvSpPr>
      <dsp:spPr>
        <a:xfrm>
          <a:off x="4089480" y="1333563"/>
          <a:ext cx="1910412" cy="772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5705"/>
              </a:lnTo>
              <a:lnTo>
                <a:pt x="1910412" y="405705"/>
              </a:lnTo>
              <a:lnTo>
                <a:pt x="1910412" y="7728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EC6490-275F-4495-80F7-9722103CEF1A}">
      <dsp:nvSpPr>
        <dsp:cNvPr id="0" name=""/>
        <dsp:cNvSpPr/>
      </dsp:nvSpPr>
      <dsp:spPr>
        <a:xfrm>
          <a:off x="1634024" y="1333563"/>
          <a:ext cx="2455455" cy="772843"/>
        </a:xfrm>
        <a:custGeom>
          <a:avLst/>
          <a:gdLst/>
          <a:ahLst/>
          <a:cxnLst/>
          <a:rect l="0" t="0" r="0" b="0"/>
          <a:pathLst>
            <a:path>
              <a:moveTo>
                <a:pt x="2455455" y="0"/>
              </a:moveTo>
              <a:lnTo>
                <a:pt x="2455455" y="405705"/>
              </a:lnTo>
              <a:lnTo>
                <a:pt x="0" y="405705"/>
              </a:lnTo>
              <a:lnTo>
                <a:pt x="0" y="7728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C7B484-1529-4E33-9DD6-2BBBD290AD00}">
      <dsp:nvSpPr>
        <dsp:cNvPr id="0" name=""/>
        <dsp:cNvSpPr/>
      </dsp:nvSpPr>
      <dsp:spPr>
        <a:xfrm>
          <a:off x="752927" y="120957"/>
          <a:ext cx="6673105" cy="1212605"/>
        </a:xfrm>
        <a:prstGeom prst="rect">
          <a:avLst/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 w="38100"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1"/>
              </a:solidFill>
            </a:rPr>
            <a:t>Государственный контроль (надзор) осуществляется без проведения плановых контрольных (надзорных) мероприятий</a:t>
          </a:r>
        </a:p>
      </dsp:txBody>
      <dsp:txXfrm>
        <a:off x="752927" y="120957"/>
        <a:ext cx="6673105" cy="1212605"/>
      </dsp:txXfrm>
    </dsp:sp>
    <dsp:sp modelId="{2D106BA9-BB85-4DB0-AEE3-FA9D70F4D3C2}">
      <dsp:nvSpPr>
        <dsp:cNvPr id="0" name=""/>
        <dsp:cNvSpPr/>
      </dsp:nvSpPr>
      <dsp:spPr>
        <a:xfrm>
          <a:off x="1797" y="2106406"/>
          <a:ext cx="3264453" cy="1748277"/>
        </a:xfrm>
        <a:prstGeom prst="rect">
          <a:avLst/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baseline="0" dirty="0" smtClean="0">
              <a:solidFill>
                <a:schemeClr val="tx1"/>
              </a:solidFill>
            </a:rPr>
            <a:t>В области защиты прав потребителей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1797" y="2106406"/>
        <a:ext cx="3264453" cy="1748277"/>
      </dsp:txXfrm>
    </dsp:sp>
    <dsp:sp modelId="{2767FFCB-9FFF-4A7F-8B9F-F055D3C9A955}">
      <dsp:nvSpPr>
        <dsp:cNvPr id="0" name=""/>
        <dsp:cNvSpPr/>
      </dsp:nvSpPr>
      <dsp:spPr>
        <a:xfrm>
          <a:off x="4000527" y="2106406"/>
          <a:ext cx="3998730" cy="2306100"/>
        </a:xfrm>
        <a:prstGeom prst="rect">
          <a:avLst/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baseline="0" dirty="0" smtClean="0">
              <a:solidFill>
                <a:schemeClr val="tx1"/>
              </a:solidFill>
            </a:rPr>
            <a:t>За соблюдением законодательства Российской Федерации о защите детей от информации, причиняющей вред их здоровью и (или) развитию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4000527" y="2106406"/>
        <a:ext cx="3998730" cy="23061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867CEB-31A6-4DEA-9F5D-953B12C4838A}">
      <dsp:nvSpPr>
        <dsp:cNvPr id="0" name=""/>
        <dsp:cNvSpPr/>
      </dsp:nvSpPr>
      <dsp:spPr>
        <a:xfrm>
          <a:off x="0" y="0"/>
          <a:ext cx="4032447" cy="3763615"/>
        </a:xfrm>
        <a:prstGeom prst="roundRect">
          <a:avLst>
            <a:gd name="adj" fmla="val 10000"/>
          </a:avLst>
        </a:prstGeom>
        <a:solidFill>
          <a:srgbClr val="99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Постановление</a:t>
          </a:r>
          <a:r>
            <a:rPr lang="ru-RU" sz="2700" kern="1200" baseline="0" dirty="0" smtClean="0"/>
            <a:t> главного государственного санитарного врача по Архангельской области </a:t>
          </a:r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dirty="0" smtClean="0"/>
            <a:t>от 13. 07.2021 № 8</a:t>
          </a:r>
          <a:endParaRPr lang="ru-RU" sz="2400" b="1" kern="1200" dirty="0"/>
        </a:p>
      </dsp:txBody>
      <dsp:txXfrm>
        <a:off x="1182851" y="0"/>
        <a:ext cx="2849596" cy="3763615"/>
      </dsp:txXfrm>
    </dsp:sp>
    <dsp:sp modelId="{EC0555AD-C8D6-40BE-B745-FD7561466CBF}">
      <dsp:nvSpPr>
        <dsp:cNvPr id="0" name=""/>
        <dsp:cNvSpPr/>
      </dsp:nvSpPr>
      <dsp:spPr>
        <a:xfrm>
          <a:off x="101005" y="1268729"/>
          <a:ext cx="971311" cy="123916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B4DD50-0226-4299-8975-9D20D6CFCA9D}">
      <dsp:nvSpPr>
        <dsp:cNvPr id="0" name=""/>
        <dsp:cNvSpPr/>
      </dsp:nvSpPr>
      <dsp:spPr>
        <a:xfrm>
          <a:off x="214471" y="3719"/>
          <a:ext cx="1759891" cy="1313721"/>
        </a:xfrm>
        <a:prstGeom prst="round2SameRect">
          <a:avLst>
            <a:gd name="adj1" fmla="val 8000"/>
            <a:gd name="adj2" fmla="val 0"/>
          </a:avLst>
        </a:prstGeom>
        <a:solidFill>
          <a:srgbClr val="99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990" tIns="140970" rIns="46990" bIns="46990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700" b="1" i="0" kern="1200" dirty="0" smtClean="0">
              <a:solidFill>
                <a:schemeClr val="bg1"/>
              </a:solidFill>
            </a:rPr>
            <a:t>71 </a:t>
          </a:r>
          <a:r>
            <a:rPr lang="ru-RU" sz="3700" b="1" i="0" kern="1200" dirty="0" smtClean="0">
              <a:solidFill>
                <a:schemeClr val="bg1"/>
              </a:solidFill>
            </a:rPr>
            <a:t>569</a:t>
          </a:r>
          <a:endParaRPr lang="ru-RU" sz="3700" kern="1200" dirty="0">
            <a:solidFill>
              <a:schemeClr val="bg1"/>
            </a:solidFill>
          </a:endParaRPr>
        </a:p>
      </dsp:txBody>
      <dsp:txXfrm>
        <a:off x="214471" y="3719"/>
        <a:ext cx="1759891" cy="1313721"/>
      </dsp:txXfrm>
    </dsp:sp>
    <dsp:sp modelId="{AADD7D4B-171E-4CCA-BA5C-7692C6947842}">
      <dsp:nvSpPr>
        <dsp:cNvPr id="0" name=""/>
        <dsp:cNvSpPr/>
      </dsp:nvSpPr>
      <dsp:spPr>
        <a:xfrm>
          <a:off x="214471" y="1317441"/>
          <a:ext cx="1759891" cy="564900"/>
        </a:xfrm>
        <a:prstGeom prst="rect">
          <a:avLst/>
        </a:prstGeom>
        <a:solidFill>
          <a:srgbClr val="990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Выявлено </a:t>
          </a:r>
          <a:endParaRPr lang="ru-RU" sz="2000" b="1" kern="1200" dirty="0"/>
        </a:p>
      </dsp:txBody>
      <dsp:txXfrm>
        <a:off x="214471" y="1317441"/>
        <a:ext cx="1239359" cy="564900"/>
      </dsp:txXfrm>
    </dsp:sp>
    <dsp:sp modelId="{DF29152B-F1B9-40EF-96D6-E2B3051E732D}">
      <dsp:nvSpPr>
        <dsp:cNvPr id="0" name=""/>
        <dsp:cNvSpPr/>
      </dsp:nvSpPr>
      <dsp:spPr>
        <a:xfrm>
          <a:off x="1503616" y="1407170"/>
          <a:ext cx="615961" cy="61596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ADFD54-F3B6-4CE6-AEA0-56E1132F4E84}">
      <dsp:nvSpPr>
        <dsp:cNvPr id="0" name=""/>
        <dsp:cNvSpPr/>
      </dsp:nvSpPr>
      <dsp:spPr>
        <a:xfrm>
          <a:off x="2272178" y="3719"/>
          <a:ext cx="2265877" cy="1313721"/>
        </a:xfrm>
        <a:prstGeom prst="round2SameRect">
          <a:avLst>
            <a:gd name="adj1" fmla="val 8000"/>
            <a:gd name="adj2" fmla="val 0"/>
          </a:avLst>
        </a:prstGeom>
        <a:solidFill>
          <a:schemeClr val="accent6">
            <a:lumMod val="5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990" tIns="140970" rIns="46990" bIns="46990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700" b="1" i="0" kern="1200" dirty="0" smtClean="0">
              <a:solidFill>
                <a:schemeClr val="bg1"/>
              </a:solidFill>
            </a:rPr>
            <a:t>6</a:t>
          </a:r>
          <a:r>
            <a:rPr lang="en-US" sz="3700" b="1" i="0" kern="1200" dirty="0" smtClean="0">
              <a:solidFill>
                <a:schemeClr val="bg1"/>
              </a:solidFill>
            </a:rPr>
            <a:t>7</a:t>
          </a:r>
          <a:r>
            <a:rPr lang="ru-RU" sz="3700" b="1" i="0" kern="1200" dirty="0" smtClean="0">
              <a:solidFill>
                <a:schemeClr val="bg1"/>
              </a:solidFill>
            </a:rPr>
            <a:t>566</a:t>
          </a:r>
          <a:endParaRPr lang="ru-RU" sz="3700" kern="1200" dirty="0">
            <a:solidFill>
              <a:schemeClr val="bg1"/>
            </a:solidFill>
          </a:endParaRPr>
        </a:p>
      </dsp:txBody>
      <dsp:txXfrm>
        <a:off x="2272178" y="3719"/>
        <a:ext cx="2265877" cy="1313721"/>
      </dsp:txXfrm>
    </dsp:sp>
    <dsp:sp modelId="{2DB78BFD-CACF-4915-A8DA-DA8F76EBFBEC}">
      <dsp:nvSpPr>
        <dsp:cNvPr id="0" name=""/>
        <dsp:cNvSpPr/>
      </dsp:nvSpPr>
      <dsp:spPr>
        <a:xfrm>
          <a:off x="2304252" y="1315345"/>
          <a:ext cx="1759891" cy="564900"/>
        </a:xfrm>
        <a:prstGeom prst="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Выздоровело </a:t>
          </a:r>
          <a:endParaRPr lang="ru-RU" sz="1400" b="1" kern="1200" dirty="0"/>
        </a:p>
      </dsp:txBody>
      <dsp:txXfrm>
        <a:off x="2304252" y="1315345"/>
        <a:ext cx="1239359" cy="564900"/>
      </dsp:txXfrm>
    </dsp:sp>
    <dsp:sp modelId="{7B040A38-AA1B-4FC8-8DDC-DE372B19D544}">
      <dsp:nvSpPr>
        <dsp:cNvPr id="0" name=""/>
        <dsp:cNvSpPr/>
      </dsp:nvSpPr>
      <dsp:spPr>
        <a:xfrm>
          <a:off x="3708087" y="1407170"/>
          <a:ext cx="828419" cy="61596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1CC02D-3F9A-4FEA-98F1-65472368C6AB}">
      <dsp:nvSpPr>
        <dsp:cNvPr id="0" name=""/>
        <dsp:cNvSpPr/>
      </dsp:nvSpPr>
      <dsp:spPr>
        <a:xfrm>
          <a:off x="1423710" y="2328205"/>
          <a:ext cx="1759891" cy="1313721"/>
        </a:xfrm>
        <a:prstGeom prst="round2SameRect">
          <a:avLst>
            <a:gd name="adj1" fmla="val 8000"/>
            <a:gd name="adj2" fmla="val 0"/>
          </a:avLst>
        </a:prstGeom>
        <a:solidFill>
          <a:schemeClr val="tx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990" tIns="140970" rIns="46990" bIns="46990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700" b="1" i="0" kern="1200" dirty="0" smtClean="0">
              <a:solidFill>
                <a:schemeClr val="bg1"/>
              </a:solidFill>
            </a:rPr>
            <a:t>1 </a:t>
          </a:r>
          <a:r>
            <a:rPr lang="ru-RU" sz="3700" b="1" i="0" kern="1200" dirty="0" smtClean="0">
              <a:solidFill>
                <a:schemeClr val="bg1"/>
              </a:solidFill>
            </a:rPr>
            <a:t>069</a:t>
          </a:r>
          <a:endParaRPr lang="ru-RU" sz="3700" kern="1200" dirty="0">
            <a:solidFill>
              <a:schemeClr val="bg1"/>
            </a:solidFill>
          </a:endParaRPr>
        </a:p>
      </dsp:txBody>
      <dsp:txXfrm>
        <a:off x="1423710" y="2328205"/>
        <a:ext cx="1759891" cy="1313721"/>
      </dsp:txXfrm>
    </dsp:sp>
    <dsp:sp modelId="{51B3958C-6C0A-4A44-BF9D-00BED1CD6545}">
      <dsp:nvSpPr>
        <dsp:cNvPr id="0" name=""/>
        <dsp:cNvSpPr/>
      </dsp:nvSpPr>
      <dsp:spPr>
        <a:xfrm>
          <a:off x="1423710" y="3641927"/>
          <a:ext cx="1759891" cy="564900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Умерло </a:t>
          </a:r>
          <a:endParaRPr lang="ru-RU" sz="2000" b="1" kern="1200" dirty="0"/>
        </a:p>
      </dsp:txBody>
      <dsp:txXfrm>
        <a:off x="1423710" y="3641927"/>
        <a:ext cx="1239359" cy="564900"/>
      </dsp:txXfrm>
    </dsp:sp>
    <dsp:sp modelId="{76741F61-02BA-4E81-B9A5-2129B81CA76C}">
      <dsp:nvSpPr>
        <dsp:cNvPr id="0" name=""/>
        <dsp:cNvSpPr/>
      </dsp:nvSpPr>
      <dsp:spPr>
        <a:xfrm>
          <a:off x="2712855" y="3731656"/>
          <a:ext cx="615961" cy="61596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0.79115</cdr:x>
      <cdr:y>0</cdr:y>
    </cdr:from>
    <cdr:to>
      <cdr:x>0.88793</cdr:x>
      <cdr:y>0.10739</cdr:y>
    </cdr:to>
    <cdr:sp macro="" textlink="">
      <cdr:nvSpPr>
        <cdr:cNvPr id="2" name="TextBox 12"/>
        <cdr:cNvSpPr txBox="1"/>
      </cdr:nvSpPr>
      <cdr:spPr>
        <a:xfrm xmlns:a="http://schemas.openxmlformats.org/drawingml/2006/main">
          <a:off x="7092255" y="0"/>
          <a:ext cx="867545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r>
            <a:rPr lang="ru-RU" sz="3200" b="1" dirty="0" smtClean="0">
              <a:solidFill>
                <a:srgbClr val="C00000"/>
              </a:solidFill>
            </a:rPr>
            <a:t>888</a:t>
          </a:r>
          <a:endParaRPr lang="ru-RU" sz="3200" b="1" dirty="0">
            <a:solidFill>
              <a:srgbClr val="C0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495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099" y="2"/>
            <a:ext cx="294495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363090C-978E-4B2F-9C40-ED20DC2A0A27}" type="datetimeFigureOut">
              <a:rPr lang="ru-RU"/>
              <a:pPr>
                <a:defRPr/>
              </a:pPr>
              <a:t>21.07.2021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495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099" y="9377363"/>
            <a:ext cx="294495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97FCCE7-8311-4C59-95DD-827C2C9BDD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0562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495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9" y="2"/>
            <a:ext cx="294495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39CC39A-E699-4264-B4CE-EA69AF08770E}" type="datetimeFigureOut">
              <a:rPr lang="ru-RU"/>
              <a:pPr>
                <a:defRPr/>
              </a:pPr>
              <a:t>21.07.2021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6" y="4689476"/>
            <a:ext cx="5438464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495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9" y="9377363"/>
            <a:ext cx="294495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5529E8A-9BBD-41ED-A9A2-DEF2C02CD1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8414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ospotrebnadzor.ru/files/news/SP2.1.3684-21_territorii.pdf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garant.ru/news/1463228/" TargetMode="External"/><Relationship Id="rId5" Type="http://schemas.openxmlformats.org/officeDocument/2006/relationships/hyperlink" Target="https://www.rospotrebnadzor.ru/files/news/SP_infections_compressed.pdf" TargetMode="External"/><Relationship Id="rId4" Type="http://schemas.openxmlformats.org/officeDocument/2006/relationships/hyperlink" Target="https://www.rospotrebnadzor.ru/files/news/GN_sreda%20_obitaniya_compressed.pdf" TargetMode="Externa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400" b="0" kern="1200" dirty="0" smtClean="0">
              <a:solidFill>
                <a:srgbClr val="8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222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334D51-481F-4275-B99E-4DEB69E196B2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38702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529E8A-9BBD-41ED-A9A2-DEF2C02CD1FC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529E8A-9BBD-41ED-A9A2-DEF2C02CD1FC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endParaRPr lang="ru-RU" sz="12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529E8A-9BBD-41ED-A9A2-DEF2C02CD1FC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529E8A-9BBD-41ED-A9A2-DEF2C02CD1FC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b="0" dirty="0"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4051DD-703E-4ABF-9A49-E4E3A45CF840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31801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defTabSz="918210">
              <a:spcBef>
                <a:spcPct val="0"/>
              </a:spcBef>
              <a:defRPr/>
            </a:pPr>
            <a:endParaRPr lang="ru-RU" altLang="ru-RU" dirty="0">
              <a:solidFill>
                <a:srgbClr val="8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782A64-36EF-4C94-A19F-51A18509A9E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6104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529E8A-9BBD-41ED-A9A2-DEF2C02CD1F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529E8A-9BBD-41ED-A9A2-DEF2C02CD1FC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529E8A-9BBD-41ED-A9A2-DEF2C02CD1FC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Роспотребнадзором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2019-2020 гг. проведена системная работа по актуализации санитарно-эпидемиологических правил и гигиенических нормативов.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результатам проведенной работы принято 9 актов, из которых 6 вступили в силу с 1 января 2021 года. 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Еще два документа –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санитарные правила по содержанию территорий городских и сельских поселений и условиям проживания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а также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гигиенические нормативы факторов среды обитания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вступили в силу с 1 марта 2021 года.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 1 сентября 2021 года вступают в силу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санитарные правила по профилактике инфекционных болезней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dirty="0" smtClean="0"/>
              <a:t>На официальном сайте </a:t>
            </a:r>
            <a:r>
              <a:rPr lang="ru-RU" dirty="0" err="1" smtClean="0"/>
              <a:t>Роспотребнадзора</a:t>
            </a:r>
            <a:r>
              <a:rPr lang="ru-RU" dirty="0" smtClean="0"/>
              <a:t> размещены пособия</a:t>
            </a:r>
            <a:r>
              <a:rPr lang="ru-RU" baseline="30000" dirty="0" smtClean="0">
                <a:hlinkClick r:id="rId6"/>
              </a:rPr>
              <a:t>1</a:t>
            </a:r>
            <a:r>
              <a:rPr lang="ru-RU" dirty="0" smtClean="0"/>
              <a:t> по новым санитарным правилам и нормативам для различных сфер деятельности. Они представлены в виде </a:t>
            </a:r>
            <a:r>
              <a:rPr lang="ru-RU" dirty="0" err="1" smtClean="0"/>
              <a:t>инфографики</a:t>
            </a:r>
            <a:r>
              <a:rPr lang="ru-RU" dirty="0" smtClean="0"/>
              <a:t> в удобной и доступной для восприятия форме.</a:t>
            </a:r>
          </a:p>
          <a:p>
            <a:r>
              <a:rPr lang="ru-RU" dirty="0" smtClean="0"/>
              <a:t>Презентации иллюстрируют санитарные требования в следующих сферах:</a:t>
            </a:r>
          </a:p>
          <a:p>
            <a:r>
              <a:rPr lang="ru-RU" dirty="0" smtClean="0"/>
              <a:t>эксплуатация помещений, зданий, сооружений, оборудования и транспорта, а также продажа товаров, выполнение работ или оказание услуг;</a:t>
            </a:r>
          </a:p>
          <a:p>
            <a:r>
              <a:rPr lang="ru-RU" dirty="0" smtClean="0"/>
              <a:t>воспитание и обучение, отдых и оздоровление детей и молодежи;</a:t>
            </a:r>
          </a:p>
          <a:p>
            <a:r>
              <a:rPr lang="ru-RU" dirty="0" smtClean="0"/>
              <a:t>организация питания в организациях для детей и молодежи;</a:t>
            </a:r>
          </a:p>
          <a:p>
            <a:r>
              <a:rPr lang="ru-RU" dirty="0" smtClean="0"/>
              <a:t>пищевая безопасность;</a:t>
            </a:r>
          </a:p>
          <a:p>
            <a:r>
              <a:rPr lang="ru-RU" dirty="0" smtClean="0"/>
              <a:t>санитарная безопасность коммунальных услуг;</a:t>
            </a:r>
          </a:p>
          <a:p>
            <a:r>
              <a:rPr lang="ru-RU" dirty="0" smtClean="0"/>
              <a:t>санитарная безопасность для медицинских и аптечных организаций;</a:t>
            </a:r>
          </a:p>
          <a:p>
            <a:r>
              <a:rPr lang="ru-RU" dirty="0" smtClean="0"/>
              <a:t>деятельность торговых объектов и рынков, реализующих пищевую продукцию.</a:t>
            </a:r>
          </a:p>
          <a:p>
            <a:r>
              <a:rPr lang="ru-RU" dirty="0" smtClean="0"/>
              <a:t>Пособия представляют собой своего рода </a:t>
            </a:r>
            <a:r>
              <a:rPr lang="ru-RU" dirty="0" err="1" smtClean="0"/>
              <a:t>чек-листы</a:t>
            </a:r>
            <a:r>
              <a:rPr lang="ru-RU" dirty="0" smtClean="0"/>
              <a:t>, благодаря которым можно правильно организовать работу или проверить, насколько деятельность компании соответствует санитарным правилам.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529E8A-9BBD-41ED-A9A2-DEF2C02CD1FC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529E8A-9BBD-41ED-A9A2-DEF2C02CD1FC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529E8A-9BBD-41ED-A9A2-DEF2C02CD1FC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6B6308-3760-45D5-A0BF-F0B5B93353AE}" type="datetime1">
              <a:rPr lang="ru-RU" smtClean="0"/>
              <a:pPr>
                <a:defRPr/>
              </a:pPr>
              <a:t>21.07.2021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EDE52-00FA-46F0-9690-E6BB7C4E01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4198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5C33C1-ED54-434A-9101-54EFA1425BCC}" type="datetime1">
              <a:rPr lang="ru-RU" smtClean="0"/>
              <a:pPr>
                <a:defRPr/>
              </a:pPr>
              <a:t>21.07.2021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4A9A71-E283-4161-A4C8-368766D61B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5784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BEAF76-C475-44A7-91E4-57527EB51DCD}" type="datetime1">
              <a:rPr lang="ru-RU" smtClean="0"/>
              <a:pPr>
                <a:defRPr/>
              </a:pPr>
              <a:t>21.07.2021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4D5209-9A7B-4819-B823-4B56F18CF7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4309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F4FEC8-957F-44B9-AA3A-029F7607271E}" type="datetime1">
              <a:rPr lang="ru-RU" smtClean="0"/>
              <a:pPr>
                <a:defRPr/>
              </a:pPr>
              <a:t>21.07.2021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373A0-59AC-453A-AFCC-EF3D5EC8F8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98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BEDC20-7867-4303-BE5F-4D5F83F44A27}" type="datetime1">
              <a:rPr lang="ru-RU" smtClean="0"/>
              <a:pPr>
                <a:defRPr/>
              </a:pPr>
              <a:t>21.07.2021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0AAD6E-A8BE-4F0F-B5EF-EED6549664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759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569E34-C937-4BB7-A792-C3AB71E66BC3}" type="datetime1">
              <a:rPr lang="ru-RU" smtClean="0"/>
              <a:pPr>
                <a:defRPr/>
              </a:pPr>
              <a:t>21.07.2021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A1AC8-F99A-4306-ACDA-8B01766CC0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902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136933-4791-4A93-89B7-441C0D950012}" type="datetime1">
              <a:rPr lang="ru-RU" smtClean="0"/>
              <a:pPr>
                <a:defRPr/>
              </a:pPr>
              <a:t>21.07.2021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1B6841-B989-472F-9676-714A58EF63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213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4A1CB6-A9AE-493D-BA1D-5E1D5EFC2D05}" type="datetime1">
              <a:rPr lang="ru-RU" smtClean="0"/>
              <a:pPr>
                <a:defRPr/>
              </a:pPr>
              <a:t>21.07.2021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6C7533-DCAA-4335-A229-87E23114D3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5737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25523A-620E-4ABA-A6A6-B64B32394A2B}" type="datetime1">
              <a:rPr lang="ru-RU" smtClean="0"/>
              <a:pPr>
                <a:defRPr/>
              </a:pPr>
              <a:t>21.07.2021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33153E-AFDC-47FB-ABE3-A2C373F875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85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323067-E759-46E2-9BB3-50FA6C454578}" type="datetime1">
              <a:rPr lang="ru-RU" smtClean="0"/>
              <a:pPr>
                <a:defRPr/>
              </a:pPr>
              <a:t>21.07.2021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B5DA00-9D7E-4C1D-8B63-C1F64B3892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9982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D9FBE9-4B89-41AB-94CA-8B760FD4943F}" type="datetime1">
              <a:rPr lang="ru-RU" smtClean="0"/>
              <a:pPr>
                <a:defRPr/>
              </a:pPr>
              <a:t>21.07.2021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E4575-07C4-4A82-B448-E746E73667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1043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B4C57B-F1F8-4B2A-90FD-9C738A94077F}" type="datetime1">
              <a:rPr lang="ru-RU" smtClean="0"/>
              <a:pPr>
                <a:defRPr/>
              </a:pPr>
              <a:t>21.07.2021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DEC6F06-2113-43F9-8BA8-A5A23C3EBF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0698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Герб"/>
          <p:cNvPicPr>
            <a:picLocks noChangeAspect="1" noChangeArrowheads="1"/>
          </p:cNvPicPr>
          <p:nvPr/>
        </p:nvPicPr>
        <p:blipFill>
          <a:blip r:embed="rId3" cstate="print">
            <a:lum bright="20000" contrast="20000"/>
          </a:blip>
          <a:srcRect/>
          <a:stretch>
            <a:fillRect/>
          </a:stretch>
        </p:blipFill>
        <p:spPr bwMode="auto">
          <a:xfrm>
            <a:off x="3708400" y="314276"/>
            <a:ext cx="1881188" cy="210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7858" dir="2700000" algn="tl" rotWithShape="0">
              <a:srgbClr val="333333">
                <a:alpha val="64999"/>
              </a:srgbClr>
            </a:outerShdw>
          </a:effectLst>
        </p:spPr>
      </p:pic>
      <p:sp>
        <p:nvSpPr>
          <p:cNvPr id="239618" name="Rectangle 2"/>
          <p:cNvSpPr>
            <a:spLocks noChangeArrowheads="1"/>
          </p:cNvSpPr>
          <p:nvPr/>
        </p:nvSpPr>
        <p:spPr bwMode="auto">
          <a:xfrm>
            <a:off x="327819" y="2564904"/>
            <a:ext cx="8642350" cy="2304256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schemeClr val="bg1"/>
                </a:solidFill>
              </a:rPr>
              <a:t>УПРАВЛЕНИЕ РОСПОТРЕБНАДЗОРА ПО АРХАНГЕЛЬСКОЙ ОБЛАСТИ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3079" name="Rectangle 3"/>
          <p:cNvSpPr>
            <a:spLocks noChangeArrowheads="1"/>
          </p:cNvSpPr>
          <p:nvPr/>
        </p:nvSpPr>
        <p:spPr bwMode="auto">
          <a:xfrm>
            <a:off x="0" y="4725144"/>
            <a:ext cx="9144000" cy="191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400" b="1" dirty="0" smtClean="0"/>
              <a:t>А.С. Рябков</a:t>
            </a:r>
          </a:p>
          <a:p>
            <a:pPr algn="ctr">
              <a:defRPr/>
            </a:pPr>
            <a:r>
              <a:rPr lang="ru-RU" sz="2400" b="1" dirty="0" smtClean="0"/>
              <a:t>начальник отдела административно-правовой работы, кадров и государственной службы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28662" y="357166"/>
            <a:ext cx="78867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100" b="1" dirty="0" smtClean="0">
                <a:latin typeface="Arial" pitchFamily="34" charset="0"/>
                <a:cs typeface="Arial" pitchFamily="34" charset="0"/>
              </a:rPr>
            </a:br>
            <a:r>
              <a:rPr lang="ru-RU" sz="3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100" b="1" dirty="0" smtClean="0">
                <a:latin typeface="Arial" pitchFamily="34" charset="0"/>
                <a:cs typeface="Arial" pitchFamily="34" charset="0"/>
              </a:rPr>
            </a:br>
            <a:r>
              <a:rPr lang="ru-RU" sz="3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Виды и периодичность проведения плановых  контрольных (надзорных) мероприятий при осуществлении федерального государственного санитарно-эпидемиологического контроля (надзора)</a:t>
            </a:r>
            <a:br>
              <a:rPr lang="ru-RU" sz="2200" b="1" dirty="0" smtClean="0"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3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100" b="1" dirty="0" smtClean="0"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latin typeface="Arial" pitchFamily="34" charset="0"/>
                <a:cs typeface="Arial" pitchFamily="34" charset="0"/>
              </a:rPr>
            </a:b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373A0-59AC-453A-AFCC-EF3D5EC8F837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7" name="Picture 22" descr="вымпел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786049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00608659"/>
              </p:ext>
            </p:extLst>
          </p:nvPr>
        </p:nvGraphicFramePr>
        <p:xfrm>
          <a:off x="323528" y="1805920"/>
          <a:ext cx="8496945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9766">
                  <a:extLst>
                    <a:ext uri="{9D8B030D-6E8A-4147-A177-3AD203B41FA5}">
                      <a16:colId xmlns="" xmlns:a16="http://schemas.microsoft.com/office/drawing/2014/main" val="902028759"/>
                    </a:ext>
                  </a:extLst>
                </a:gridCol>
                <a:gridCol w="4090954"/>
                <a:gridCol w="2016225">
                  <a:extLst>
                    <a:ext uri="{9D8B030D-6E8A-4147-A177-3AD203B41FA5}">
                      <a16:colId xmlns="" xmlns:a16="http://schemas.microsoft.com/office/drawing/2014/main" val="698665604"/>
                    </a:ext>
                  </a:extLst>
                </a:gridCol>
              </a:tblGrid>
              <a:tr h="66858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Категория</a:t>
                      </a: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/>
                        <a:t>Виды плановых КНМ</a:t>
                      </a: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Периодичность </a:t>
                      </a:r>
                      <a:r>
                        <a:rPr lang="ru-RU" sz="2000" u="none" dirty="0"/>
                        <a:t>плановых</a:t>
                      </a:r>
                      <a:r>
                        <a:rPr lang="ru-RU" sz="2000" dirty="0"/>
                        <a:t> КНМ</a:t>
                      </a: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37243887"/>
                  </a:ext>
                </a:extLst>
              </a:tr>
              <a:tr h="1281533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Чрезвычайно высокий риск</a:t>
                      </a:r>
                    </a:p>
                  </a:txBody>
                  <a:tcPr marL="68580" marR="6858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-выездная проверка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 -документарная проверка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>
                          <a:solidFill>
                            <a:schemeClr val="bg1"/>
                          </a:solidFill>
                        </a:rPr>
                        <a:t>-рейдовый осмотр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>
                          <a:solidFill>
                            <a:schemeClr val="bg1"/>
                          </a:solidFill>
                        </a:rPr>
                        <a:t>-выборочный контроль</a:t>
                      </a:r>
                    </a:p>
                  </a:txBody>
                  <a:tcPr marL="68580" marR="6858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ru-RU" sz="20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2000" baseline="0" dirty="0">
                          <a:solidFill>
                            <a:schemeClr val="bg1"/>
                          </a:solidFill>
                        </a:rPr>
                        <a:t>раза </a:t>
                      </a:r>
                      <a:endParaRPr lang="ru-RU" sz="20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sz="2000" baseline="0" dirty="0" smtClean="0">
                          <a:solidFill>
                            <a:schemeClr val="bg1"/>
                          </a:solidFill>
                        </a:rPr>
                        <a:t>в </a:t>
                      </a:r>
                      <a:r>
                        <a:rPr lang="ru-RU" sz="2000" baseline="0" dirty="0">
                          <a:solidFill>
                            <a:schemeClr val="bg1"/>
                          </a:solidFill>
                        </a:rPr>
                        <a:t>год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78272312"/>
                  </a:ext>
                </a:extLst>
              </a:tr>
              <a:tr h="1249961">
                <a:tc>
                  <a:txBody>
                    <a:bodyPr/>
                    <a:lstStyle/>
                    <a:p>
                      <a:r>
                        <a:rPr lang="ru-RU" sz="2000" dirty="0"/>
                        <a:t>Высокий риск</a:t>
                      </a:r>
                    </a:p>
                  </a:txBody>
                  <a:tcPr marL="68580" marR="6858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-выездная проверка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 -документарная проверка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/>
                        <a:t>-рейдовый осмотр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/>
                        <a:t>-выборочный контроль</a:t>
                      </a:r>
                    </a:p>
                  </a:txBody>
                  <a:tcPr marL="68580" marR="6858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1</a:t>
                      </a:r>
                      <a:r>
                        <a:rPr lang="ru-RU" sz="2000" baseline="0" dirty="0" smtClean="0"/>
                        <a:t> раза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/>
                        <a:t>в 2 года</a:t>
                      </a: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 marL="68580" marR="6858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4780091"/>
                  </a:ext>
                </a:extLst>
              </a:tr>
              <a:tr h="1249961">
                <a:tc>
                  <a:txBody>
                    <a:bodyPr/>
                    <a:lstStyle/>
                    <a:p>
                      <a:r>
                        <a:rPr lang="ru-RU" sz="2000" dirty="0"/>
                        <a:t>Значительный риск</a:t>
                      </a:r>
                    </a:p>
                  </a:txBody>
                  <a:tcPr marL="68580" marR="6858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-выездная проверка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 -документарная проверка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/>
                        <a:t>-рейдовый осмотр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/>
                        <a:t>-выборочный контроль</a:t>
                      </a:r>
                    </a:p>
                  </a:txBody>
                  <a:tcPr marL="68580" marR="6858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</a:t>
                      </a:r>
                      <a:r>
                        <a:rPr lang="ru-RU" sz="2000" baseline="0" dirty="0" smtClean="0"/>
                        <a:t> раза </a:t>
                      </a:r>
                    </a:p>
                    <a:p>
                      <a:r>
                        <a:rPr lang="ru-RU" sz="2000" baseline="0" dirty="0" smtClean="0"/>
                        <a:t>в 3 года</a:t>
                      </a:r>
                      <a:endParaRPr lang="ru-RU" sz="2000" dirty="0"/>
                    </a:p>
                  </a:txBody>
                  <a:tcPr marL="68580" marR="6858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9713686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Обязательная вакцинация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251520" y="1825625"/>
          <a:ext cx="4032448" cy="3763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355976" y="1196753"/>
            <a:ext cx="4788024" cy="56612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Для:</a:t>
            </a:r>
          </a:p>
          <a:p>
            <a:r>
              <a:rPr lang="ru-RU" sz="2400" dirty="0" smtClean="0"/>
              <a:t>медицинские работники;</a:t>
            </a:r>
          </a:p>
          <a:p>
            <a:r>
              <a:rPr lang="ru-RU" sz="2400" dirty="0" smtClean="0"/>
              <a:t>работники образовательных организаций;</a:t>
            </a:r>
          </a:p>
          <a:p>
            <a:r>
              <a:rPr lang="ru-RU" sz="2400" dirty="0" smtClean="0"/>
              <a:t>социальные работники; </a:t>
            </a:r>
          </a:p>
          <a:p>
            <a:r>
              <a:rPr lang="ru-RU" sz="2400" dirty="0" smtClean="0"/>
              <a:t>сотрудники общепита;</a:t>
            </a:r>
          </a:p>
          <a:p>
            <a:r>
              <a:rPr lang="ru-RU" sz="2400" dirty="0" smtClean="0"/>
              <a:t>члены экипажей рыбопромысловых судов; </a:t>
            </a:r>
          </a:p>
          <a:p>
            <a:r>
              <a:rPr lang="ru-RU" sz="2400" dirty="0" smtClean="0"/>
              <a:t>государственные и муниципальные служащие; </a:t>
            </a:r>
          </a:p>
          <a:p>
            <a:r>
              <a:rPr lang="ru-RU" sz="2400" dirty="0" smtClean="0"/>
              <a:t>лица, проживающие в организациях </a:t>
            </a:r>
            <a:r>
              <a:rPr lang="ru-RU" sz="2400" dirty="0" err="1" smtClean="0"/>
              <a:t>соцобслуживания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студенты техникумов, колледжей и вузов старше 18 лет.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373A0-59AC-453A-AFCC-EF3D5EC8F83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5" name="Picture 22" descr="вымпел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" y="-25"/>
            <a:ext cx="2786049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Ситуация с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COVID-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19 в Архангельской области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079254" cy="4123655"/>
          </a:xfrm>
          <a:solidFill>
            <a:srgbClr val="990000"/>
          </a:solidFill>
        </p:spPr>
        <p:txBody>
          <a:bodyPr>
            <a:normAutofit lnSpcReduction="10000"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Темпы роста в регионе выше          </a:t>
            </a:r>
            <a:r>
              <a:rPr lang="ru-RU" sz="4800" b="1" dirty="0" smtClean="0">
                <a:solidFill>
                  <a:schemeClr val="bg1"/>
                </a:solidFill>
              </a:rPr>
              <a:t>на 60%,                        </a:t>
            </a:r>
            <a:r>
              <a:rPr lang="ru-RU" sz="3600" dirty="0" smtClean="0">
                <a:solidFill>
                  <a:schemeClr val="bg1"/>
                </a:solidFill>
              </a:rPr>
              <a:t>чем в среднем    по России.</a:t>
            </a:r>
            <a:br>
              <a:rPr lang="ru-RU" sz="3600" dirty="0" smtClean="0">
                <a:solidFill>
                  <a:schemeClr val="bg1"/>
                </a:solidFill>
              </a:rPr>
            </a:br>
            <a:endParaRPr lang="ru-RU" sz="36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2"/>
          </p:nvPr>
        </p:nvGraphicFramePr>
        <p:xfrm>
          <a:off x="4139952" y="1825625"/>
          <a:ext cx="4752528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373A0-59AC-453A-AFCC-EF3D5EC8F837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pic>
        <p:nvPicPr>
          <p:cNvPr id="5" name="Picture 22" descr="вымпел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" y="-25"/>
            <a:ext cx="2786049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151309"/>
          </a:xfrm>
        </p:spPr>
        <p:txBody>
          <a:bodyPr/>
          <a:lstStyle/>
          <a:p>
            <a:pPr algn="ctr"/>
            <a:r>
              <a:rPr lang="ru-RU" dirty="0" smtClean="0"/>
              <a:t>Благодарю за внимание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A1AC8-F99A-4306-ACDA-8B01766CC0AA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62580" y="6381328"/>
            <a:ext cx="3224024" cy="369332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r>
              <a:rPr lang="en-US" b="1" i="1" dirty="0" smtClean="0"/>
              <a:t>www.29.rospotrebnadzor.ru</a:t>
            </a:r>
            <a:endParaRPr lang="ru-RU" b="1" i="1" dirty="0"/>
          </a:p>
        </p:txBody>
      </p:sp>
      <p:pic>
        <p:nvPicPr>
          <p:cNvPr id="7" name="Picture 22" descr="вымпел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25"/>
            <a:ext cx="2411759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0" y="347"/>
            <a:ext cx="9144000" cy="105238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000"/>
              </a:lnSpc>
              <a:defRPr/>
            </a:pPr>
            <a:r>
              <a:rPr lang="ru-RU" sz="2800" b="1" dirty="0" smtClean="0">
                <a:latin typeface="+mj-lt"/>
              </a:rPr>
              <a:t>Территориальная структура</a:t>
            </a:r>
            <a:endParaRPr lang="ru-RU" sz="2800" b="1" dirty="0">
              <a:latin typeface="+mj-lt"/>
              <a:cs typeface="Arial" charset="0"/>
            </a:endParaRPr>
          </a:p>
        </p:txBody>
      </p:sp>
      <p:sp>
        <p:nvSpPr>
          <p:cNvPr id="9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6830888" y="6381328"/>
            <a:ext cx="2133600" cy="476250"/>
          </a:xfrm>
          <a:effectLst/>
        </p:spPr>
        <p:txBody>
          <a:bodyPr/>
          <a:lstStyle/>
          <a:p>
            <a:pPr>
              <a:defRPr/>
            </a:pPr>
            <a:fld id="{DB44053E-E037-4A38-8B3A-56A34F52FC32}" type="slidenum">
              <a:rPr lang="ru-RU" sz="1800" b="1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ru-RU" sz="1800" b="1" dirty="0">
              <a:solidFill>
                <a:srgbClr val="000000"/>
              </a:solidFill>
            </a:endParaRPr>
          </a:p>
        </p:txBody>
      </p:sp>
      <p:pic>
        <p:nvPicPr>
          <p:cNvPr id="11" name="Picture 13" descr="\\Filesrv\архив\Орг. отдел\КОЛЛЕГИИ_МАТЕРИАЛЫ\2016\2016_10_21 президиум\Область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168" y="1196752"/>
            <a:ext cx="8503665" cy="48245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1673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/>
          </p:nvPr>
        </p:nvGraphicFramePr>
        <p:xfrm>
          <a:off x="0" y="1412776"/>
          <a:ext cx="8964488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0" y="-27384"/>
            <a:ext cx="9144000" cy="15841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lnSpc>
                <a:spcPts val="3000"/>
              </a:lnSpc>
              <a:defRPr/>
            </a:pPr>
            <a:r>
              <a:rPr lang="ru-RU" sz="3200" b="1" dirty="0" smtClean="0"/>
              <a:t> Количество проверок и</a:t>
            </a:r>
          </a:p>
          <a:p>
            <a:pPr lvl="0" algn="ctr" eaLnBrk="0" hangingPunct="0">
              <a:lnSpc>
                <a:spcPts val="3000"/>
              </a:lnSpc>
              <a:defRPr/>
            </a:pPr>
            <a:r>
              <a:rPr lang="ru-RU" sz="3200" b="1" dirty="0" smtClean="0"/>
              <a:t>административных расследований</a:t>
            </a:r>
          </a:p>
          <a:p>
            <a:pPr lvl="0" algn="ctr" eaLnBrk="0" hangingPunct="0">
              <a:lnSpc>
                <a:spcPts val="3000"/>
              </a:lnSpc>
              <a:defRPr/>
            </a:pPr>
            <a:r>
              <a:rPr lang="ru-RU" sz="3200" b="1" dirty="0" smtClean="0"/>
              <a:t>за  6 месяцев 2019 – 2021 годы </a:t>
            </a:r>
            <a:r>
              <a:rPr lang="ru-RU" sz="2800" b="1" dirty="0" smtClean="0"/>
              <a:t>(абс.)</a:t>
            </a:r>
            <a:endParaRPr lang="ru-RU" sz="2800" b="1" dirty="0"/>
          </a:p>
        </p:txBody>
      </p:sp>
      <p:grpSp>
        <p:nvGrpSpPr>
          <p:cNvPr id="2" name="Группа 17"/>
          <p:cNvGrpSpPr/>
          <p:nvPr/>
        </p:nvGrpSpPr>
        <p:grpSpPr>
          <a:xfrm>
            <a:off x="1259632" y="1484784"/>
            <a:ext cx="7272808" cy="872807"/>
            <a:chOff x="1259632" y="1372416"/>
            <a:chExt cx="7272808" cy="872807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1259632" y="1444424"/>
              <a:ext cx="1872208" cy="800799"/>
              <a:chOff x="1259632" y="1764105"/>
              <a:chExt cx="1872208" cy="800799"/>
            </a:xfrm>
          </p:grpSpPr>
          <p:sp>
            <p:nvSpPr>
              <p:cNvPr id="5" name="Правая фигурная скобка 4"/>
              <p:cNvSpPr/>
              <p:nvPr/>
            </p:nvSpPr>
            <p:spPr bwMode="auto">
              <a:xfrm rot="-5400000">
                <a:off x="2051720" y="1484784"/>
                <a:ext cx="288032" cy="1872208"/>
              </a:xfrm>
              <a:prstGeom prst="rightBrace">
                <a:avLst>
                  <a:gd name="adj1" fmla="val 53528"/>
                  <a:gd name="adj2" fmla="val 49357"/>
                </a:avLst>
              </a:prstGeom>
              <a:noFill/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648150" y="1764105"/>
                <a:ext cx="184731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8" name="Группа 7"/>
            <p:cNvGrpSpPr/>
            <p:nvPr/>
          </p:nvGrpSpPr>
          <p:grpSpPr>
            <a:xfrm>
              <a:off x="1547664" y="1372416"/>
              <a:ext cx="4284476" cy="832447"/>
              <a:chOff x="-1152636" y="1639142"/>
              <a:chExt cx="4284476" cy="925762"/>
            </a:xfrm>
          </p:grpSpPr>
          <p:sp>
            <p:nvSpPr>
              <p:cNvPr id="9" name="Правая фигурная скобка 8"/>
              <p:cNvSpPr/>
              <p:nvPr/>
            </p:nvSpPr>
            <p:spPr bwMode="auto">
              <a:xfrm rot="-5400000">
                <a:off x="2051720" y="1484784"/>
                <a:ext cx="288032" cy="1872208"/>
              </a:xfrm>
              <a:prstGeom prst="rightBrace">
                <a:avLst>
                  <a:gd name="adj1" fmla="val 53528"/>
                  <a:gd name="adj2" fmla="val 49357"/>
                </a:avLst>
              </a:prstGeom>
              <a:noFill/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-1152636" y="1639142"/>
                <a:ext cx="1095172" cy="65032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C00000"/>
                    </a:solidFill>
                  </a:rPr>
                  <a:t>1229</a:t>
                </a:r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11" name="Группа 10"/>
            <p:cNvGrpSpPr/>
            <p:nvPr/>
          </p:nvGrpSpPr>
          <p:grpSpPr>
            <a:xfrm>
              <a:off x="4283968" y="1444424"/>
              <a:ext cx="4248472" cy="800799"/>
              <a:chOff x="-1116632" y="1764105"/>
              <a:chExt cx="4248472" cy="800799"/>
            </a:xfrm>
          </p:grpSpPr>
          <p:sp>
            <p:nvSpPr>
              <p:cNvPr id="12" name="Правая фигурная скобка 11"/>
              <p:cNvSpPr/>
              <p:nvPr/>
            </p:nvSpPr>
            <p:spPr bwMode="auto">
              <a:xfrm rot="-5400000">
                <a:off x="2051720" y="1484784"/>
                <a:ext cx="288032" cy="1872208"/>
              </a:xfrm>
              <a:prstGeom prst="rightBrace">
                <a:avLst>
                  <a:gd name="adj1" fmla="val 53528"/>
                  <a:gd name="adj2" fmla="val 49357"/>
                </a:avLst>
              </a:prstGeom>
              <a:noFill/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-1116632" y="1764105"/>
                <a:ext cx="867545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C00000"/>
                    </a:solidFill>
                  </a:rPr>
                  <a:t>949</a:t>
                </a:r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p:grpSp>
      </p:grpSp>
      <p:pic>
        <p:nvPicPr>
          <p:cNvPr id="15" name="Picture 22" descr="вымпел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-25"/>
            <a:ext cx="2411759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3062580" y="6381328"/>
            <a:ext cx="3224024" cy="369332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r>
              <a:rPr lang="en-US" b="1" i="1" dirty="0" smtClean="0"/>
              <a:t>www.29.rospotrebnadzor.ru</a:t>
            </a:r>
            <a:endParaRPr lang="ru-RU" b="1" i="1" dirty="0"/>
          </a:p>
        </p:txBody>
      </p:sp>
      <p:sp>
        <p:nvSpPr>
          <p:cNvPr id="1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6488668"/>
            <a:ext cx="2133600" cy="369332"/>
          </a:xfrm>
        </p:spPr>
        <p:txBody>
          <a:bodyPr/>
          <a:lstStyle/>
          <a:p>
            <a:r>
              <a:rPr lang="ru-RU" sz="2400" dirty="0" smtClean="0"/>
              <a:t>35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0909326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Основание для проведения </a:t>
            </a:r>
            <a:br>
              <a:rPr lang="ru-RU" sz="2800" b="1" dirty="0" smtClean="0"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внеплановых проверок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899592" y="1772816"/>
          <a:ext cx="7310636" cy="47244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006127"/>
                <a:gridCol w="230450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b="0" dirty="0" smtClean="0"/>
                        <a:t>Проверки на основании приказов </a:t>
                      </a:r>
                      <a:r>
                        <a:rPr lang="ru-RU" sz="2800" b="0" dirty="0" err="1" smtClean="0"/>
                        <a:t>Роспотребнадзора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/>
                        <a:t>332 (80%)</a:t>
                      </a:r>
                      <a:endParaRPr lang="ru-RU" sz="2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Проверки предписаний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66 (15,9%)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Проверки нарушения прав потребителей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9 (2,2%)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 соответствии с требованиями прокуратуры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6 (1,4%)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Проверки</a:t>
                      </a:r>
                      <a:r>
                        <a:rPr lang="ru-RU" sz="2800" baseline="0" dirty="0" smtClean="0"/>
                        <a:t>  при возникновении угрозы причинения вреда жизни и здоровью граждан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 (0,5%)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373A0-59AC-453A-AFCC-EF3D5EC8F837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7" name="Picture 22" descr="вымпел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25"/>
            <a:ext cx="2786049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Arial" pitchFamily="34" charset="0"/>
                <a:cs typeface="Arial" pitchFamily="34" charset="0"/>
              </a:rPr>
              <a:t>Доля предупреждений от общего числа наказаний по итогам плановых и внеплановых проверок (%)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628650" y="1825623"/>
          <a:ext cx="8119816" cy="18850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59908"/>
                <a:gridCol w="4059908"/>
              </a:tblGrid>
              <a:tr h="94250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2020 год</a:t>
                      </a:r>
                      <a:endParaRPr lang="ru-RU" sz="28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2021 год</a:t>
                      </a:r>
                      <a:endParaRPr lang="ru-RU" sz="28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942504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151 (19,8%)</a:t>
                      </a:r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166 (24,9%)</a:t>
                      </a:r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33153E-AFDC-47FB-ABE3-A2C373F875C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6" name="Picture 22" descr="вымпел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25"/>
            <a:ext cx="2786049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23528" y="3861048"/>
            <a:ext cx="84969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Количество вынесенных решений об административном приостановлении деятельности-2</a:t>
            </a: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Средняя сумма штрафа- 16.6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тыс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рублей</a:t>
            </a: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3100" b="1" dirty="0" smtClean="0">
                <a:latin typeface="Arial" pitchFamily="34" charset="0"/>
                <a:cs typeface="Arial" pitchFamily="34" charset="0"/>
              </a:rPr>
              <a:t>Критические точки при проведении контрольно-надзорных мероприятий </a:t>
            </a:r>
            <a:r>
              <a:rPr lang="ru-RU" sz="3100" b="1" dirty="0" err="1" smtClean="0">
                <a:latin typeface="Arial" pitchFamily="34" charset="0"/>
                <a:cs typeface="Arial" pitchFamily="34" charset="0"/>
              </a:rPr>
              <a:t>Роспотребнадзора</a:t>
            </a:r>
            <a:endParaRPr lang="ru-RU" sz="3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323528" y="1825625"/>
            <a:ext cx="4191322" cy="435133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990000"/>
                </a:solidFill>
              </a:rPr>
              <a:t>Санитарное состояние помещений</a:t>
            </a:r>
          </a:p>
          <a:p>
            <a:r>
              <a:rPr lang="ru-RU" sz="2400" b="1" dirty="0" smtClean="0">
                <a:solidFill>
                  <a:srgbClr val="990000"/>
                </a:solidFill>
              </a:rPr>
              <a:t>Осуществление дезинфекционных мероприятий</a:t>
            </a:r>
          </a:p>
          <a:p>
            <a:r>
              <a:rPr lang="ru-RU" sz="2400" b="1" dirty="0" smtClean="0">
                <a:solidFill>
                  <a:srgbClr val="990000"/>
                </a:solidFill>
              </a:rPr>
              <a:t>Проведение медицинских осмотров</a:t>
            </a:r>
          </a:p>
          <a:p>
            <a:r>
              <a:rPr lang="ru-RU" sz="2400" b="1" dirty="0" smtClean="0">
                <a:solidFill>
                  <a:srgbClr val="990000"/>
                </a:solidFill>
              </a:rPr>
              <a:t>Проведение профилактической вакцинации</a:t>
            </a:r>
          </a:p>
          <a:p>
            <a:r>
              <a:rPr lang="ru-RU" sz="2400" b="1" dirty="0" smtClean="0">
                <a:solidFill>
                  <a:srgbClr val="990000"/>
                </a:solidFill>
              </a:rPr>
              <a:t>Водоснабжение</a:t>
            </a:r>
            <a:endParaRPr lang="ru-RU" sz="2400" b="1" dirty="0">
              <a:solidFill>
                <a:srgbClr val="99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211960" y="1825624"/>
            <a:ext cx="4608512" cy="4771727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990000"/>
                </a:solidFill>
              </a:rPr>
              <a:t>Состояние внутренней среды и условия труда</a:t>
            </a:r>
          </a:p>
          <a:p>
            <a:r>
              <a:rPr lang="ru-RU" sz="2400" b="1" dirty="0" smtClean="0">
                <a:solidFill>
                  <a:srgbClr val="990000"/>
                </a:solidFill>
              </a:rPr>
              <a:t>Организация питания</a:t>
            </a:r>
          </a:p>
          <a:p>
            <a:r>
              <a:rPr lang="ru-RU" sz="2400" b="1" dirty="0" smtClean="0">
                <a:solidFill>
                  <a:srgbClr val="990000"/>
                </a:solidFill>
              </a:rPr>
              <a:t>Обращение с отходами</a:t>
            </a:r>
          </a:p>
          <a:p>
            <a:r>
              <a:rPr lang="ru-RU" sz="2400" b="1" dirty="0" smtClean="0">
                <a:solidFill>
                  <a:srgbClr val="990000"/>
                </a:solidFill>
              </a:rPr>
              <a:t>Реализация требований антитабачного законодательства</a:t>
            </a:r>
          </a:p>
          <a:p>
            <a:r>
              <a:rPr lang="ru-RU" sz="2400" b="1" dirty="0" smtClean="0">
                <a:solidFill>
                  <a:srgbClr val="990000"/>
                </a:solidFill>
              </a:rPr>
              <a:t>Соблюдение уведомительного порядка начала осуществления предпринимательской деятельности  </a:t>
            </a:r>
          </a:p>
          <a:p>
            <a:r>
              <a:rPr lang="ru-RU" sz="2400" b="1" dirty="0" smtClean="0">
                <a:solidFill>
                  <a:srgbClr val="990000"/>
                </a:solidFill>
              </a:rPr>
              <a:t>Осуществление производственного контроля</a:t>
            </a:r>
          </a:p>
          <a:p>
            <a:pPr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373A0-59AC-453A-AFCC-EF3D5EC8F837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pic>
        <p:nvPicPr>
          <p:cNvPr id="5" name="Picture 22" descr="вымпел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25"/>
            <a:ext cx="2786049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Новые санитарные правила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395536" y="1412776"/>
            <a:ext cx="8496944" cy="525658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 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организации общественного питания населения;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условиям деятельности торговых объектов и рынков, реализующих пищевую продукцию;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 воспитанию и обучению, отдыху и оздоровлению детей;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отдельным видам транспорта и объектам транспортной инфраструктуры;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условиям труда;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условиям деятельности хозяйствующих субъектов, осуществляющих выполнение отдельных работ и услуг, включая гостиничные, медицинские, бытовые, социальные услуги, а также продажу непродовольственных товаров для личных и бытовых нужд;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санитарные правила по содержанию территорий городских и сельских поселений и условиям проживания;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гигиенические нормативы факторов среды обитания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A1AC8-F99A-4306-ACDA-8B01766CC0AA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pic>
        <p:nvPicPr>
          <p:cNvPr id="9" name="Picture 22" descr="вымпел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786049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49296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Подзаконные акты, вступившие в  силу с 01.07.2021</a:t>
            </a:r>
            <a:br>
              <a:rPr lang="ru-RU" sz="2800" b="1" dirty="0" smtClean="0">
                <a:latin typeface="Arial" pitchFamily="34" charset="0"/>
                <a:cs typeface="Arial" pitchFamily="34" charset="0"/>
              </a:rPr>
            </a:b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373A0-59AC-453A-AFCC-EF3D5EC8F837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7" name="Picture 22" descr="вымпел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25"/>
            <a:ext cx="2786049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23528" y="1285861"/>
            <a:ext cx="8496944" cy="5239484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Положение о федеральном государственном санитарно-эпидемиологическом контроле (надзоре),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утв. постановлением Правительства РФ от 30.06.2021 № 1100</a:t>
            </a:r>
          </a:p>
          <a:p>
            <a:pPr algn="just"/>
            <a:r>
              <a:rPr lang="ru-RU" sz="2400" b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Положение о федеральном государственном контроле (надзоре) в области защиты прав потребителей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утв. постановлением Правительства РФ от 25.06.2021 № 1005</a:t>
            </a:r>
          </a:p>
          <a:p>
            <a:pPr algn="just"/>
            <a:r>
              <a:rPr lang="ru-RU" sz="2400" b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Положение о федеральном государственном контроле (надзоре) за соблюдением законодательства Российской Федерации о защите детей от информации, причиняющей вред их здоровью и (или) развитию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утв. постановлением Правительства РФ от 25.06.2021 № 1019</a:t>
            </a:r>
          </a:p>
          <a:p>
            <a:pPr algn="just"/>
            <a:endParaRPr lang="ru-RU" sz="2000" b="1" dirty="0" smtClean="0"/>
          </a:p>
          <a:p>
            <a:pPr algn="just"/>
            <a:endParaRPr lang="ru-RU" sz="2000" b="1" dirty="0" smtClean="0"/>
          </a:p>
          <a:p>
            <a:pPr algn="just"/>
            <a:endParaRPr lang="ru-RU" sz="2000" b="1" dirty="0" smtClean="0"/>
          </a:p>
          <a:p>
            <a:pPr algn="just"/>
            <a:endParaRPr lang="ru-RU" sz="2000" b="1" dirty="0" smtClean="0"/>
          </a:p>
          <a:p>
            <a:pPr algn="just"/>
            <a:endParaRPr lang="ru-RU" sz="2000" b="1" dirty="0" smtClean="0"/>
          </a:p>
          <a:p>
            <a:pPr algn="just"/>
            <a:endParaRPr lang="ru-RU" sz="2000" b="1" dirty="0" smtClean="0"/>
          </a:p>
          <a:p>
            <a:endParaRPr lang="ru-RU" sz="3200" b="1" dirty="0" smtClean="0"/>
          </a:p>
          <a:p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28662" y="357166"/>
            <a:ext cx="7886700" cy="8492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100" b="1" dirty="0" smtClean="0">
                <a:latin typeface="Arial" pitchFamily="34" charset="0"/>
                <a:cs typeface="Arial" pitchFamily="34" charset="0"/>
              </a:rPr>
            </a:br>
            <a:r>
              <a:rPr lang="ru-RU" sz="3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100" b="1" dirty="0" smtClean="0">
                <a:latin typeface="Arial" pitchFamily="34" charset="0"/>
                <a:cs typeface="Arial" pitchFamily="34" charset="0"/>
              </a:rPr>
            </a:br>
            <a:r>
              <a:rPr lang="ru-RU" sz="3100" b="1" dirty="0" smtClean="0">
                <a:latin typeface="Arial" pitchFamily="34" charset="0"/>
                <a:cs typeface="Arial" pitchFamily="34" charset="0"/>
              </a:rPr>
              <a:t>Плановые контрольные (надзорные) мероприятия</a:t>
            </a:r>
            <a:br>
              <a:rPr lang="ru-RU" sz="3100" b="1" dirty="0" smtClean="0"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latin typeface="Arial" pitchFamily="34" charset="0"/>
                <a:cs typeface="Arial" pitchFamily="34" charset="0"/>
              </a:rPr>
            </a:b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373A0-59AC-453A-AFCC-EF3D5EC8F837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7" name="Picture 22" descr="вымпел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786049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Схема 7"/>
          <p:cNvGraphicFramePr/>
          <p:nvPr/>
        </p:nvGraphicFramePr>
        <p:xfrm>
          <a:off x="714348" y="1571612"/>
          <a:ext cx="8001056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20631</TotalTime>
  <Words>464</Words>
  <Application>Microsoft Office PowerPoint</Application>
  <PresentationFormat>Экран (4:3)</PresentationFormat>
  <Paragraphs>154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Основание для проведения  внеплановых проверок</vt:lpstr>
      <vt:lpstr>Доля предупреждений от общего числа наказаний по итогам плановых и внеплановых проверок (%) </vt:lpstr>
      <vt:lpstr> Критические точки при проведении контрольно-надзорных мероприятий Роспотребнадзора</vt:lpstr>
      <vt:lpstr>Новые санитарные правила </vt:lpstr>
      <vt:lpstr>Подзаконные акты, вступившие в  силу с 01.07.2021 </vt:lpstr>
      <vt:lpstr>  Плановые контрольные (надзорные) мероприятия  </vt:lpstr>
      <vt:lpstr>   Виды и периодичность проведения плановых  контрольных (надзорных) мероприятий при осуществлении федерального государственного санитарно-эпидемиологического контроля (надзора)      </vt:lpstr>
      <vt:lpstr>Обязательная вакцинация</vt:lpstr>
      <vt:lpstr>Ситуация с COVID-19 в Архангельской области </vt:lpstr>
      <vt:lpstr>Благодарю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 Владимирович Ипатов</dc:creator>
  <cp:lastModifiedBy>AntushevaEV</cp:lastModifiedBy>
  <cp:revision>1904</cp:revision>
  <cp:lastPrinted>2019-05-06T09:20:15Z</cp:lastPrinted>
  <dcterms:created xsi:type="dcterms:W3CDTF">2015-10-16T12:24:30Z</dcterms:created>
  <dcterms:modified xsi:type="dcterms:W3CDTF">2021-07-21T08:15:51Z</dcterms:modified>
</cp:coreProperties>
</file>