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37" r:id="rId2"/>
    <p:sldId id="441" r:id="rId3"/>
    <p:sldId id="450" r:id="rId4"/>
    <p:sldId id="449" r:id="rId5"/>
    <p:sldId id="448" r:id="rId6"/>
  </p:sldIdLst>
  <p:sldSz cx="9144000" cy="5143500" type="screen16x9"/>
  <p:notesSz cx="6797675" cy="9926638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0A"/>
    <a:srgbClr val="F6862A"/>
    <a:srgbClr val="3E6E86"/>
    <a:srgbClr val="4A923E"/>
    <a:srgbClr val="CCDAEC"/>
    <a:srgbClr val="FFCC00"/>
    <a:srgbClr val="EAB200"/>
    <a:srgbClr val="FF3B3B"/>
    <a:srgbClr val="ECECEC"/>
    <a:srgbClr val="D4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935" autoAdjust="0"/>
  </p:normalViewPr>
  <p:slideViewPr>
    <p:cSldViewPr>
      <p:cViewPr varScale="1">
        <p:scale>
          <a:sx n="118" d="100"/>
          <a:sy n="118" d="100"/>
        </p:scale>
        <p:origin x="-510" y="-9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83402937014283E-2"/>
          <c:y val="0.1198273721220518"/>
          <c:w val="0.60577353882355511"/>
          <c:h val="0.72455266408307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Доначислено по результатам налоговых проверок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Камеральные проверки</c:v>
                </c:pt>
                <c:pt idx="1">
                  <c:v>Выездные проверки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202.3</c:v>
                </c:pt>
                <c:pt idx="1">
                  <c:v>461.8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12140912867826137"/>
          <c:y val="0.8770314607215971"/>
          <c:w val="0.48553068756249307"/>
          <c:h val="9.859525412209101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0.09344</cdr:x>
      <cdr:y>0.52</cdr:y>
    </cdr:from>
    <cdr:to>
      <cdr:x>0.27995</cdr:x>
      <cdr:y>0.76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58094" y="1872208"/>
          <a:ext cx="914400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07988" indent="49213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815975" indent="98425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223963" indent="147638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631950" indent="196850" algn="l" defTabSz="815975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rPr>
            <a:t>461,8</a:t>
          </a:r>
        </a:p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200" b="1" dirty="0" smtClean="0">
              <a:solidFill>
                <a:schemeClr val="bg1"/>
              </a:solidFill>
              <a:ea typeface="+mj-ea"/>
              <a:cs typeface="Arial" pitchFamily="34" charset="0"/>
            </a:rPr>
            <a:t>млн</a:t>
          </a:r>
          <a:endParaRPr kumimoji="0" lang="ru-RU" sz="12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ea typeface="+mj-ea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75B59-D9C4-41A2-9675-1F08D3ED16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6E6E2-067B-40E6-BA45-42A0AB89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3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/>
          <a:lstStyle>
            <a:lvl1pPr algn="l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/>
          <a:lstStyle>
            <a:lvl1pPr algn="r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6304F-BD11-4AC8-A835-FB1B37BDAE7F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6" tIns="46053" rIns="92106" bIns="46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2106" tIns="46053" rIns="92106" bIns="460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 anchor="b"/>
          <a:lstStyle>
            <a:lvl1pPr algn="l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 anchor="b"/>
          <a:lstStyle>
            <a:lvl1pPr algn="r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AD269-883B-4FA7-91A2-7D9D6CC1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B66-3122-45DC-8184-08E490D37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507-3886-4B95-8263-3FBD78F7C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677-36E9-4592-A787-5F8FF39D2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66BA-7E50-43A0-844A-7795BCAE9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171-B9FE-441C-88E4-E502501F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33F-616E-4C88-AB3A-B9A172301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D27-FD7A-4CE4-8986-4BAE5734E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E29-AB46-41AB-A55A-64A2C372E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099-93D3-4133-9B7C-32A7942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18E7DC-B19A-44CE-A5B1-D3E8BB8AF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11220" y="2859782"/>
            <a:ext cx="9132780" cy="11420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2200" dirty="0">
                <a:latin typeface="Arial Narrow" panose="020B0606020202030204" pitchFamily="34" charset="0"/>
              </a:rPr>
              <a:t>Итоги контрольной работы налоговых </a:t>
            </a:r>
            <a:r>
              <a:rPr lang="ru-RU" sz="2200" dirty="0" smtClean="0">
                <a:latin typeface="Arial Narrow" panose="020B0606020202030204" pitchFamily="34" charset="0"/>
              </a:rPr>
              <a:t>органов </a:t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Архангельской </a:t>
            </a:r>
            <a:r>
              <a:rPr lang="ru-RU" sz="2200" dirty="0">
                <a:latin typeface="Arial Narrow" panose="020B0606020202030204" pitchFamily="34" charset="0"/>
              </a:rPr>
              <a:t>области </a:t>
            </a:r>
            <a:r>
              <a:rPr lang="ru-RU" sz="2200" dirty="0" smtClean="0">
                <a:latin typeface="Arial Narrow" panose="020B0606020202030204" pitchFamily="34" charset="0"/>
              </a:rPr>
              <a:t>и </a:t>
            </a:r>
            <a:r>
              <a:rPr lang="ru-RU" sz="2200" dirty="0">
                <a:latin typeface="Arial Narrow" panose="020B0606020202030204" pitchFamily="34" charset="0"/>
              </a:rPr>
              <a:t>Ненецкого автономного округа. </a:t>
            </a:r>
            <a:r>
              <a:rPr lang="ru-RU" sz="2200" dirty="0" smtClean="0">
                <a:latin typeface="Arial Narrow" panose="020B0606020202030204" pitchFamily="34" charset="0"/>
              </a:rPr>
              <a:t/>
            </a:r>
            <a:br>
              <a:rPr lang="ru-RU" sz="2200" dirty="0" smtClean="0">
                <a:latin typeface="Arial Narrow" panose="020B0606020202030204" pitchFamily="34" charset="0"/>
              </a:rPr>
            </a:br>
            <a:r>
              <a:rPr lang="ru-RU" sz="2200" dirty="0" smtClean="0">
                <a:latin typeface="Arial Narrow" panose="020B0606020202030204" pitchFamily="34" charset="0"/>
              </a:rPr>
              <a:t>Значимые </a:t>
            </a:r>
            <a:r>
              <a:rPr lang="ru-RU" sz="2200" dirty="0">
                <a:latin typeface="Arial Narrow" panose="020B0606020202030204" pitchFamily="34" charset="0"/>
              </a:rPr>
              <a:t>изменения </a:t>
            </a:r>
            <a:r>
              <a:rPr lang="ru-RU" sz="2200" dirty="0" smtClean="0">
                <a:latin typeface="Arial Narrow" panose="020B0606020202030204" pitchFamily="34" charset="0"/>
              </a:rPr>
              <a:t>налогового законодательства </a:t>
            </a:r>
            <a:r>
              <a:rPr lang="ru-RU" sz="2200" dirty="0">
                <a:latin typeface="Arial Narrow" panose="020B0606020202030204" pitchFamily="34" charset="0"/>
              </a:rPr>
              <a:t>с 2022 года</a:t>
            </a:r>
            <a:endParaRPr lang="ru-RU" sz="2200" dirty="0" smtClean="0">
              <a:latin typeface="Arial Narrow" panose="020B060602020203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1220" y="4155976"/>
            <a:ext cx="913278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Заместитель руководителя Софья Николаевна Рудакова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220" y="1923678"/>
            <a:ext cx="8820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>
            <a:normAutofit/>
          </a:bodyPr>
          <a:lstStyle/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УФНС России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endParaRPr lang="ru-RU" sz="1400" b="1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по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Архангельской области </a:t>
            </a:r>
            <a:endParaRPr lang="ru-RU" sz="1400" b="1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и Ненецкому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автономному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16307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сайт ФНС\2022\Февраль\scale_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99" y="167512"/>
            <a:ext cx="3498345" cy="23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03980828"/>
              </p:ext>
            </p:extLst>
          </p:nvPr>
        </p:nvGraphicFramePr>
        <p:xfrm>
          <a:off x="287076" y="1252087"/>
          <a:ext cx="4886140" cy="364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11510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ИТОГИ КОНТРОЛЬНОЙ РАБОТЫ В 2021 ГОДУ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643758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1355"/>
            <a:r>
              <a:rPr lang="ru-RU" sz="26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664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861355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млн рублей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1009640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1355"/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Доначислено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по результатам</a:t>
            </a:r>
          </a:p>
          <a:p>
            <a:pPr algn="ctr" defTabSz="861355"/>
            <a:r>
              <a:rPr lang="ru-RU" sz="15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алоговых проверок</a:t>
            </a:r>
            <a:endParaRPr lang="ru-RU" sz="15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01739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202,3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млн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2571750"/>
            <a:ext cx="914400" cy="89882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выездных налоговых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проверок </a:t>
            </a: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проведено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i="0" u="none" strike="noStrike" kern="1200" cap="none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зыскано налогов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в бюджет (млн)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aseline="0" dirty="0">
              <a:solidFill>
                <a:schemeClr val="bg1">
                  <a:lumMod val="50000"/>
                </a:schemeClr>
              </a:solidFill>
              <a:ea typeface="+mj-ea"/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отказано в возмещении 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НДС (млн)</a:t>
            </a:r>
            <a:endParaRPr lang="ru-RU" baseline="0" dirty="0">
              <a:solidFill>
                <a:schemeClr val="bg1">
                  <a:lumMod val="50000"/>
                </a:schemeClr>
              </a:solidFill>
              <a:ea typeface="+mj-ea"/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>
                  <a:lumMod val="50000"/>
                </a:schemeClr>
              </a:solidFill>
              <a:ea typeface="+mj-ea"/>
              <a:cs typeface="Arial" pitchFamily="34" charset="0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у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точнено н</a:t>
            </a: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алогоплательщиками 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п</a:t>
            </a: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о результатам контрольно-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Arial" pitchFamily="34" charset="0"/>
              </a:rPr>
              <a:t>аналитической работы (млн)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1563638"/>
            <a:ext cx="914400" cy="64807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400" b="1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49</a:t>
            </a: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9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4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283718"/>
            <a:ext cx="914400" cy="6734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400" b="1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567</a:t>
            </a:r>
            <a:endParaRPr lang="ru-RU" b="1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9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4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995936" y="3003798"/>
            <a:ext cx="914400" cy="65416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400" b="1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36</a:t>
            </a:r>
            <a:endParaRPr lang="ru-RU" sz="1600" b="1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900" b="1" dirty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7640" y="3867894"/>
            <a:ext cx="914400" cy="6734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400" b="1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756</a:t>
            </a:r>
            <a:endParaRPr lang="ru-RU" b="1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9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4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95536" y="411510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ОСНОВНЫЕ НАРУШЕНИЯ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F:\сайт ФНС\2022\Февраль\223d4glp3t961yhnto7nq3sn07harbq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3861"/>
            <a:ext cx="3431834" cy="22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5536" y="915566"/>
            <a:ext cx="5040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1355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Наиболее распространенные нарушения,</a:t>
            </a:r>
          </a:p>
          <a:p>
            <a:pPr defTabSz="861355"/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ыявляемые выездными налоговыми проверками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ru-RU" sz="15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Picture 4" descr="F:\сайт ФНС\2022\Февраль\png-clipart-red-x-mark-illustration-x-mark-cross-computer-icons-cartoon-geometry-miscellaneous-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670"/>
            <a:ext cx="5063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563638"/>
            <a:ext cx="5112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применение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схем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ухода от налогообложения с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использованием технических компаний (для необоснованного получения налоговых вычетов по НДС и завышения расходов при исчислении налога на прибыль);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специальных налоговых режимов и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необоснованной налоговой экономии в результате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занижения физических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показателей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такие нарушения характерны для сфер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общественного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питания и розничной торговли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завышение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расходов по приобретению и списанию строительных материалов от аффилированных контрагентов. </a:t>
            </a:r>
          </a:p>
        </p:txBody>
      </p:sp>
      <p:pic>
        <p:nvPicPr>
          <p:cNvPr id="18" name="Picture 4" descr="F:\сайт ФНС\2022\Февраль\png-clipart-red-x-mark-illustration-x-mark-cross-computer-icons-cartoon-geometry-miscellaneous-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8"/>
            <a:ext cx="5063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:\сайт ФНС\2022\Февраль\png-clipart-red-x-mark-illustration-x-mark-cross-computer-icons-cartoon-geometry-miscellaneous-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3918"/>
            <a:ext cx="50630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24128" y="2859782"/>
            <a:ext cx="2376264" cy="15323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Отбор налогоплательщиков для выездного налогового контроля проводится в том числе по общедоступным критериям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риска, которые размещены на сайте ФНС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www.nalog.gov.ru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0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ИЗМЕНЕНИЯ ЗАКОНОДАТЕЛЬСТВА С 2022 ГОДА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F:\сайт ФНС\2022\Февраль\16716_o_l_1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18" y="164215"/>
            <a:ext cx="3611302" cy="24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43558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 ФНС России возложены функции </a:t>
            </a:r>
            <a:r>
              <a:rPr lang="ru-RU" sz="1200" dirty="0"/>
              <a:t>по выдаче бесплатной электронной </a:t>
            </a:r>
            <a:endParaRPr lang="ru-RU" sz="1200" dirty="0" smtClean="0"/>
          </a:p>
          <a:p>
            <a:r>
              <a:rPr lang="ru-RU" sz="1200" dirty="0" smtClean="0"/>
              <a:t>подписи </a:t>
            </a:r>
            <a:r>
              <a:rPr lang="ru-RU" sz="1200" dirty="0"/>
              <a:t>для ИП, ЮЛ </a:t>
            </a:r>
            <a:r>
              <a:rPr lang="ru-RU" sz="1200" dirty="0" smtClean="0"/>
              <a:t>и </a:t>
            </a:r>
            <a:r>
              <a:rPr lang="ru-RU" sz="1200" dirty="0"/>
              <a:t>нотариусов </a:t>
            </a:r>
            <a:r>
              <a:rPr lang="ru-RU" sz="1200" dirty="0" smtClean="0"/>
              <a:t>(ФЗ от </a:t>
            </a:r>
            <a:r>
              <a:rPr lang="ru-RU" sz="1200" dirty="0"/>
              <a:t>27.12.2019 </a:t>
            </a:r>
            <a:r>
              <a:rPr lang="ru-RU" sz="1200" dirty="0" smtClean="0"/>
              <a:t>№</a:t>
            </a:r>
            <a:r>
              <a:rPr lang="en-US" sz="1200" dirty="0" smtClean="0"/>
              <a:t> </a:t>
            </a:r>
            <a:r>
              <a:rPr lang="en-US" sz="1200" dirty="0"/>
              <a:t>476-</a:t>
            </a:r>
            <a:r>
              <a:rPr lang="ru-RU" sz="1200" dirty="0"/>
              <a:t>ФЗ</a:t>
            </a:r>
            <a:r>
              <a:rPr lang="ru-RU" sz="1200" dirty="0" smtClean="0"/>
              <a:t>).</a:t>
            </a:r>
          </a:p>
          <a:p>
            <a:endParaRPr lang="ru-RU" sz="800" dirty="0"/>
          </a:p>
          <a:p>
            <a:r>
              <a:rPr lang="ru-RU" sz="1200" dirty="0" smtClean="0"/>
              <a:t>Услуги общественного питания освобождены от НДС при соблюдении</a:t>
            </a:r>
          </a:p>
          <a:p>
            <a:r>
              <a:rPr lang="ru-RU" sz="1200" dirty="0"/>
              <a:t>о</a:t>
            </a:r>
            <a:r>
              <a:rPr lang="ru-RU" sz="1200" dirty="0" smtClean="0"/>
              <a:t>пределенных условий</a:t>
            </a:r>
            <a:r>
              <a:rPr lang="ru-RU" sz="1200" dirty="0"/>
              <a:t> (</a:t>
            </a:r>
            <a:r>
              <a:rPr lang="ru-RU" sz="1200" dirty="0" smtClean="0"/>
              <a:t>ФЗ от </a:t>
            </a:r>
            <a:r>
              <a:rPr lang="ru-RU" sz="1200" dirty="0"/>
              <a:t>02.07.2021 </a:t>
            </a:r>
            <a:r>
              <a:rPr lang="ru-RU" sz="1200" dirty="0" smtClean="0"/>
              <a:t>№ 305-ФЗ).</a:t>
            </a:r>
          </a:p>
          <a:p>
            <a:endParaRPr lang="ru-RU" sz="800" dirty="0"/>
          </a:p>
          <a:p>
            <a:r>
              <a:rPr lang="ru-RU" sz="1200" dirty="0" smtClean="0"/>
              <a:t>В Архангельской области введены пониженные ставки по УСН для отдельных </a:t>
            </a:r>
          </a:p>
          <a:p>
            <a:r>
              <a:rPr lang="ru-RU" sz="1200" dirty="0" smtClean="0"/>
              <a:t>категорий налогоплательщиков: 1 </a:t>
            </a:r>
            <a:r>
              <a:rPr lang="ru-RU" sz="1200" dirty="0"/>
              <a:t>% - при объекте налогообложения «доходы» и 5 % - </a:t>
            </a:r>
            <a:endParaRPr lang="ru-RU" sz="1200" dirty="0" smtClean="0"/>
          </a:p>
          <a:p>
            <a:r>
              <a:rPr lang="ru-RU" sz="1200" dirty="0" smtClean="0"/>
              <a:t>«</a:t>
            </a:r>
            <a:r>
              <a:rPr lang="ru-RU" sz="1200" dirty="0"/>
              <a:t>доходы, </a:t>
            </a:r>
            <a:r>
              <a:rPr lang="ru-RU" sz="1200" dirty="0" smtClean="0"/>
              <a:t>уменьшенные </a:t>
            </a:r>
            <a:r>
              <a:rPr lang="ru-RU" sz="1200" dirty="0"/>
              <a:t>на величину расходов</a:t>
            </a:r>
            <a:r>
              <a:rPr lang="ru-RU" sz="1200" dirty="0" smtClean="0"/>
              <a:t>» (Областной закон от 08.12.2021 № 513-30-ОЗ).</a:t>
            </a:r>
          </a:p>
          <a:p>
            <a:endParaRPr lang="ru-RU" sz="800" dirty="0"/>
          </a:p>
          <a:p>
            <a:r>
              <a:rPr lang="ru-RU" sz="1200" dirty="0" smtClean="0"/>
              <a:t>Установлены </a:t>
            </a:r>
            <a:r>
              <a:rPr lang="ru-RU" sz="1200" dirty="0"/>
              <a:t>единые сроки уплаты налога на имущество организаций и авансовых платежей</a:t>
            </a:r>
            <a:r>
              <a:rPr lang="ru-RU" sz="1200" dirty="0" smtClean="0"/>
              <a:t>: налог </a:t>
            </a:r>
            <a:r>
              <a:rPr lang="ru-RU" sz="1200" dirty="0"/>
              <a:t>уплачивается не позднее 1 марта следующего года, а авансовые платежи – не позднее последнего числа месяца, следующего за отчетным </a:t>
            </a:r>
            <a:r>
              <a:rPr lang="ru-RU" sz="1200" dirty="0" smtClean="0"/>
              <a:t>периодом</a:t>
            </a:r>
            <a:r>
              <a:rPr lang="ru-RU" sz="1200" dirty="0"/>
              <a:t> </a:t>
            </a:r>
            <a:r>
              <a:rPr lang="ru-RU" sz="1200" dirty="0" smtClean="0"/>
              <a:t>(ФЗ от  </a:t>
            </a:r>
            <a:r>
              <a:rPr lang="ru-RU" sz="1200" dirty="0"/>
              <a:t>02.07.2021 № </a:t>
            </a:r>
            <a:r>
              <a:rPr lang="ru-RU" sz="1200" dirty="0" smtClean="0"/>
              <a:t>305-ФЗ).</a:t>
            </a:r>
          </a:p>
          <a:p>
            <a:endParaRPr lang="ru-RU" sz="800" dirty="0"/>
          </a:p>
          <a:p>
            <a:r>
              <a:rPr lang="ru-RU" sz="1200" dirty="0" smtClean="0"/>
              <a:t>Суммы </a:t>
            </a:r>
            <a:r>
              <a:rPr lang="ru-RU" sz="1200" dirty="0"/>
              <a:t>излишне уплаченных налогов теперь можно зачесть в </a:t>
            </a:r>
            <a:r>
              <a:rPr lang="ru-RU" sz="1200" dirty="0" smtClean="0"/>
              <a:t>уплату страховых взносов </a:t>
            </a:r>
          </a:p>
          <a:p>
            <a:r>
              <a:rPr lang="ru-RU" sz="1200" dirty="0" smtClean="0"/>
              <a:t>(ФЗ от 29.11.2021 № 379-ФЗ).  </a:t>
            </a:r>
          </a:p>
          <a:p>
            <a:endParaRPr lang="ru-RU" sz="800" dirty="0" smtClean="0"/>
          </a:p>
          <a:p>
            <a:r>
              <a:rPr lang="ru-RU" sz="1200" dirty="0"/>
              <a:t>С 1 марта 2022 года контроль за применением ККТ будет ориентирован на проведение </a:t>
            </a:r>
            <a:r>
              <a:rPr lang="ru-RU" sz="1200" dirty="0" smtClean="0"/>
              <a:t>профилактических </a:t>
            </a:r>
            <a:r>
              <a:rPr lang="ru-RU" sz="1200" dirty="0"/>
              <a:t>мероприятий, что не исключает проведение внеплановых проверок в отношении нарушителей.</a:t>
            </a:r>
            <a:endParaRPr lang="ru-RU" sz="1200" dirty="0" smtClean="0"/>
          </a:p>
          <a:p>
            <a:endParaRPr lang="ru-RU" sz="800" dirty="0"/>
          </a:p>
          <a:p>
            <a:r>
              <a:rPr lang="ru-RU" sz="1200" dirty="0" smtClean="0"/>
              <a:t>Предприниматели </a:t>
            </a:r>
            <a:r>
              <a:rPr lang="ru-RU" sz="1200" dirty="0"/>
              <a:t>и организации не смогут осуществлять торговлю на розничных рынках без </a:t>
            </a:r>
            <a:r>
              <a:rPr lang="ru-RU" sz="1200" dirty="0" smtClean="0"/>
              <a:t>ККТ.</a:t>
            </a:r>
          </a:p>
          <a:p>
            <a:endParaRPr lang="ru-RU" sz="800" dirty="0"/>
          </a:p>
          <a:p>
            <a:r>
              <a:rPr lang="ru-RU" sz="1200" dirty="0" smtClean="0"/>
              <a:t>Обновлены формы </a:t>
            </a:r>
            <a:r>
              <a:rPr lang="ru-RU" sz="1200" dirty="0"/>
              <a:t>документов </a:t>
            </a:r>
            <a:r>
              <a:rPr lang="ru-RU" sz="1200" dirty="0" smtClean="0"/>
              <a:t>(</a:t>
            </a:r>
            <a:r>
              <a:rPr lang="ru-RU" sz="1200" dirty="0"/>
              <a:t>декларации по форме 3-НДФЛ, по УСН, налогу на имущество организаций, налогу на прибыль, расчеты 6-НДФЛ и по страховым взносам</a:t>
            </a:r>
            <a:r>
              <a:rPr lang="ru-RU" sz="1200" dirty="0" smtClean="0"/>
              <a:t>).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16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568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3758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1" y="3238747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3878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5592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:\сайт ФНС\2022\Февраль\зелё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596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9"/>
          <p:cNvSpPr txBox="1">
            <a:spLocks/>
          </p:cNvSpPr>
          <p:nvPr/>
        </p:nvSpPr>
        <p:spPr bwMode="auto">
          <a:xfrm>
            <a:off x="2195737" y="808435"/>
            <a:ext cx="669674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" tIns="29" rIns="58" bIns="2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</a:t>
            </a:r>
            <a:endParaRPr lang="ru-RU" sz="48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за </a:t>
            </a:r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внимание!</a:t>
            </a:r>
          </a:p>
        </p:txBody>
      </p:sp>
      <p:pic>
        <p:nvPicPr>
          <p:cNvPr id="1027" name="Picture 3" descr="D:\2017\Фотошоп\Серые зарплаты\Для тек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" y="843558"/>
            <a:ext cx="1357085" cy="14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none" lIns="104306" tIns="52153" rIns="104306" bIns="52153" rtlCol="0" anchor="ctr">
        <a:noAutofit/>
      </a:bodyPr>
      <a:lstStyle>
        <a:defPPr marL="0" marR="0" indent="0" algn="ctr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22857</TotalTime>
  <Words>387</Words>
  <Application>Microsoft Office PowerPoint</Application>
  <PresentationFormat>Экран (16:9)</PresentationFormat>
  <Paragraphs>76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Present_FNS2012_16-9</vt:lpstr>
      <vt:lpstr> Итоги контрольной работы налоговых органов  Архангельской области и Ненецкого автономного округа.  Значимые изменения налогового законодательства с 2022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 Олег Валерьевич</dc:creator>
  <cp:lastModifiedBy>пресс-служба налогового управления</cp:lastModifiedBy>
  <cp:revision>2444</cp:revision>
  <cp:lastPrinted>2021-05-18T14:01:08Z</cp:lastPrinted>
  <dcterms:created xsi:type="dcterms:W3CDTF">2013-05-08T13:59:01Z</dcterms:created>
  <dcterms:modified xsi:type="dcterms:W3CDTF">2022-02-15T13:20:43Z</dcterms:modified>
</cp:coreProperties>
</file>