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30"/>
  </p:notesMasterIdLst>
  <p:sldIdLst>
    <p:sldId id="317" r:id="rId2"/>
    <p:sldId id="360" r:id="rId3"/>
    <p:sldId id="361" r:id="rId4"/>
    <p:sldId id="348" r:id="rId5"/>
    <p:sldId id="349" r:id="rId6"/>
    <p:sldId id="352" r:id="rId7"/>
    <p:sldId id="353" r:id="rId8"/>
    <p:sldId id="354" r:id="rId9"/>
    <p:sldId id="367" r:id="rId10"/>
    <p:sldId id="369" r:id="rId11"/>
    <p:sldId id="368" r:id="rId12"/>
    <p:sldId id="370" r:id="rId13"/>
    <p:sldId id="357" r:id="rId14"/>
    <p:sldId id="371" r:id="rId15"/>
    <p:sldId id="359" r:id="rId16"/>
    <p:sldId id="373" r:id="rId17"/>
    <p:sldId id="374" r:id="rId18"/>
    <p:sldId id="375" r:id="rId19"/>
    <p:sldId id="376" r:id="rId20"/>
    <p:sldId id="377" r:id="rId21"/>
    <p:sldId id="378" r:id="rId22"/>
    <p:sldId id="379" r:id="rId23"/>
    <p:sldId id="380" r:id="rId24"/>
    <p:sldId id="381" r:id="rId25"/>
    <p:sldId id="382" r:id="rId26"/>
    <p:sldId id="383" r:id="rId27"/>
    <p:sldId id="384" r:id="rId28"/>
    <p:sldId id="326" r:id="rId29"/>
  </p:sldIdLst>
  <p:sldSz cx="10080625" cy="7559675"/>
  <p:notesSz cx="7559675" cy="10691813"/>
  <p:defaultTextStyle>
    <a:defPPr>
      <a:defRPr lang="en-GB"/>
    </a:defPPr>
    <a:lvl1pPr algn="l" defTabSz="449263" rtl="0" fontAlgn="base">
      <a:spcBef>
        <a:spcPct val="0"/>
      </a:spcBef>
      <a:spcAft>
        <a:spcPct val="0"/>
      </a:spcAft>
      <a:defRPr kern="1200">
        <a:solidFill>
          <a:schemeClr val="bg1"/>
        </a:solidFill>
        <a:latin typeface="Arial" pitchFamily="34" charset="0"/>
        <a:ea typeface="Arial Unicode MS" pitchFamily="34" charset="-128"/>
        <a:cs typeface="Arial Unicode MS" pitchFamily="34" charset="-128"/>
      </a:defRPr>
    </a:lvl1pPr>
    <a:lvl2pPr marL="738188" indent="-280988" algn="l" defTabSz="449263" rtl="0" fontAlgn="base">
      <a:spcBef>
        <a:spcPct val="0"/>
      </a:spcBef>
      <a:spcAft>
        <a:spcPct val="0"/>
      </a:spcAft>
      <a:defRPr kern="1200">
        <a:solidFill>
          <a:schemeClr val="bg1"/>
        </a:solidFill>
        <a:latin typeface="Arial" pitchFamily="34" charset="0"/>
        <a:ea typeface="Arial Unicode MS" pitchFamily="34" charset="-128"/>
        <a:cs typeface="Arial Unicode MS" pitchFamily="34" charset="-128"/>
      </a:defRPr>
    </a:lvl2pPr>
    <a:lvl3pPr marL="1143000" indent="-228600" algn="l" defTabSz="449263" rtl="0" fontAlgn="base">
      <a:spcBef>
        <a:spcPct val="0"/>
      </a:spcBef>
      <a:spcAft>
        <a:spcPct val="0"/>
      </a:spcAft>
      <a:defRPr kern="1200">
        <a:solidFill>
          <a:schemeClr val="bg1"/>
        </a:solidFill>
        <a:latin typeface="Arial" pitchFamily="34" charset="0"/>
        <a:ea typeface="Arial Unicode MS" pitchFamily="34" charset="-128"/>
        <a:cs typeface="Arial Unicode MS" pitchFamily="34" charset="-128"/>
      </a:defRPr>
    </a:lvl3pPr>
    <a:lvl4pPr marL="1600200" indent="-228600" algn="l" defTabSz="449263" rtl="0" fontAlgn="base">
      <a:spcBef>
        <a:spcPct val="0"/>
      </a:spcBef>
      <a:spcAft>
        <a:spcPct val="0"/>
      </a:spcAft>
      <a:defRPr kern="1200">
        <a:solidFill>
          <a:schemeClr val="bg1"/>
        </a:solidFill>
        <a:latin typeface="Arial" pitchFamily="34" charset="0"/>
        <a:ea typeface="Arial Unicode MS" pitchFamily="34" charset="-128"/>
        <a:cs typeface="Arial Unicode MS" pitchFamily="34" charset="-128"/>
      </a:defRPr>
    </a:lvl4pPr>
    <a:lvl5pPr marL="2057400" indent="-228600" algn="l" defTabSz="449263" rtl="0" fontAlgn="base">
      <a:spcBef>
        <a:spcPct val="0"/>
      </a:spcBef>
      <a:spcAft>
        <a:spcPct val="0"/>
      </a:spcAft>
      <a:defRPr kern="1200">
        <a:solidFill>
          <a:schemeClr val="bg1"/>
        </a:solidFill>
        <a:latin typeface="Arial" pitchFamily="34" charset="0"/>
        <a:ea typeface="Arial Unicode MS" pitchFamily="34" charset="-128"/>
        <a:cs typeface="Arial Unicode MS" pitchFamily="34" charset="-128"/>
      </a:defRPr>
    </a:lvl5pPr>
    <a:lvl6pPr marL="2286000" algn="l" defTabSz="914400" rtl="0" eaLnBrk="1" latinLnBrk="0" hangingPunct="1">
      <a:defRPr kern="1200">
        <a:solidFill>
          <a:schemeClr val="bg1"/>
        </a:solidFill>
        <a:latin typeface="Arial" pitchFamily="34" charset="0"/>
        <a:ea typeface="Arial Unicode MS" pitchFamily="34" charset="-128"/>
        <a:cs typeface="Arial Unicode MS" pitchFamily="34" charset="-128"/>
      </a:defRPr>
    </a:lvl6pPr>
    <a:lvl7pPr marL="2743200" algn="l" defTabSz="914400" rtl="0" eaLnBrk="1" latinLnBrk="0" hangingPunct="1">
      <a:defRPr kern="1200">
        <a:solidFill>
          <a:schemeClr val="bg1"/>
        </a:solidFill>
        <a:latin typeface="Arial" pitchFamily="34" charset="0"/>
        <a:ea typeface="Arial Unicode MS" pitchFamily="34" charset="-128"/>
        <a:cs typeface="Arial Unicode MS" pitchFamily="34" charset="-128"/>
      </a:defRPr>
    </a:lvl7pPr>
    <a:lvl8pPr marL="3200400" algn="l" defTabSz="914400" rtl="0" eaLnBrk="1" latinLnBrk="0" hangingPunct="1">
      <a:defRPr kern="1200">
        <a:solidFill>
          <a:schemeClr val="bg1"/>
        </a:solidFill>
        <a:latin typeface="Arial" pitchFamily="34" charset="0"/>
        <a:ea typeface="Arial Unicode MS" pitchFamily="34" charset="-128"/>
        <a:cs typeface="Arial Unicode MS" pitchFamily="34" charset="-128"/>
      </a:defRPr>
    </a:lvl8pPr>
    <a:lvl9pPr marL="3657600" algn="l" defTabSz="914400" rtl="0" eaLnBrk="1" latinLnBrk="0" hangingPunct="1">
      <a:defRPr kern="1200">
        <a:solidFill>
          <a:schemeClr val="bg1"/>
        </a:solidFill>
        <a:latin typeface="Arial" pitchFamily="34"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996" autoAdjust="0"/>
    <p:restoredTop sz="99626" autoAdjust="0"/>
  </p:normalViewPr>
  <p:slideViewPr>
    <p:cSldViewPr>
      <p:cViewPr>
        <p:scale>
          <a:sx n="75" d="100"/>
          <a:sy n="75" d="100"/>
        </p:scale>
        <p:origin x="-2364" y="-816"/>
      </p:cViewPr>
      <p:guideLst>
        <p:guide orient="horz" pos="2160"/>
        <p:guide pos="2880"/>
      </p:guideLst>
    </p:cSldViewPr>
  </p:slideViewPr>
  <p:outlineViewPr>
    <p:cViewPr varScale="1">
      <p:scale>
        <a:sx n="170" d="200"/>
        <a:sy n="170" d="200"/>
      </p:scale>
      <p:origin x="684" y="536196"/>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AutoShape 1"/>
          <p:cNvSpPr>
            <a:spLocks noChangeArrowheads="1"/>
          </p:cNvSpPr>
          <p:nvPr/>
        </p:nvSpPr>
        <p:spPr bwMode="auto">
          <a:xfrm>
            <a:off x="0" y="0"/>
            <a:ext cx="7559675" cy="10691813"/>
          </a:xfrm>
          <a:prstGeom prst="roundRect">
            <a:avLst>
              <a:gd name="adj" fmla="val 19"/>
            </a:avLst>
          </a:prstGeom>
          <a:solidFill>
            <a:srgbClr val="FFFFFF"/>
          </a:solidFill>
          <a:ln w="9360">
            <a:noFill/>
            <a:miter lim="800000"/>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23555" name="AutoShape 2"/>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23556" name="AutoShape 3"/>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23557" name="Rectangle 4"/>
          <p:cNvSpPr>
            <a:spLocks noGrp="1" noRot="1" noChangeAspect="1" noChangeArrowheads="1"/>
          </p:cNvSpPr>
          <p:nvPr>
            <p:ph type="sldImg"/>
          </p:nvPr>
        </p:nvSpPr>
        <p:spPr bwMode="auto">
          <a:xfrm>
            <a:off x="1106488" y="812800"/>
            <a:ext cx="5338762" cy="4005263"/>
          </a:xfrm>
          <a:prstGeom prst="rect">
            <a:avLst/>
          </a:prstGeom>
          <a:noFill/>
          <a:ln w="9525">
            <a:noFill/>
            <a:round/>
            <a:headEnd/>
            <a:tailEnd/>
          </a:ln>
        </p:spPr>
      </p:sp>
      <p:sp>
        <p:nvSpPr>
          <p:cNvPr id="2053" name="Rectangle 5"/>
          <p:cNvSpPr>
            <a:spLocks noGrp="1" noChangeArrowheads="1"/>
          </p:cNvSpPr>
          <p:nvPr>
            <p:ph type="body"/>
          </p:nvPr>
        </p:nvSpPr>
        <p:spPr bwMode="auto">
          <a:xfrm>
            <a:off x="755650" y="5078413"/>
            <a:ext cx="6042025" cy="48053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ru-RU" noProof="0" smtClean="0"/>
          </a:p>
        </p:txBody>
      </p:sp>
      <p:sp>
        <p:nvSpPr>
          <p:cNvPr id="13319" name="Text Box 6"/>
          <p:cNvSpPr txBox="1">
            <a:spLocks noChangeArrowheads="1"/>
          </p:cNvSpPr>
          <p:nvPr/>
        </p:nvSpPr>
        <p:spPr bwMode="auto">
          <a:xfrm>
            <a:off x="0" y="0"/>
            <a:ext cx="3279775" cy="534988"/>
          </a:xfrm>
          <a:prstGeom prst="rect">
            <a:avLst/>
          </a:prstGeom>
          <a:noFill/>
          <a:ln>
            <a:noFill/>
          </a:ln>
          <a:extLst/>
        </p:spPr>
        <p:txBody>
          <a:bodyPr wrap="none" anchor="ctr"/>
          <a:lstStyle>
            <a:lvl1pPr eaLnBrk="0" hangingPunct="0">
              <a:defRPr>
                <a:solidFill>
                  <a:schemeClr val="bg1"/>
                </a:solidFill>
                <a:latin typeface="Arial" charset="0"/>
                <a:ea typeface="Arial Unicode MS" pitchFamily="34" charset="-128"/>
                <a:cs typeface="Arial Unicode MS" pitchFamily="34" charset="-128"/>
              </a:defRPr>
            </a:lvl1pPr>
            <a:lvl2pPr marL="742950" indent="-285750" eaLnBrk="0" hangingPunct="0">
              <a:defRPr>
                <a:solidFill>
                  <a:schemeClr val="bg1"/>
                </a:solidFill>
                <a:latin typeface="Arial" charset="0"/>
                <a:ea typeface="Arial Unicode MS" pitchFamily="34" charset="-128"/>
                <a:cs typeface="Arial Unicode MS" pitchFamily="34" charset="-128"/>
              </a:defRPr>
            </a:lvl2pPr>
            <a:lvl3pPr eaLnBrk="0" hangingPunct="0">
              <a:defRPr>
                <a:solidFill>
                  <a:schemeClr val="bg1"/>
                </a:solidFill>
                <a:latin typeface="Arial" charset="0"/>
                <a:ea typeface="Arial Unicode MS" pitchFamily="34" charset="-128"/>
                <a:cs typeface="Arial Unicode MS" pitchFamily="34" charset="-128"/>
              </a:defRPr>
            </a:lvl3pPr>
            <a:lvl4pPr eaLnBrk="0" hangingPunct="0">
              <a:defRPr>
                <a:solidFill>
                  <a:schemeClr val="bg1"/>
                </a:solidFill>
                <a:latin typeface="Arial" charset="0"/>
                <a:ea typeface="Arial Unicode MS" pitchFamily="34" charset="-128"/>
                <a:cs typeface="Arial Unicode MS" pitchFamily="34" charset="-128"/>
              </a:defRPr>
            </a:lvl4pPr>
            <a:lvl5pPr eaLnBrk="0" hangingPunct="0">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spcBef>
                <a:spcPct val="0"/>
              </a:spcBef>
              <a:spcAft>
                <a:spcPct val="0"/>
              </a:spcAf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spcBef>
                <a:spcPct val="0"/>
              </a:spcBef>
              <a:spcAft>
                <a:spcPct val="0"/>
              </a:spcAf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spcBef>
                <a:spcPct val="0"/>
              </a:spcBef>
              <a:spcAft>
                <a:spcPct val="0"/>
              </a:spcAf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spcBef>
                <a:spcPct val="0"/>
              </a:spcBef>
              <a:spcAft>
                <a:spcPct val="0"/>
              </a:spcAft>
              <a:defRPr>
                <a:solidFill>
                  <a:schemeClr val="bg1"/>
                </a:solidFill>
                <a:latin typeface="Arial" charset="0"/>
                <a:ea typeface="Arial Unicode MS" pitchFamily="34" charset="-128"/>
                <a:cs typeface="Arial Unicode MS" pitchFamily="34" charset="-128"/>
              </a:defRPr>
            </a:lvl9pPr>
          </a:lstStyle>
          <a:p>
            <a:pPr eaLnBrk="1" hangingPunct="1">
              <a:lnSpc>
                <a:spcPct val="81000"/>
              </a:lnSpc>
              <a:buClr>
                <a:srgbClr val="000000"/>
              </a:buClr>
              <a:buSzPct val="100000"/>
              <a:buFont typeface="Arial" charset="0"/>
              <a:buNone/>
              <a:defRPr/>
            </a:pPr>
            <a:endParaRPr lang="ru-RU" smtClean="0"/>
          </a:p>
        </p:txBody>
      </p:sp>
      <p:sp>
        <p:nvSpPr>
          <p:cNvPr id="13320" name="Text Box 7"/>
          <p:cNvSpPr txBox="1">
            <a:spLocks noChangeArrowheads="1"/>
          </p:cNvSpPr>
          <p:nvPr/>
        </p:nvSpPr>
        <p:spPr bwMode="auto">
          <a:xfrm>
            <a:off x="4278313" y="0"/>
            <a:ext cx="3279775" cy="534988"/>
          </a:xfrm>
          <a:prstGeom prst="rect">
            <a:avLst/>
          </a:prstGeom>
          <a:noFill/>
          <a:ln>
            <a:noFill/>
          </a:ln>
          <a:extLst/>
        </p:spPr>
        <p:txBody>
          <a:bodyPr wrap="none" anchor="ctr"/>
          <a:lstStyle>
            <a:lvl1pPr eaLnBrk="0" hangingPunct="0">
              <a:defRPr>
                <a:solidFill>
                  <a:schemeClr val="bg1"/>
                </a:solidFill>
                <a:latin typeface="Arial" charset="0"/>
                <a:ea typeface="Arial Unicode MS" pitchFamily="34" charset="-128"/>
                <a:cs typeface="Arial Unicode MS" pitchFamily="34" charset="-128"/>
              </a:defRPr>
            </a:lvl1pPr>
            <a:lvl2pPr marL="742950" indent="-285750" eaLnBrk="0" hangingPunct="0">
              <a:defRPr>
                <a:solidFill>
                  <a:schemeClr val="bg1"/>
                </a:solidFill>
                <a:latin typeface="Arial" charset="0"/>
                <a:ea typeface="Arial Unicode MS" pitchFamily="34" charset="-128"/>
                <a:cs typeface="Arial Unicode MS" pitchFamily="34" charset="-128"/>
              </a:defRPr>
            </a:lvl2pPr>
            <a:lvl3pPr eaLnBrk="0" hangingPunct="0">
              <a:defRPr>
                <a:solidFill>
                  <a:schemeClr val="bg1"/>
                </a:solidFill>
                <a:latin typeface="Arial" charset="0"/>
                <a:ea typeface="Arial Unicode MS" pitchFamily="34" charset="-128"/>
                <a:cs typeface="Arial Unicode MS" pitchFamily="34" charset="-128"/>
              </a:defRPr>
            </a:lvl3pPr>
            <a:lvl4pPr eaLnBrk="0" hangingPunct="0">
              <a:defRPr>
                <a:solidFill>
                  <a:schemeClr val="bg1"/>
                </a:solidFill>
                <a:latin typeface="Arial" charset="0"/>
                <a:ea typeface="Arial Unicode MS" pitchFamily="34" charset="-128"/>
                <a:cs typeface="Arial Unicode MS" pitchFamily="34" charset="-128"/>
              </a:defRPr>
            </a:lvl4pPr>
            <a:lvl5pPr eaLnBrk="0" hangingPunct="0">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spcBef>
                <a:spcPct val="0"/>
              </a:spcBef>
              <a:spcAft>
                <a:spcPct val="0"/>
              </a:spcAf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spcBef>
                <a:spcPct val="0"/>
              </a:spcBef>
              <a:spcAft>
                <a:spcPct val="0"/>
              </a:spcAf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spcBef>
                <a:spcPct val="0"/>
              </a:spcBef>
              <a:spcAft>
                <a:spcPct val="0"/>
              </a:spcAf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spcBef>
                <a:spcPct val="0"/>
              </a:spcBef>
              <a:spcAft>
                <a:spcPct val="0"/>
              </a:spcAft>
              <a:defRPr>
                <a:solidFill>
                  <a:schemeClr val="bg1"/>
                </a:solidFill>
                <a:latin typeface="Arial" charset="0"/>
                <a:ea typeface="Arial Unicode MS" pitchFamily="34" charset="-128"/>
                <a:cs typeface="Arial Unicode MS" pitchFamily="34" charset="-128"/>
              </a:defRPr>
            </a:lvl9pPr>
          </a:lstStyle>
          <a:p>
            <a:pPr eaLnBrk="1" hangingPunct="1">
              <a:lnSpc>
                <a:spcPct val="81000"/>
              </a:lnSpc>
              <a:buClr>
                <a:srgbClr val="000000"/>
              </a:buClr>
              <a:buSzPct val="100000"/>
              <a:buFont typeface="Arial" charset="0"/>
              <a:buNone/>
              <a:defRPr/>
            </a:pPr>
            <a:endParaRPr lang="ru-RU" smtClean="0"/>
          </a:p>
        </p:txBody>
      </p:sp>
      <p:sp>
        <p:nvSpPr>
          <p:cNvPr id="13321" name="Text Box 8"/>
          <p:cNvSpPr txBox="1">
            <a:spLocks noChangeArrowheads="1"/>
          </p:cNvSpPr>
          <p:nvPr/>
        </p:nvSpPr>
        <p:spPr bwMode="auto">
          <a:xfrm>
            <a:off x="0" y="10156825"/>
            <a:ext cx="3279775" cy="534988"/>
          </a:xfrm>
          <a:prstGeom prst="rect">
            <a:avLst/>
          </a:prstGeom>
          <a:noFill/>
          <a:ln>
            <a:noFill/>
          </a:ln>
          <a:extLst/>
        </p:spPr>
        <p:txBody>
          <a:bodyPr wrap="none" anchor="ctr"/>
          <a:lstStyle>
            <a:lvl1pPr eaLnBrk="0" hangingPunct="0">
              <a:defRPr>
                <a:solidFill>
                  <a:schemeClr val="bg1"/>
                </a:solidFill>
                <a:latin typeface="Arial" charset="0"/>
                <a:ea typeface="Arial Unicode MS" pitchFamily="34" charset="-128"/>
                <a:cs typeface="Arial Unicode MS" pitchFamily="34" charset="-128"/>
              </a:defRPr>
            </a:lvl1pPr>
            <a:lvl2pPr marL="742950" indent="-285750" eaLnBrk="0" hangingPunct="0">
              <a:defRPr>
                <a:solidFill>
                  <a:schemeClr val="bg1"/>
                </a:solidFill>
                <a:latin typeface="Arial" charset="0"/>
                <a:ea typeface="Arial Unicode MS" pitchFamily="34" charset="-128"/>
                <a:cs typeface="Arial Unicode MS" pitchFamily="34" charset="-128"/>
              </a:defRPr>
            </a:lvl2pPr>
            <a:lvl3pPr eaLnBrk="0" hangingPunct="0">
              <a:defRPr>
                <a:solidFill>
                  <a:schemeClr val="bg1"/>
                </a:solidFill>
                <a:latin typeface="Arial" charset="0"/>
                <a:ea typeface="Arial Unicode MS" pitchFamily="34" charset="-128"/>
                <a:cs typeface="Arial Unicode MS" pitchFamily="34" charset="-128"/>
              </a:defRPr>
            </a:lvl3pPr>
            <a:lvl4pPr eaLnBrk="0" hangingPunct="0">
              <a:defRPr>
                <a:solidFill>
                  <a:schemeClr val="bg1"/>
                </a:solidFill>
                <a:latin typeface="Arial" charset="0"/>
                <a:ea typeface="Arial Unicode MS" pitchFamily="34" charset="-128"/>
                <a:cs typeface="Arial Unicode MS" pitchFamily="34" charset="-128"/>
              </a:defRPr>
            </a:lvl4pPr>
            <a:lvl5pPr eaLnBrk="0" hangingPunct="0">
              <a:defRPr>
                <a:solidFill>
                  <a:schemeClr val="bg1"/>
                </a:solidFill>
                <a:latin typeface="Arial" charset="0"/>
                <a:ea typeface="Arial Unicode MS" pitchFamily="34" charset="-128"/>
                <a:cs typeface="Arial Unicode MS" pitchFamily="34" charset="-128"/>
              </a:defRPr>
            </a:lvl5pPr>
            <a:lvl6pPr marL="2514600" indent="-228600" defTabSz="449263" eaLnBrk="0" fontAlgn="base" hangingPunct="0">
              <a:spcBef>
                <a:spcPct val="0"/>
              </a:spcBef>
              <a:spcAft>
                <a:spcPct val="0"/>
              </a:spcAft>
              <a:defRPr>
                <a:solidFill>
                  <a:schemeClr val="bg1"/>
                </a:solidFill>
                <a:latin typeface="Arial" charset="0"/>
                <a:ea typeface="Arial Unicode MS" pitchFamily="34" charset="-128"/>
                <a:cs typeface="Arial Unicode MS" pitchFamily="34" charset="-128"/>
              </a:defRPr>
            </a:lvl6pPr>
            <a:lvl7pPr marL="2971800" indent="-228600" defTabSz="449263" eaLnBrk="0" fontAlgn="base" hangingPunct="0">
              <a:spcBef>
                <a:spcPct val="0"/>
              </a:spcBef>
              <a:spcAft>
                <a:spcPct val="0"/>
              </a:spcAft>
              <a:defRPr>
                <a:solidFill>
                  <a:schemeClr val="bg1"/>
                </a:solidFill>
                <a:latin typeface="Arial" charset="0"/>
                <a:ea typeface="Arial Unicode MS" pitchFamily="34" charset="-128"/>
                <a:cs typeface="Arial Unicode MS" pitchFamily="34" charset="-128"/>
              </a:defRPr>
            </a:lvl7pPr>
            <a:lvl8pPr marL="3429000" indent="-228600" defTabSz="449263" eaLnBrk="0" fontAlgn="base" hangingPunct="0">
              <a:spcBef>
                <a:spcPct val="0"/>
              </a:spcBef>
              <a:spcAft>
                <a:spcPct val="0"/>
              </a:spcAft>
              <a:defRPr>
                <a:solidFill>
                  <a:schemeClr val="bg1"/>
                </a:solidFill>
                <a:latin typeface="Arial" charset="0"/>
                <a:ea typeface="Arial Unicode MS" pitchFamily="34" charset="-128"/>
                <a:cs typeface="Arial Unicode MS" pitchFamily="34" charset="-128"/>
              </a:defRPr>
            </a:lvl8pPr>
            <a:lvl9pPr marL="3886200" indent="-228600" defTabSz="449263" eaLnBrk="0" fontAlgn="base" hangingPunct="0">
              <a:spcBef>
                <a:spcPct val="0"/>
              </a:spcBef>
              <a:spcAft>
                <a:spcPct val="0"/>
              </a:spcAft>
              <a:defRPr>
                <a:solidFill>
                  <a:schemeClr val="bg1"/>
                </a:solidFill>
                <a:latin typeface="Arial" charset="0"/>
                <a:ea typeface="Arial Unicode MS" pitchFamily="34" charset="-128"/>
                <a:cs typeface="Arial Unicode MS" pitchFamily="34" charset="-128"/>
              </a:defRPr>
            </a:lvl9pPr>
          </a:lstStyle>
          <a:p>
            <a:pPr eaLnBrk="1" hangingPunct="1">
              <a:lnSpc>
                <a:spcPct val="81000"/>
              </a:lnSpc>
              <a:buClr>
                <a:srgbClr val="000000"/>
              </a:buClr>
              <a:buSzPct val="100000"/>
              <a:buFont typeface="Arial" charset="0"/>
              <a:buNone/>
              <a:defRPr/>
            </a:pPr>
            <a:endParaRPr lang="ru-RU" smtClean="0"/>
          </a:p>
        </p:txBody>
      </p:sp>
      <p:sp>
        <p:nvSpPr>
          <p:cNvPr id="2057" name="Rectangle 9"/>
          <p:cNvSpPr>
            <a:spLocks noGrp="1" noChangeArrowheads="1"/>
          </p:cNvSpPr>
          <p:nvPr>
            <p:ph type="sldNum"/>
          </p:nvPr>
        </p:nvSpPr>
        <p:spPr bwMode="auto">
          <a:xfrm>
            <a:off x="4278313" y="10156825"/>
            <a:ext cx="3275012"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5000"/>
              </a:lnSpc>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mn-ea"/>
                <a:cs typeface="Arial Unicode MS" pitchFamily="32" charset="0"/>
              </a:defRPr>
            </a:lvl1pPr>
          </a:lstStyle>
          <a:p>
            <a:pPr>
              <a:defRPr/>
            </a:pPr>
            <a:fld id="{FAC4390B-9227-493D-BC7F-4F866DBF00E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9"/>
          <p:cNvSpPr>
            <a:spLocks noGrp="1" noChangeArrowheads="1"/>
          </p:cNvSpPr>
          <p:nvPr>
            <p:ph type="sldNum" sz="quarter"/>
          </p:nvPr>
        </p:nvSpPr>
        <p:spPr>
          <a:noFill/>
        </p:spPr>
        <p:txBody>
          <a:bodyPr/>
          <a:lstStyle/>
          <a:p>
            <a:pPr>
              <a:buFont typeface="Times New Roman" pitchFamily="18" charset="0"/>
              <a:buNone/>
            </a:pPr>
            <a:fld id="{DF25F43C-895C-49C5-AFE2-563A59FFC43B}"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24579" name="Text Box 1"/>
          <p:cNvSpPr txBox="1">
            <a:spLocks noChangeArrowheads="1"/>
          </p:cNvSpPr>
          <p:nvPr/>
        </p:nvSpPr>
        <p:spPr bwMode="auto">
          <a:xfrm>
            <a:off x="1106488" y="812800"/>
            <a:ext cx="5343525" cy="4006850"/>
          </a:xfrm>
          <a:prstGeom prst="rect">
            <a:avLst/>
          </a:prstGeom>
          <a:solidFill>
            <a:srgbClr val="FFFFFF"/>
          </a:solidFill>
          <a:ln w="9360">
            <a:solidFill>
              <a:srgbClr val="000000"/>
            </a:solidFill>
            <a:miter lim="800000"/>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24580" name="Rectangle 2"/>
          <p:cNvSpPr>
            <a:spLocks noGrp="1" noChangeArrowheads="1"/>
          </p:cNvSpPr>
          <p:nvPr>
            <p:ph type="body"/>
          </p:nvPr>
        </p:nvSpPr>
        <p:spPr>
          <a:xfrm>
            <a:off x="755650" y="5078413"/>
            <a:ext cx="6043613" cy="4808537"/>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9"/>
          <p:cNvSpPr>
            <a:spLocks noGrp="1" noChangeArrowheads="1"/>
          </p:cNvSpPr>
          <p:nvPr>
            <p:ph type="sldNum" sz="quarter"/>
          </p:nvPr>
        </p:nvSpPr>
        <p:spPr>
          <a:noFill/>
        </p:spPr>
        <p:txBody>
          <a:bodyPr/>
          <a:lstStyle/>
          <a:p>
            <a:pPr>
              <a:tabLst>
                <a:tab pos="0" algn="l"/>
                <a:tab pos="446674" algn="l"/>
                <a:tab pos="895094" algn="l"/>
                <a:tab pos="1345258" algn="l"/>
                <a:tab pos="1793676" algn="l"/>
                <a:tab pos="2243840" algn="l"/>
                <a:tab pos="2692260" algn="l"/>
                <a:tab pos="3142424" algn="l"/>
                <a:tab pos="3590842" algn="l"/>
                <a:tab pos="4039262" algn="l"/>
                <a:tab pos="4489426" algn="l"/>
                <a:tab pos="4937844" algn="l"/>
                <a:tab pos="5388008" algn="l"/>
                <a:tab pos="5836428" algn="l"/>
                <a:tab pos="6284846" algn="l"/>
                <a:tab pos="6735010" algn="l"/>
                <a:tab pos="7183430" algn="l"/>
                <a:tab pos="7633594" algn="l"/>
                <a:tab pos="8082012" algn="l"/>
                <a:tab pos="8532176" algn="l"/>
                <a:tab pos="8980596" algn="l"/>
              </a:tabLst>
            </a:pPr>
            <a:fld id="{2C215A94-614D-48D7-B860-6CFAA63BCA3D}" type="slidenum">
              <a:rPr lang="en-GB" smtClean="0">
                <a:latin typeface="Times New Roman" pitchFamily="18" charset="0"/>
                <a:ea typeface="Arial Unicode MS" pitchFamily="34" charset="-128"/>
                <a:cs typeface="Arial Unicode MS" pitchFamily="34" charset="-128"/>
              </a:rPr>
              <a:pPr>
                <a:tabLst>
                  <a:tab pos="0" algn="l"/>
                  <a:tab pos="446674" algn="l"/>
                  <a:tab pos="895094" algn="l"/>
                  <a:tab pos="1345258" algn="l"/>
                  <a:tab pos="1793676" algn="l"/>
                  <a:tab pos="2243840" algn="l"/>
                  <a:tab pos="2692260" algn="l"/>
                  <a:tab pos="3142424" algn="l"/>
                  <a:tab pos="3590842" algn="l"/>
                  <a:tab pos="4039262" algn="l"/>
                  <a:tab pos="4489426" algn="l"/>
                  <a:tab pos="4937844" algn="l"/>
                  <a:tab pos="5388008" algn="l"/>
                  <a:tab pos="5836428" algn="l"/>
                  <a:tab pos="6284846" algn="l"/>
                  <a:tab pos="6735010" algn="l"/>
                  <a:tab pos="7183430" algn="l"/>
                  <a:tab pos="7633594" algn="l"/>
                  <a:tab pos="8082012" algn="l"/>
                  <a:tab pos="8532176" algn="l"/>
                  <a:tab pos="8980596" algn="l"/>
                </a:tabLst>
              </a:pPr>
              <a:t>16</a:t>
            </a:fld>
            <a:endParaRPr lang="en-GB" dirty="0" smtClean="0">
              <a:latin typeface="Times New Roman" pitchFamily="18" charset="0"/>
              <a:ea typeface="Arial Unicode MS" pitchFamily="34" charset="-128"/>
              <a:cs typeface="Arial Unicode MS" pitchFamily="34" charset="-128"/>
            </a:endParaRPr>
          </a:p>
        </p:txBody>
      </p:sp>
      <p:sp>
        <p:nvSpPr>
          <p:cNvPr id="18435" name="Text Box 1"/>
          <p:cNvSpPr txBox="1">
            <a:spLocks noChangeArrowheads="1"/>
          </p:cNvSpPr>
          <p:nvPr/>
        </p:nvSpPr>
        <p:spPr bwMode="auto">
          <a:xfrm>
            <a:off x="1106425" y="811732"/>
            <a:ext cx="5343262" cy="4008785"/>
          </a:xfrm>
          <a:prstGeom prst="rect">
            <a:avLst/>
          </a:prstGeom>
          <a:solidFill>
            <a:srgbClr val="FFFFFF"/>
          </a:solidFill>
          <a:ln w="9360">
            <a:solidFill>
              <a:srgbClr val="000000"/>
            </a:solidFill>
            <a:miter lim="800000"/>
            <a:headEnd/>
            <a:tailEnd/>
          </a:ln>
        </p:spPr>
        <p:txBody>
          <a:bodyPr wrap="none" lIns="91417" tIns="45708" rIns="91417" bIns="45708" anchor="ctr"/>
          <a:lstStyle/>
          <a:p>
            <a:pPr>
              <a:lnSpc>
                <a:spcPct val="81000"/>
              </a:lnSpc>
              <a:buClr>
                <a:srgbClr val="000000"/>
              </a:buClr>
              <a:buSzPct val="100000"/>
              <a:buFont typeface="Arial" pitchFamily="34" charset="0"/>
              <a:buNone/>
            </a:pPr>
            <a:endParaRPr lang="ru-RU"/>
          </a:p>
        </p:txBody>
      </p:sp>
      <p:sp>
        <p:nvSpPr>
          <p:cNvPr id="18436" name="Rectangle 2"/>
          <p:cNvSpPr>
            <a:spLocks noGrp="1" noChangeArrowheads="1"/>
          </p:cNvSpPr>
          <p:nvPr>
            <p:ph type="body"/>
          </p:nvPr>
        </p:nvSpPr>
        <p:spPr>
          <a:xfrm>
            <a:off x="755433" y="5078482"/>
            <a:ext cx="6043464" cy="4808478"/>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9"/>
          <p:cNvSpPr>
            <a:spLocks noGrp="1" noChangeArrowheads="1"/>
          </p:cNvSpPr>
          <p:nvPr>
            <p:ph type="sldNum" sz="quarter"/>
          </p:nvPr>
        </p:nvSpPr>
        <p:spPr>
          <a:noFill/>
        </p:spPr>
        <p:txBody>
          <a:bodyPr/>
          <a:lstStyle/>
          <a:p>
            <a:pPr>
              <a:tabLst>
                <a:tab pos="0" algn="l"/>
                <a:tab pos="446674" algn="l"/>
                <a:tab pos="895094" algn="l"/>
                <a:tab pos="1345258" algn="l"/>
                <a:tab pos="1793676" algn="l"/>
                <a:tab pos="2243840" algn="l"/>
                <a:tab pos="2692260" algn="l"/>
                <a:tab pos="3142424" algn="l"/>
                <a:tab pos="3590842" algn="l"/>
                <a:tab pos="4039262" algn="l"/>
                <a:tab pos="4489426" algn="l"/>
                <a:tab pos="4937844" algn="l"/>
                <a:tab pos="5388008" algn="l"/>
                <a:tab pos="5836428" algn="l"/>
                <a:tab pos="6284846" algn="l"/>
                <a:tab pos="6735010" algn="l"/>
                <a:tab pos="7183430" algn="l"/>
                <a:tab pos="7633594" algn="l"/>
                <a:tab pos="8082012" algn="l"/>
                <a:tab pos="8532176" algn="l"/>
                <a:tab pos="8980596" algn="l"/>
              </a:tabLst>
            </a:pPr>
            <a:fld id="{BC32BB9A-F5AC-4F9D-A78E-927D8F9F13A2}" type="slidenum">
              <a:rPr lang="en-GB" smtClean="0">
                <a:latin typeface="Times New Roman" pitchFamily="18" charset="0"/>
                <a:ea typeface="Arial Unicode MS" pitchFamily="34" charset="-128"/>
                <a:cs typeface="Arial Unicode MS" pitchFamily="34" charset="-128"/>
              </a:rPr>
              <a:pPr>
                <a:tabLst>
                  <a:tab pos="0" algn="l"/>
                  <a:tab pos="446674" algn="l"/>
                  <a:tab pos="895094" algn="l"/>
                  <a:tab pos="1345258" algn="l"/>
                  <a:tab pos="1793676" algn="l"/>
                  <a:tab pos="2243840" algn="l"/>
                  <a:tab pos="2692260" algn="l"/>
                  <a:tab pos="3142424" algn="l"/>
                  <a:tab pos="3590842" algn="l"/>
                  <a:tab pos="4039262" algn="l"/>
                  <a:tab pos="4489426" algn="l"/>
                  <a:tab pos="4937844" algn="l"/>
                  <a:tab pos="5388008" algn="l"/>
                  <a:tab pos="5836428" algn="l"/>
                  <a:tab pos="6284846" algn="l"/>
                  <a:tab pos="6735010" algn="l"/>
                  <a:tab pos="7183430" algn="l"/>
                  <a:tab pos="7633594" algn="l"/>
                  <a:tab pos="8082012" algn="l"/>
                  <a:tab pos="8532176" algn="l"/>
                  <a:tab pos="8980596" algn="l"/>
                </a:tabLst>
              </a:pPr>
              <a:t>17</a:t>
            </a:fld>
            <a:endParaRPr lang="en-GB" dirty="0" smtClean="0">
              <a:latin typeface="Times New Roman" pitchFamily="18" charset="0"/>
              <a:ea typeface="Arial Unicode MS" pitchFamily="34" charset="-128"/>
              <a:cs typeface="Arial Unicode MS" pitchFamily="34" charset="-128"/>
            </a:endParaRPr>
          </a:p>
        </p:txBody>
      </p:sp>
      <p:sp>
        <p:nvSpPr>
          <p:cNvPr id="19459" name="Text Box 1"/>
          <p:cNvSpPr txBox="1">
            <a:spLocks noChangeArrowheads="1"/>
          </p:cNvSpPr>
          <p:nvPr/>
        </p:nvSpPr>
        <p:spPr bwMode="auto">
          <a:xfrm>
            <a:off x="1106425" y="811732"/>
            <a:ext cx="5343262" cy="4008785"/>
          </a:xfrm>
          <a:prstGeom prst="rect">
            <a:avLst/>
          </a:prstGeom>
          <a:solidFill>
            <a:srgbClr val="FFFFFF"/>
          </a:solidFill>
          <a:ln w="9360">
            <a:solidFill>
              <a:srgbClr val="000000"/>
            </a:solidFill>
            <a:miter lim="800000"/>
            <a:headEnd/>
            <a:tailEnd/>
          </a:ln>
        </p:spPr>
        <p:txBody>
          <a:bodyPr wrap="none" lIns="91417" tIns="45708" rIns="91417" bIns="45708" anchor="ctr"/>
          <a:lstStyle/>
          <a:p>
            <a:pPr>
              <a:lnSpc>
                <a:spcPct val="81000"/>
              </a:lnSpc>
              <a:buClr>
                <a:srgbClr val="000000"/>
              </a:buClr>
              <a:buSzPct val="100000"/>
              <a:buFont typeface="Arial" pitchFamily="34" charset="0"/>
              <a:buNone/>
            </a:pPr>
            <a:endParaRPr lang="ru-RU"/>
          </a:p>
        </p:txBody>
      </p:sp>
      <p:sp>
        <p:nvSpPr>
          <p:cNvPr id="19460" name="Rectangle 2"/>
          <p:cNvSpPr>
            <a:spLocks noGrp="1" noChangeArrowheads="1"/>
          </p:cNvSpPr>
          <p:nvPr>
            <p:ph type="body"/>
          </p:nvPr>
        </p:nvSpPr>
        <p:spPr>
          <a:xfrm>
            <a:off x="755433" y="5078482"/>
            <a:ext cx="6043464" cy="4808478"/>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9"/>
          <p:cNvSpPr>
            <a:spLocks noGrp="1" noChangeArrowheads="1"/>
          </p:cNvSpPr>
          <p:nvPr>
            <p:ph type="sldNum" sz="quarter"/>
          </p:nvPr>
        </p:nvSpPr>
        <p:spPr>
          <a:noFill/>
        </p:spPr>
        <p:txBody>
          <a:bodyPr/>
          <a:lstStyle/>
          <a:p>
            <a:pPr>
              <a:tabLst>
                <a:tab pos="0" algn="l"/>
                <a:tab pos="446674" algn="l"/>
                <a:tab pos="895094" algn="l"/>
                <a:tab pos="1345258" algn="l"/>
                <a:tab pos="1793676" algn="l"/>
                <a:tab pos="2243840" algn="l"/>
                <a:tab pos="2692260" algn="l"/>
                <a:tab pos="3142424" algn="l"/>
                <a:tab pos="3590842" algn="l"/>
                <a:tab pos="4039262" algn="l"/>
                <a:tab pos="4489426" algn="l"/>
                <a:tab pos="4937844" algn="l"/>
                <a:tab pos="5388008" algn="l"/>
                <a:tab pos="5836428" algn="l"/>
                <a:tab pos="6284846" algn="l"/>
                <a:tab pos="6735010" algn="l"/>
                <a:tab pos="7183430" algn="l"/>
                <a:tab pos="7633594" algn="l"/>
                <a:tab pos="8082012" algn="l"/>
                <a:tab pos="8532176" algn="l"/>
                <a:tab pos="8980596" algn="l"/>
              </a:tabLst>
            </a:pPr>
            <a:fld id="{E6373632-0BB8-4A97-8765-1B3664F74C79}" type="slidenum">
              <a:rPr lang="en-GB" smtClean="0">
                <a:latin typeface="Times New Roman" pitchFamily="18" charset="0"/>
                <a:ea typeface="Arial Unicode MS" pitchFamily="34" charset="-128"/>
                <a:cs typeface="Arial Unicode MS" pitchFamily="34" charset="-128"/>
              </a:rPr>
              <a:pPr>
                <a:tabLst>
                  <a:tab pos="0" algn="l"/>
                  <a:tab pos="446674" algn="l"/>
                  <a:tab pos="895094" algn="l"/>
                  <a:tab pos="1345258" algn="l"/>
                  <a:tab pos="1793676" algn="l"/>
                  <a:tab pos="2243840" algn="l"/>
                  <a:tab pos="2692260" algn="l"/>
                  <a:tab pos="3142424" algn="l"/>
                  <a:tab pos="3590842" algn="l"/>
                  <a:tab pos="4039262" algn="l"/>
                  <a:tab pos="4489426" algn="l"/>
                  <a:tab pos="4937844" algn="l"/>
                  <a:tab pos="5388008" algn="l"/>
                  <a:tab pos="5836428" algn="l"/>
                  <a:tab pos="6284846" algn="l"/>
                  <a:tab pos="6735010" algn="l"/>
                  <a:tab pos="7183430" algn="l"/>
                  <a:tab pos="7633594" algn="l"/>
                  <a:tab pos="8082012" algn="l"/>
                  <a:tab pos="8532176" algn="l"/>
                  <a:tab pos="8980596" algn="l"/>
                </a:tabLst>
              </a:pPr>
              <a:t>18</a:t>
            </a:fld>
            <a:endParaRPr lang="en-GB" dirty="0" smtClean="0">
              <a:latin typeface="Times New Roman" pitchFamily="18" charset="0"/>
              <a:ea typeface="Arial Unicode MS" pitchFamily="34" charset="-128"/>
              <a:cs typeface="Arial Unicode MS" pitchFamily="34" charset="-128"/>
            </a:endParaRPr>
          </a:p>
        </p:txBody>
      </p:sp>
      <p:sp>
        <p:nvSpPr>
          <p:cNvPr id="20483" name="Text Box 1"/>
          <p:cNvSpPr txBox="1">
            <a:spLocks noChangeArrowheads="1"/>
          </p:cNvSpPr>
          <p:nvPr/>
        </p:nvSpPr>
        <p:spPr bwMode="auto">
          <a:xfrm>
            <a:off x="1106425" y="811732"/>
            <a:ext cx="5343262" cy="4008785"/>
          </a:xfrm>
          <a:prstGeom prst="rect">
            <a:avLst/>
          </a:prstGeom>
          <a:solidFill>
            <a:srgbClr val="FFFFFF"/>
          </a:solidFill>
          <a:ln w="9360">
            <a:solidFill>
              <a:srgbClr val="000000"/>
            </a:solidFill>
            <a:miter lim="800000"/>
            <a:headEnd/>
            <a:tailEnd/>
          </a:ln>
        </p:spPr>
        <p:txBody>
          <a:bodyPr wrap="none" lIns="91417" tIns="45708" rIns="91417" bIns="45708" anchor="ctr"/>
          <a:lstStyle/>
          <a:p>
            <a:pPr>
              <a:lnSpc>
                <a:spcPct val="81000"/>
              </a:lnSpc>
              <a:buClr>
                <a:srgbClr val="000000"/>
              </a:buClr>
              <a:buSzPct val="100000"/>
              <a:buFont typeface="Arial" pitchFamily="34" charset="0"/>
              <a:buNone/>
            </a:pPr>
            <a:endParaRPr lang="ru-RU"/>
          </a:p>
        </p:txBody>
      </p:sp>
      <p:sp>
        <p:nvSpPr>
          <p:cNvPr id="20484" name="Rectangle 2"/>
          <p:cNvSpPr>
            <a:spLocks noGrp="1" noChangeArrowheads="1"/>
          </p:cNvSpPr>
          <p:nvPr>
            <p:ph type="body"/>
          </p:nvPr>
        </p:nvSpPr>
        <p:spPr>
          <a:xfrm>
            <a:off x="755433" y="5078482"/>
            <a:ext cx="6043464" cy="4808478"/>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a:spLocks noGrp="1" noChangeArrowheads="1"/>
          </p:cNvSpPr>
          <p:nvPr>
            <p:ph type="sldNum" sz="quarter"/>
          </p:nvPr>
        </p:nvSpPr>
        <p:spPr>
          <a:noFill/>
        </p:spPr>
        <p:txBody>
          <a:bodyPr/>
          <a:lstStyle/>
          <a:p>
            <a:pPr>
              <a:tabLst>
                <a:tab pos="0" algn="l"/>
                <a:tab pos="446674" algn="l"/>
                <a:tab pos="895094" algn="l"/>
                <a:tab pos="1345258" algn="l"/>
                <a:tab pos="1793676" algn="l"/>
                <a:tab pos="2243840" algn="l"/>
                <a:tab pos="2692260" algn="l"/>
                <a:tab pos="3142424" algn="l"/>
                <a:tab pos="3590842" algn="l"/>
                <a:tab pos="4039262" algn="l"/>
                <a:tab pos="4489426" algn="l"/>
                <a:tab pos="4937844" algn="l"/>
                <a:tab pos="5388008" algn="l"/>
                <a:tab pos="5836428" algn="l"/>
                <a:tab pos="6284846" algn="l"/>
                <a:tab pos="6735010" algn="l"/>
                <a:tab pos="7183430" algn="l"/>
                <a:tab pos="7633594" algn="l"/>
                <a:tab pos="8082012" algn="l"/>
                <a:tab pos="8532176" algn="l"/>
                <a:tab pos="8980596" algn="l"/>
              </a:tabLst>
            </a:pPr>
            <a:fld id="{0D6A314F-F2CB-4AC3-A01B-3B7D9690A801}" type="slidenum">
              <a:rPr lang="en-GB" smtClean="0">
                <a:latin typeface="Times New Roman" pitchFamily="18" charset="0"/>
                <a:ea typeface="Arial Unicode MS" pitchFamily="34" charset="-128"/>
                <a:cs typeface="Arial Unicode MS" pitchFamily="34" charset="-128"/>
              </a:rPr>
              <a:pPr>
                <a:tabLst>
                  <a:tab pos="0" algn="l"/>
                  <a:tab pos="446674" algn="l"/>
                  <a:tab pos="895094" algn="l"/>
                  <a:tab pos="1345258" algn="l"/>
                  <a:tab pos="1793676" algn="l"/>
                  <a:tab pos="2243840" algn="l"/>
                  <a:tab pos="2692260" algn="l"/>
                  <a:tab pos="3142424" algn="l"/>
                  <a:tab pos="3590842" algn="l"/>
                  <a:tab pos="4039262" algn="l"/>
                  <a:tab pos="4489426" algn="l"/>
                  <a:tab pos="4937844" algn="l"/>
                  <a:tab pos="5388008" algn="l"/>
                  <a:tab pos="5836428" algn="l"/>
                  <a:tab pos="6284846" algn="l"/>
                  <a:tab pos="6735010" algn="l"/>
                  <a:tab pos="7183430" algn="l"/>
                  <a:tab pos="7633594" algn="l"/>
                  <a:tab pos="8082012" algn="l"/>
                  <a:tab pos="8532176" algn="l"/>
                  <a:tab pos="8980596" algn="l"/>
                </a:tabLst>
              </a:pPr>
              <a:t>19</a:t>
            </a:fld>
            <a:endParaRPr lang="en-GB" dirty="0" smtClean="0">
              <a:latin typeface="Times New Roman" pitchFamily="18" charset="0"/>
              <a:ea typeface="Arial Unicode MS" pitchFamily="34" charset="-128"/>
              <a:cs typeface="Arial Unicode MS" pitchFamily="34" charset="-128"/>
            </a:endParaRPr>
          </a:p>
        </p:txBody>
      </p:sp>
      <p:sp>
        <p:nvSpPr>
          <p:cNvPr id="21507" name="Text Box 1"/>
          <p:cNvSpPr txBox="1">
            <a:spLocks noChangeArrowheads="1"/>
          </p:cNvSpPr>
          <p:nvPr/>
        </p:nvSpPr>
        <p:spPr bwMode="auto">
          <a:xfrm>
            <a:off x="1106425" y="813452"/>
            <a:ext cx="5343262" cy="4005345"/>
          </a:xfrm>
          <a:prstGeom prst="rect">
            <a:avLst/>
          </a:prstGeom>
          <a:solidFill>
            <a:srgbClr val="FFFFFF"/>
          </a:solidFill>
          <a:ln w="9360">
            <a:solidFill>
              <a:srgbClr val="000000"/>
            </a:solidFill>
            <a:miter lim="800000"/>
            <a:headEnd/>
            <a:tailEnd/>
          </a:ln>
        </p:spPr>
        <p:txBody>
          <a:bodyPr wrap="none" lIns="91436" tIns="45718" rIns="91436" bIns="45718" anchor="ctr"/>
          <a:lstStyle/>
          <a:p>
            <a:pPr>
              <a:lnSpc>
                <a:spcPct val="81000"/>
              </a:lnSpc>
              <a:buClr>
                <a:srgbClr val="000000"/>
              </a:buClr>
              <a:buSzPct val="100000"/>
              <a:buFont typeface="Arial" pitchFamily="34" charset="0"/>
              <a:buNone/>
            </a:pPr>
            <a:endParaRPr lang="ru-RU"/>
          </a:p>
        </p:txBody>
      </p:sp>
      <p:sp>
        <p:nvSpPr>
          <p:cNvPr id="21508" name="Rectangle 2"/>
          <p:cNvSpPr>
            <a:spLocks noGrp="1" noChangeArrowheads="1"/>
          </p:cNvSpPr>
          <p:nvPr>
            <p:ph type="body"/>
          </p:nvPr>
        </p:nvSpPr>
        <p:spPr>
          <a:xfrm>
            <a:off x="755433" y="5078482"/>
            <a:ext cx="6043464" cy="4808478"/>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9"/>
          <p:cNvSpPr>
            <a:spLocks noGrp="1" noChangeArrowheads="1"/>
          </p:cNvSpPr>
          <p:nvPr>
            <p:ph type="sldNum" sz="quarter"/>
          </p:nvPr>
        </p:nvSpPr>
        <p:spPr>
          <a:noFill/>
        </p:spPr>
        <p:txBody>
          <a:bodyPr/>
          <a:lstStyle/>
          <a:p>
            <a:pPr>
              <a:tabLst>
                <a:tab pos="0" algn="l"/>
                <a:tab pos="446674" algn="l"/>
                <a:tab pos="895094" algn="l"/>
                <a:tab pos="1345258" algn="l"/>
                <a:tab pos="1793676" algn="l"/>
                <a:tab pos="2243840" algn="l"/>
                <a:tab pos="2692260" algn="l"/>
                <a:tab pos="3142424" algn="l"/>
                <a:tab pos="3590842" algn="l"/>
                <a:tab pos="4039262" algn="l"/>
                <a:tab pos="4489426" algn="l"/>
                <a:tab pos="4937844" algn="l"/>
                <a:tab pos="5388008" algn="l"/>
                <a:tab pos="5836428" algn="l"/>
                <a:tab pos="6284846" algn="l"/>
                <a:tab pos="6735010" algn="l"/>
                <a:tab pos="7183430" algn="l"/>
                <a:tab pos="7633594" algn="l"/>
                <a:tab pos="8082012" algn="l"/>
                <a:tab pos="8532176" algn="l"/>
                <a:tab pos="8980596" algn="l"/>
              </a:tabLst>
            </a:pPr>
            <a:fld id="{DFD28E8F-03F7-4427-9FC7-77739951E489}" type="slidenum">
              <a:rPr lang="en-GB" smtClean="0">
                <a:latin typeface="Times New Roman" pitchFamily="18" charset="0"/>
                <a:ea typeface="Arial Unicode MS" pitchFamily="34" charset="-128"/>
                <a:cs typeface="Arial Unicode MS" pitchFamily="34" charset="-128"/>
              </a:rPr>
              <a:pPr>
                <a:tabLst>
                  <a:tab pos="0" algn="l"/>
                  <a:tab pos="446674" algn="l"/>
                  <a:tab pos="895094" algn="l"/>
                  <a:tab pos="1345258" algn="l"/>
                  <a:tab pos="1793676" algn="l"/>
                  <a:tab pos="2243840" algn="l"/>
                  <a:tab pos="2692260" algn="l"/>
                  <a:tab pos="3142424" algn="l"/>
                  <a:tab pos="3590842" algn="l"/>
                  <a:tab pos="4039262" algn="l"/>
                  <a:tab pos="4489426" algn="l"/>
                  <a:tab pos="4937844" algn="l"/>
                  <a:tab pos="5388008" algn="l"/>
                  <a:tab pos="5836428" algn="l"/>
                  <a:tab pos="6284846" algn="l"/>
                  <a:tab pos="6735010" algn="l"/>
                  <a:tab pos="7183430" algn="l"/>
                  <a:tab pos="7633594" algn="l"/>
                  <a:tab pos="8082012" algn="l"/>
                  <a:tab pos="8532176" algn="l"/>
                  <a:tab pos="8980596" algn="l"/>
                </a:tabLst>
              </a:pPr>
              <a:t>20</a:t>
            </a:fld>
            <a:endParaRPr lang="en-GB" dirty="0" smtClean="0">
              <a:latin typeface="Times New Roman" pitchFamily="18" charset="0"/>
              <a:ea typeface="Arial Unicode MS" pitchFamily="34" charset="-128"/>
              <a:cs typeface="Arial Unicode MS" pitchFamily="34" charset="-128"/>
            </a:endParaRPr>
          </a:p>
        </p:txBody>
      </p:sp>
      <p:sp>
        <p:nvSpPr>
          <p:cNvPr id="22531" name="Text Box 1"/>
          <p:cNvSpPr txBox="1">
            <a:spLocks noChangeArrowheads="1"/>
          </p:cNvSpPr>
          <p:nvPr/>
        </p:nvSpPr>
        <p:spPr bwMode="auto">
          <a:xfrm>
            <a:off x="1106425" y="811732"/>
            <a:ext cx="5343262" cy="4008785"/>
          </a:xfrm>
          <a:prstGeom prst="rect">
            <a:avLst/>
          </a:prstGeom>
          <a:solidFill>
            <a:srgbClr val="FFFFFF"/>
          </a:solidFill>
          <a:ln w="9360">
            <a:solidFill>
              <a:srgbClr val="000000"/>
            </a:solidFill>
            <a:miter lim="800000"/>
            <a:headEnd/>
            <a:tailEnd/>
          </a:ln>
        </p:spPr>
        <p:txBody>
          <a:bodyPr wrap="none" lIns="91417" tIns="45708" rIns="91417" bIns="45708" anchor="ctr"/>
          <a:lstStyle/>
          <a:p>
            <a:pPr>
              <a:lnSpc>
                <a:spcPct val="81000"/>
              </a:lnSpc>
              <a:buClr>
                <a:srgbClr val="000000"/>
              </a:buClr>
              <a:buSzPct val="100000"/>
              <a:buFont typeface="Arial" pitchFamily="34" charset="0"/>
              <a:buNone/>
            </a:pPr>
            <a:endParaRPr lang="ru-RU"/>
          </a:p>
        </p:txBody>
      </p:sp>
      <p:sp>
        <p:nvSpPr>
          <p:cNvPr id="22532" name="Rectangle 2"/>
          <p:cNvSpPr>
            <a:spLocks noGrp="1" noChangeArrowheads="1"/>
          </p:cNvSpPr>
          <p:nvPr>
            <p:ph type="body"/>
          </p:nvPr>
        </p:nvSpPr>
        <p:spPr>
          <a:xfrm>
            <a:off x="755433" y="5078482"/>
            <a:ext cx="6043464" cy="4808478"/>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1544718" y="921797"/>
            <a:ext cx="4468457" cy="3957192"/>
          </a:xfrm>
          <a:prstGeom prst="rect">
            <a:avLst/>
          </a:prstGeom>
          <a:solidFill>
            <a:srgbClr val="FFFFFF"/>
          </a:solidFill>
          <a:ln w="9360">
            <a:solidFill>
              <a:srgbClr val="000000"/>
            </a:solidFill>
            <a:miter lim="800000"/>
            <a:headEnd/>
            <a:tailEnd/>
          </a:ln>
        </p:spPr>
        <p:txBody>
          <a:bodyPr wrap="none" lIns="104283" tIns="52142" rIns="104283" bIns="52142" anchor="ctr"/>
          <a:lstStyle/>
          <a:p>
            <a:endParaRPr lang="ru-RU">
              <a:ea typeface="msmincho"/>
              <a:cs typeface="msmincho"/>
            </a:endParaRPr>
          </a:p>
        </p:txBody>
      </p:sp>
      <p:sp>
        <p:nvSpPr>
          <p:cNvPr id="23555" name="Rectangle 2"/>
          <p:cNvSpPr>
            <a:spLocks noGrp="1" noChangeArrowheads="1"/>
          </p:cNvSpPr>
          <p:nvPr>
            <p:ph type="body"/>
          </p:nvPr>
        </p:nvSpPr>
        <p:spPr>
          <a:xfrm>
            <a:off x="1138495" y="5406958"/>
            <a:ext cx="5065320" cy="4349300"/>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9"/>
          <p:cNvSpPr>
            <a:spLocks noGrp="1" noChangeArrowheads="1"/>
          </p:cNvSpPr>
          <p:nvPr>
            <p:ph type="sldNum" sz="quarter"/>
          </p:nvPr>
        </p:nvSpPr>
        <p:spPr>
          <a:noFill/>
        </p:spPr>
        <p:txBody>
          <a:bodyPr/>
          <a:lstStyle/>
          <a:p>
            <a:pPr>
              <a:tabLst>
                <a:tab pos="0" algn="l"/>
                <a:tab pos="444930" algn="l"/>
                <a:tab pos="893348" algn="l"/>
                <a:tab pos="1343512" algn="l"/>
                <a:tab pos="1791932" algn="l"/>
                <a:tab pos="2242096" algn="l"/>
                <a:tab pos="2690514" algn="l"/>
                <a:tab pos="3140678" algn="l"/>
                <a:tab pos="3589098" algn="l"/>
                <a:tab pos="4037516" algn="l"/>
                <a:tab pos="4487680" algn="l"/>
                <a:tab pos="4936100" algn="l"/>
                <a:tab pos="5386264" algn="l"/>
                <a:tab pos="5834682" algn="l"/>
                <a:tab pos="6283102" algn="l"/>
                <a:tab pos="6733266" algn="l"/>
                <a:tab pos="7181684" algn="l"/>
                <a:tab pos="7631848" algn="l"/>
                <a:tab pos="8080268" algn="l"/>
                <a:tab pos="8530432" algn="l"/>
                <a:tab pos="8978850" algn="l"/>
              </a:tabLst>
            </a:pPr>
            <a:fld id="{8CF0BEA0-33C0-43AA-B63E-A7FB67A38539}" type="slidenum">
              <a:rPr lang="en-GB" smtClean="0">
                <a:latin typeface="Times New Roman" pitchFamily="18" charset="0"/>
                <a:ea typeface="Arial Unicode MS" pitchFamily="34" charset="-128"/>
                <a:cs typeface="Arial Unicode MS" pitchFamily="34" charset="-128"/>
              </a:rPr>
              <a:pPr>
                <a:tabLst>
                  <a:tab pos="0" algn="l"/>
                  <a:tab pos="444930" algn="l"/>
                  <a:tab pos="893348" algn="l"/>
                  <a:tab pos="1343512" algn="l"/>
                  <a:tab pos="1791932" algn="l"/>
                  <a:tab pos="2242096" algn="l"/>
                  <a:tab pos="2690514" algn="l"/>
                  <a:tab pos="3140678" algn="l"/>
                  <a:tab pos="3589098" algn="l"/>
                  <a:tab pos="4037516" algn="l"/>
                  <a:tab pos="4487680" algn="l"/>
                  <a:tab pos="4936100" algn="l"/>
                  <a:tab pos="5386264" algn="l"/>
                  <a:tab pos="5834682" algn="l"/>
                  <a:tab pos="6283102" algn="l"/>
                  <a:tab pos="6733266" algn="l"/>
                  <a:tab pos="7181684" algn="l"/>
                  <a:tab pos="7631848" algn="l"/>
                  <a:tab pos="8080268" algn="l"/>
                  <a:tab pos="8530432" algn="l"/>
                  <a:tab pos="8978850" algn="l"/>
                </a:tabLst>
              </a:pPr>
              <a:t>22</a:t>
            </a:fld>
            <a:endParaRPr lang="en-GB" dirty="0" smtClean="0">
              <a:latin typeface="Times New Roman" pitchFamily="18" charset="0"/>
              <a:ea typeface="Arial Unicode MS" pitchFamily="34" charset="-128"/>
              <a:cs typeface="Arial Unicode MS" pitchFamily="34" charset="-128"/>
            </a:endParaRPr>
          </a:p>
        </p:txBody>
      </p:sp>
      <p:sp>
        <p:nvSpPr>
          <p:cNvPr id="24579" name="Text Box 1"/>
          <p:cNvSpPr txBox="1">
            <a:spLocks noChangeArrowheads="1"/>
          </p:cNvSpPr>
          <p:nvPr/>
        </p:nvSpPr>
        <p:spPr bwMode="auto">
          <a:xfrm>
            <a:off x="1106425" y="811732"/>
            <a:ext cx="5343262" cy="4008785"/>
          </a:xfrm>
          <a:prstGeom prst="rect">
            <a:avLst/>
          </a:prstGeom>
          <a:solidFill>
            <a:srgbClr val="FFFFFF"/>
          </a:solidFill>
          <a:ln w="9360">
            <a:solidFill>
              <a:srgbClr val="000000"/>
            </a:solidFill>
            <a:miter lim="800000"/>
            <a:headEnd/>
            <a:tailEnd/>
          </a:ln>
        </p:spPr>
        <p:txBody>
          <a:bodyPr wrap="none" lIns="91413" tIns="45706" rIns="91413" bIns="45706" anchor="ctr"/>
          <a:lstStyle/>
          <a:p>
            <a:pPr>
              <a:lnSpc>
                <a:spcPct val="81000"/>
              </a:lnSpc>
              <a:buClr>
                <a:srgbClr val="000000"/>
              </a:buClr>
              <a:buSzPct val="100000"/>
              <a:buFont typeface="Arial" pitchFamily="34" charset="0"/>
              <a:buNone/>
            </a:pPr>
            <a:endParaRPr lang="ru-RU"/>
          </a:p>
        </p:txBody>
      </p:sp>
      <p:sp>
        <p:nvSpPr>
          <p:cNvPr id="24580" name="Rectangle 2"/>
          <p:cNvSpPr>
            <a:spLocks noGrp="1" noChangeArrowheads="1"/>
          </p:cNvSpPr>
          <p:nvPr>
            <p:ph type="body"/>
          </p:nvPr>
        </p:nvSpPr>
        <p:spPr>
          <a:xfrm>
            <a:off x="755433" y="5078482"/>
            <a:ext cx="6043464" cy="4808478"/>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9"/>
          <p:cNvSpPr>
            <a:spLocks noGrp="1" noChangeArrowheads="1"/>
          </p:cNvSpPr>
          <p:nvPr>
            <p:ph type="sldNum" sz="quarter"/>
          </p:nvPr>
        </p:nvSpPr>
        <p:spPr>
          <a:noFill/>
        </p:spPr>
        <p:txBody>
          <a:bodyPr/>
          <a:lstStyle/>
          <a:p>
            <a:pPr>
              <a:tabLst>
                <a:tab pos="0" algn="l"/>
                <a:tab pos="446674" algn="l"/>
                <a:tab pos="895094" algn="l"/>
                <a:tab pos="1345258" algn="l"/>
                <a:tab pos="1791932" algn="l"/>
                <a:tab pos="2242096" algn="l"/>
                <a:tab pos="2690514" algn="l"/>
                <a:tab pos="3140678" algn="l"/>
                <a:tab pos="3589098" algn="l"/>
                <a:tab pos="4039262" algn="l"/>
                <a:tab pos="4487680" algn="l"/>
                <a:tab pos="4937844" algn="l"/>
                <a:tab pos="5386264" algn="l"/>
                <a:tab pos="5834682" algn="l"/>
                <a:tab pos="6284846" algn="l"/>
                <a:tab pos="6733266" algn="l"/>
                <a:tab pos="7183430" algn="l"/>
                <a:tab pos="7631848" algn="l"/>
                <a:tab pos="8082012" algn="l"/>
                <a:tab pos="8530432" algn="l"/>
                <a:tab pos="8980596" algn="l"/>
              </a:tabLst>
            </a:pPr>
            <a:fld id="{F09AE0B4-5E18-4130-95C5-D19B3B3C3826}" type="slidenum">
              <a:rPr lang="en-GB" altLang="ru-RU" smtClean="0">
                <a:latin typeface="Times New Roman" pitchFamily="18" charset="0"/>
                <a:ea typeface="Arial Unicode MS" pitchFamily="34" charset="-128"/>
                <a:cs typeface="Arial Unicode MS" pitchFamily="34" charset="-128"/>
              </a:rPr>
              <a:pPr>
                <a:tabLst>
                  <a:tab pos="0" algn="l"/>
                  <a:tab pos="446674" algn="l"/>
                  <a:tab pos="895094" algn="l"/>
                  <a:tab pos="1345258" algn="l"/>
                  <a:tab pos="1791932" algn="l"/>
                  <a:tab pos="2242096" algn="l"/>
                  <a:tab pos="2690514" algn="l"/>
                  <a:tab pos="3140678" algn="l"/>
                  <a:tab pos="3589098" algn="l"/>
                  <a:tab pos="4039262" algn="l"/>
                  <a:tab pos="4487680" algn="l"/>
                  <a:tab pos="4937844" algn="l"/>
                  <a:tab pos="5386264" algn="l"/>
                  <a:tab pos="5834682" algn="l"/>
                  <a:tab pos="6284846" algn="l"/>
                  <a:tab pos="6733266" algn="l"/>
                  <a:tab pos="7183430" algn="l"/>
                  <a:tab pos="7631848" algn="l"/>
                  <a:tab pos="8082012" algn="l"/>
                  <a:tab pos="8530432" algn="l"/>
                  <a:tab pos="8980596" algn="l"/>
                </a:tabLst>
              </a:pPr>
              <a:t>23</a:t>
            </a:fld>
            <a:endParaRPr lang="en-GB" altLang="ru-RU" dirty="0" smtClean="0">
              <a:latin typeface="Times New Roman" pitchFamily="18" charset="0"/>
              <a:ea typeface="Arial Unicode MS" pitchFamily="34" charset="-128"/>
              <a:cs typeface="Arial Unicode MS" pitchFamily="34" charset="-128"/>
            </a:endParaRPr>
          </a:p>
        </p:txBody>
      </p:sp>
      <p:sp>
        <p:nvSpPr>
          <p:cNvPr id="25603" name="Text Box 1"/>
          <p:cNvSpPr txBox="1">
            <a:spLocks noChangeArrowheads="1"/>
          </p:cNvSpPr>
          <p:nvPr/>
        </p:nvSpPr>
        <p:spPr bwMode="auto">
          <a:xfrm>
            <a:off x="1106425" y="813452"/>
            <a:ext cx="5343262" cy="4005345"/>
          </a:xfrm>
          <a:prstGeom prst="rect">
            <a:avLst/>
          </a:prstGeom>
          <a:solidFill>
            <a:srgbClr val="FFFFFF"/>
          </a:solidFill>
          <a:ln w="9360">
            <a:solidFill>
              <a:srgbClr val="000000"/>
            </a:solidFill>
            <a:miter lim="800000"/>
            <a:headEnd/>
            <a:tailEnd/>
          </a:ln>
        </p:spPr>
        <p:txBody>
          <a:bodyPr wrap="none" lIns="91421" tIns="45710" rIns="91421" bIns="45710" anchor="ctr"/>
          <a:lstStyle/>
          <a:p>
            <a:pPr>
              <a:lnSpc>
                <a:spcPct val="81000"/>
              </a:lnSpc>
              <a:buClr>
                <a:srgbClr val="000000"/>
              </a:buClr>
              <a:buSzPct val="100000"/>
              <a:buFont typeface="Arial" pitchFamily="34" charset="0"/>
              <a:buNone/>
            </a:pPr>
            <a:endParaRPr lang="ru-RU" altLang="ru-RU"/>
          </a:p>
        </p:txBody>
      </p:sp>
      <p:sp>
        <p:nvSpPr>
          <p:cNvPr id="25604" name="Rectangle 2"/>
          <p:cNvSpPr>
            <a:spLocks noGrp="1" noChangeArrowheads="1"/>
          </p:cNvSpPr>
          <p:nvPr>
            <p:ph type="body"/>
          </p:nvPr>
        </p:nvSpPr>
        <p:spPr>
          <a:xfrm>
            <a:off x="755433" y="5078482"/>
            <a:ext cx="6045246" cy="4808478"/>
          </a:xfrm>
          <a:noFill/>
          <a:ln/>
        </p:spPr>
        <p:txBody>
          <a:bodyPr wrap="none" anchor="ctr"/>
          <a:lstStyle/>
          <a:p>
            <a:endParaRPr lang="ru-RU" altLang="ru-RU"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9"/>
          <p:cNvSpPr>
            <a:spLocks noGrp="1" noChangeArrowheads="1"/>
          </p:cNvSpPr>
          <p:nvPr>
            <p:ph type="sldNum" sz="quarter"/>
          </p:nvPr>
        </p:nvSpPr>
        <p:spPr>
          <a:noFill/>
        </p:spPr>
        <p:txBody>
          <a:bodyPr/>
          <a:lstStyle/>
          <a:p>
            <a:pPr>
              <a:tabLst>
                <a:tab pos="0" algn="l"/>
                <a:tab pos="444930" algn="l"/>
                <a:tab pos="893348" algn="l"/>
                <a:tab pos="1343512" algn="l"/>
                <a:tab pos="1791932" algn="l"/>
                <a:tab pos="2242096" algn="l"/>
                <a:tab pos="2690514" algn="l"/>
                <a:tab pos="3140678" algn="l"/>
                <a:tab pos="3589098" algn="l"/>
                <a:tab pos="4037516" algn="l"/>
                <a:tab pos="4487680" algn="l"/>
                <a:tab pos="4936100" algn="l"/>
                <a:tab pos="5386264" algn="l"/>
                <a:tab pos="5834682" algn="l"/>
                <a:tab pos="6283102" algn="l"/>
                <a:tab pos="6733266" algn="l"/>
                <a:tab pos="7181684" algn="l"/>
                <a:tab pos="7631848" algn="l"/>
                <a:tab pos="8080268" algn="l"/>
                <a:tab pos="8530432" algn="l"/>
                <a:tab pos="8978850" algn="l"/>
              </a:tabLst>
            </a:pPr>
            <a:fld id="{41C74095-5741-42E2-AB87-60C3E28F36C8}" type="slidenum">
              <a:rPr lang="en-GB" smtClean="0">
                <a:latin typeface="Times New Roman" pitchFamily="18" charset="0"/>
                <a:ea typeface="Arial Unicode MS" pitchFamily="34" charset="-128"/>
                <a:cs typeface="Arial Unicode MS" pitchFamily="34" charset="-128"/>
              </a:rPr>
              <a:pPr>
                <a:tabLst>
                  <a:tab pos="0" algn="l"/>
                  <a:tab pos="444930" algn="l"/>
                  <a:tab pos="893348" algn="l"/>
                  <a:tab pos="1343512" algn="l"/>
                  <a:tab pos="1791932" algn="l"/>
                  <a:tab pos="2242096" algn="l"/>
                  <a:tab pos="2690514" algn="l"/>
                  <a:tab pos="3140678" algn="l"/>
                  <a:tab pos="3589098" algn="l"/>
                  <a:tab pos="4037516" algn="l"/>
                  <a:tab pos="4487680" algn="l"/>
                  <a:tab pos="4936100" algn="l"/>
                  <a:tab pos="5386264" algn="l"/>
                  <a:tab pos="5834682" algn="l"/>
                  <a:tab pos="6283102" algn="l"/>
                  <a:tab pos="6733266" algn="l"/>
                  <a:tab pos="7181684" algn="l"/>
                  <a:tab pos="7631848" algn="l"/>
                  <a:tab pos="8080268" algn="l"/>
                  <a:tab pos="8530432" algn="l"/>
                  <a:tab pos="8978850" algn="l"/>
                </a:tabLst>
              </a:pPr>
              <a:t>24</a:t>
            </a:fld>
            <a:endParaRPr lang="en-GB" dirty="0" smtClean="0">
              <a:latin typeface="Times New Roman" pitchFamily="18" charset="0"/>
              <a:ea typeface="Arial Unicode MS" pitchFamily="34" charset="-128"/>
              <a:cs typeface="Arial Unicode MS" pitchFamily="34" charset="-128"/>
            </a:endParaRPr>
          </a:p>
        </p:txBody>
      </p:sp>
      <p:sp>
        <p:nvSpPr>
          <p:cNvPr id="26627" name="Text Box 1"/>
          <p:cNvSpPr txBox="1">
            <a:spLocks noChangeArrowheads="1"/>
          </p:cNvSpPr>
          <p:nvPr/>
        </p:nvSpPr>
        <p:spPr bwMode="auto">
          <a:xfrm>
            <a:off x="1106425" y="811732"/>
            <a:ext cx="5343262" cy="4008785"/>
          </a:xfrm>
          <a:prstGeom prst="rect">
            <a:avLst/>
          </a:prstGeom>
          <a:solidFill>
            <a:srgbClr val="FFFFFF"/>
          </a:solidFill>
          <a:ln w="9360">
            <a:solidFill>
              <a:srgbClr val="000000"/>
            </a:solidFill>
            <a:miter lim="800000"/>
            <a:headEnd/>
            <a:tailEnd/>
          </a:ln>
        </p:spPr>
        <p:txBody>
          <a:bodyPr wrap="none" lIns="91413" tIns="45706" rIns="91413" bIns="45706" anchor="ctr"/>
          <a:lstStyle/>
          <a:p>
            <a:pPr>
              <a:lnSpc>
                <a:spcPct val="81000"/>
              </a:lnSpc>
              <a:buClr>
                <a:srgbClr val="000000"/>
              </a:buClr>
              <a:buSzPct val="100000"/>
              <a:buFont typeface="Arial" pitchFamily="34" charset="0"/>
              <a:buNone/>
            </a:pPr>
            <a:endParaRPr lang="ru-RU"/>
          </a:p>
        </p:txBody>
      </p:sp>
      <p:sp>
        <p:nvSpPr>
          <p:cNvPr id="26628" name="Rectangle 2"/>
          <p:cNvSpPr>
            <a:spLocks noGrp="1" noChangeArrowheads="1"/>
          </p:cNvSpPr>
          <p:nvPr>
            <p:ph type="body"/>
          </p:nvPr>
        </p:nvSpPr>
        <p:spPr>
          <a:xfrm>
            <a:off x="755433" y="5078482"/>
            <a:ext cx="6043464" cy="4808478"/>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9"/>
          <p:cNvSpPr>
            <a:spLocks noGrp="1" noChangeArrowheads="1"/>
          </p:cNvSpPr>
          <p:nvPr>
            <p:ph type="sldNum" sz="quarter"/>
          </p:nvPr>
        </p:nvSpPr>
        <p:spPr>
          <a:noFill/>
        </p:spPr>
        <p:txBody>
          <a:bodyPr/>
          <a:lstStyle/>
          <a:p>
            <a:pPr>
              <a:tabLst>
                <a:tab pos="0" algn="l"/>
                <a:tab pos="446674" algn="l"/>
                <a:tab pos="895094" algn="l"/>
                <a:tab pos="1345258" algn="l"/>
                <a:tab pos="1791932" algn="l"/>
                <a:tab pos="2242096" algn="l"/>
                <a:tab pos="2690514" algn="l"/>
                <a:tab pos="3140678" algn="l"/>
                <a:tab pos="3589098" algn="l"/>
                <a:tab pos="4039262" algn="l"/>
                <a:tab pos="4487680" algn="l"/>
                <a:tab pos="4937844" algn="l"/>
                <a:tab pos="5386264" algn="l"/>
                <a:tab pos="5834682" algn="l"/>
                <a:tab pos="6284846" algn="l"/>
                <a:tab pos="6733266" algn="l"/>
                <a:tab pos="7183430" algn="l"/>
                <a:tab pos="7631848" algn="l"/>
                <a:tab pos="8082012" algn="l"/>
                <a:tab pos="8530432" algn="l"/>
                <a:tab pos="8980596" algn="l"/>
              </a:tabLst>
            </a:pPr>
            <a:fld id="{B484E196-7B30-4B67-A7FC-7718410966E1}" type="slidenum">
              <a:rPr lang="en-GB" altLang="ru-RU" smtClean="0">
                <a:latin typeface="Times New Roman" pitchFamily="18" charset="0"/>
                <a:ea typeface="Arial Unicode MS" pitchFamily="34" charset="-128"/>
                <a:cs typeface="Arial Unicode MS" pitchFamily="34" charset="-128"/>
              </a:rPr>
              <a:pPr>
                <a:tabLst>
                  <a:tab pos="0" algn="l"/>
                  <a:tab pos="446674" algn="l"/>
                  <a:tab pos="895094" algn="l"/>
                  <a:tab pos="1345258" algn="l"/>
                  <a:tab pos="1791932" algn="l"/>
                  <a:tab pos="2242096" algn="l"/>
                  <a:tab pos="2690514" algn="l"/>
                  <a:tab pos="3140678" algn="l"/>
                  <a:tab pos="3589098" algn="l"/>
                  <a:tab pos="4039262" algn="l"/>
                  <a:tab pos="4487680" algn="l"/>
                  <a:tab pos="4937844" algn="l"/>
                  <a:tab pos="5386264" algn="l"/>
                  <a:tab pos="5834682" algn="l"/>
                  <a:tab pos="6284846" algn="l"/>
                  <a:tab pos="6733266" algn="l"/>
                  <a:tab pos="7183430" algn="l"/>
                  <a:tab pos="7631848" algn="l"/>
                  <a:tab pos="8082012" algn="l"/>
                  <a:tab pos="8530432" algn="l"/>
                  <a:tab pos="8980596" algn="l"/>
                </a:tabLst>
              </a:pPr>
              <a:t>25</a:t>
            </a:fld>
            <a:endParaRPr lang="en-GB" altLang="ru-RU" dirty="0" smtClean="0">
              <a:latin typeface="Times New Roman" pitchFamily="18" charset="0"/>
              <a:ea typeface="Arial Unicode MS" pitchFamily="34" charset="-128"/>
              <a:cs typeface="Arial Unicode MS" pitchFamily="34" charset="-128"/>
            </a:endParaRPr>
          </a:p>
        </p:txBody>
      </p:sp>
      <p:sp>
        <p:nvSpPr>
          <p:cNvPr id="27651" name="Text Box 1"/>
          <p:cNvSpPr txBox="1">
            <a:spLocks noChangeArrowheads="1"/>
          </p:cNvSpPr>
          <p:nvPr/>
        </p:nvSpPr>
        <p:spPr bwMode="auto">
          <a:xfrm>
            <a:off x="1106425" y="813452"/>
            <a:ext cx="5343262" cy="4005345"/>
          </a:xfrm>
          <a:prstGeom prst="rect">
            <a:avLst/>
          </a:prstGeom>
          <a:solidFill>
            <a:srgbClr val="FFFFFF"/>
          </a:solidFill>
          <a:ln w="9360">
            <a:solidFill>
              <a:srgbClr val="000000"/>
            </a:solidFill>
            <a:miter lim="800000"/>
            <a:headEnd/>
            <a:tailEnd/>
          </a:ln>
        </p:spPr>
        <p:txBody>
          <a:bodyPr wrap="none" lIns="91421" tIns="45710" rIns="91421" bIns="45710" anchor="ctr"/>
          <a:lstStyle/>
          <a:p>
            <a:pPr>
              <a:lnSpc>
                <a:spcPct val="81000"/>
              </a:lnSpc>
              <a:buClr>
                <a:srgbClr val="000000"/>
              </a:buClr>
              <a:buSzPct val="100000"/>
              <a:buFont typeface="Arial" pitchFamily="34" charset="0"/>
              <a:buNone/>
            </a:pPr>
            <a:endParaRPr lang="ru-RU" altLang="ru-RU"/>
          </a:p>
        </p:txBody>
      </p:sp>
      <p:sp>
        <p:nvSpPr>
          <p:cNvPr id="27652" name="Rectangle 2"/>
          <p:cNvSpPr>
            <a:spLocks noGrp="1" noChangeArrowheads="1"/>
          </p:cNvSpPr>
          <p:nvPr>
            <p:ph type="body"/>
          </p:nvPr>
        </p:nvSpPr>
        <p:spPr>
          <a:xfrm>
            <a:off x="755433" y="5078482"/>
            <a:ext cx="6045246" cy="4808478"/>
          </a:xfrm>
          <a:noFill/>
          <a:ln/>
        </p:spPr>
        <p:txBody>
          <a:bodyPr wrap="none" anchor="ctr"/>
          <a:lstStyle/>
          <a:p>
            <a:endParaRPr lang="ru-RU" altLang="ru-RU"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1544638" y="922338"/>
            <a:ext cx="4468812" cy="3956050"/>
          </a:xfrm>
          <a:prstGeom prst="rect">
            <a:avLst/>
          </a:prstGeom>
          <a:solidFill>
            <a:srgbClr val="FFFFFF"/>
          </a:solidFill>
          <a:ln w="9360">
            <a:solidFill>
              <a:srgbClr val="000000"/>
            </a:solidFill>
            <a:miter lim="800000"/>
            <a:headEnd/>
            <a:tailEnd/>
          </a:ln>
        </p:spPr>
        <p:txBody>
          <a:bodyPr wrap="none" lIns="104287" tIns="52144" rIns="104287" bIns="52144" anchor="ctr"/>
          <a:lstStyle/>
          <a:p>
            <a:endParaRPr lang="ru-RU">
              <a:ea typeface="msmincho"/>
              <a:cs typeface="msmincho"/>
            </a:endParaRPr>
          </a:p>
        </p:txBody>
      </p:sp>
      <p:sp>
        <p:nvSpPr>
          <p:cNvPr id="32771" name="Rectangle 2"/>
          <p:cNvSpPr>
            <a:spLocks noGrp="1" noChangeArrowheads="1"/>
          </p:cNvSpPr>
          <p:nvPr>
            <p:ph type="body"/>
          </p:nvPr>
        </p:nvSpPr>
        <p:spPr>
          <a:xfrm>
            <a:off x="1138238" y="5407025"/>
            <a:ext cx="5065712" cy="4349750"/>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9"/>
          <p:cNvSpPr>
            <a:spLocks noGrp="1" noChangeArrowheads="1"/>
          </p:cNvSpPr>
          <p:nvPr>
            <p:ph type="sldNum" sz="quarter"/>
          </p:nvPr>
        </p:nvSpPr>
        <p:spPr>
          <a:noFill/>
        </p:spPr>
        <p:txBody>
          <a:bodyPr/>
          <a:lstStyle/>
          <a:p>
            <a:pPr>
              <a:tabLst>
                <a:tab pos="0" algn="l"/>
                <a:tab pos="444930" algn="l"/>
                <a:tab pos="893348" algn="l"/>
                <a:tab pos="1343512" algn="l"/>
                <a:tab pos="1791932" algn="l"/>
                <a:tab pos="2242096" algn="l"/>
                <a:tab pos="2690514" algn="l"/>
                <a:tab pos="3140678" algn="l"/>
                <a:tab pos="3589098" algn="l"/>
                <a:tab pos="4037516" algn="l"/>
                <a:tab pos="4487680" algn="l"/>
                <a:tab pos="4936100" algn="l"/>
                <a:tab pos="5386264" algn="l"/>
                <a:tab pos="5834682" algn="l"/>
                <a:tab pos="6283102" algn="l"/>
                <a:tab pos="6733266" algn="l"/>
                <a:tab pos="7181684" algn="l"/>
                <a:tab pos="7631848" algn="l"/>
                <a:tab pos="8080268" algn="l"/>
                <a:tab pos="8530432" algn="l"/>
                <a:tab pos="8978850" algn="l"/>
              </a:tabLst>
            </a:pPr>
            <a:fld id="{5C791AE4-7B4A-41F7-AC15-313F3FCAC463}" type="slidenum">
              <a:rPr lang="en-GB" smtClean="0">
                <a:latin typeface="Times New Roman" pitchFamily="18" charset="0"/>
                <a:ea typeface="Arial Unicode MS" pitchFamily="34" charset="-128"/>
                <a:cs typeface="Arial Unicode MS" pitchFamily="34" charset="-128"/>
              </a:rPr>
              <a:pPr>
                <a:tabLst>
                  <a:tab pos="0" algn="l"/>
                  <a:tab pos="444930" algn="l"/>
                  <a:tab pos="893348" algn="l"/>
                  <a:tab pos="1343512" algn="l"/>
                  <a:tab pos="1791932" algn="l"/>
                  <a:tab pos="2242096" algn="l"/>
                  <a:tab pos="2690514" algn="l"/>
                  <a:tab pos="3140678" algn="l"/>
                  <a:tab pos="3589098" algn="l"/>
                  <a:tab pos="4037516" algn="l"/>
                  <a:tab pos="4487680" algn="l"/>
                  <a:tab pos="4936100" algn="l"/>
                  <a:tab pos="5386264" algn="l"/>
                  <a:tab pos="5834682" algn="l"/>
                  <a:tab pos="6283102" algn="l"/>
                  <a:tab pos="6733266" algn="l"/>
                  <a:tab pos="7181684" algn="l"/>
                  <a:tab pos="7631848" algn="l"/>
                  <a:tab pos="8080268" algn="l"/>
                  <a:tab pos="8530432" algn="l"/>
                  <a:tab pos="8978850" algn="l"/>
                </a:tabLst>
              </a:pPr>
              <a:t>26</a:t>
            </a:fld>
            <a:endParaRPr lang="en-GB" dirty="0" smtClean="0">
              <a:latin typeface="Times New Roman" pitchFamily="18" charset="0"/>
              <a:ea typeface="Arial Unicode MS" pitchFamily="34" charset="-128"/>
              <a:cs typeface="Arial Unicode MS" pitchFamily="34" charset="-128"/>
            </a:endParaRPr>
          </a:p>
        </p:txBody>
      </p:sp>
      <p:sp>
        <p:nvSpPr>
          <p:cNvPr id="28675" name="Text Box 1"/>
          <p:cNvSpPr txBox="1">
            <a:spLocks noChangeArrowheads="1"/>
          </p:cNvSpPr>
          <p:nvPr/>
        </p:nvSpPr>
        <p:spPr bwMode="auto">
          <a:xfrm>
            <a:off x="1106425" y="811732"/>
            <a:ext cx="5343262" cy="4008785"/>
          </a:xfrm>
          <a:prstGeom prst="rect">
            <a:avLst/>
          </a:prstGeom>
          <a:solidFill>
            <a:srgbClr val="FFFFFF"/>
          </a:solidFill>
          <a:ln w="9360">
            <a:solidFill>
              <a:srgbClr val="000000"/>
            </a:solidFill>
            <a:miter lim="800000"/>
            <a:headEnd/>
            <a:tailEnd/>
          </a:ln>
        </p:spPr>
        <p:txBody>
          <a:bodyPr wrap="none" lIns="91413" tIns="45706" rIns="91413" bIns="45706" anchor="ctr"/>
          <a:lstStyle/>
          <a:p>
            <a:pPr>
              <a:lnSpc>
                <a:spcPct val="81000"/>
              </a:lnSpc>
              <a:buClr>
                <a:srgbClr val="000000"/>
              </a:buClr>
              <a:buSzPct val="100000"/>
              <a:buFont typeface="Arial" pitchFamily="34" charset="0"/>
              <a:buNone/>
            </a:pPr>
            <a:endParaRPr lang="ru-RU"/>
          </a:p>
        </p:txBody>
      </p:sp>
      <p:sp>
        <p:nvSpPr>
          <p:cNvPr id="28676" name="Rectangle 2"/>
          <p:cNvSpPr>
            <a:spLocks noGrp="1" noChangeArrowheads="1"/>
          </p:cNvSpPr>
          <p:nvPr>
            <p:ph type="body"/>
          </p:nvPr>
        </p:nvSpPr>
        <p:spPr>
          <a:xfrm>
            <a:off x="755433" y="5078482"/>
            <a:ext cx="6043464" cy="4808478"/>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9"/>
          <p:cNvSpPr>
            <a:spLocks noGrp="1" noChangeArrowheads="1"/>
          </p:cNvSpPr>
          <p:nvPr>
            <p:ph type="sldNum" sz="quarter"/>
          </p:nvPr>
        </p:nvSpPr>
        <p:spPr>
          <a:noFill/>
        </p:spPr>
        <p:txBody>
          <a:bodyPr/>
          <a:lstStyle/>
          <a:p>
            <a:pPr>
              <a:tabLst>
                <a:tab pos="0" algn="l"/>
                <a:tab pos="446674" algn="l"/>
                <a:tab pos="895094" algn="l"/>
                <a:tab pos="1345258" algn="l"/>
                <a:tab pos="1791932" algn="l"/>
                <a:tab pos="2242096" algn="l"/>
                <a:tab pos="2690514" algn="l"/>
                <a:tab pos="3140678" algn="l"/>
                <a:tab pos="3589098" algn="l"/>
                <a:tab pos="4039262" algn="l"/>
                <a:tab pos="4487680" algn="l"/>
                <a:tab pos="4937844" algn="l"/>
                <a:tab pos="5386264" algn="l"/>
                <a:tab pos="5834682" algn="l"/>
                <a:tab pos="6284846" algn="l"/>
                <a:tab pos="6733266" algn="l"/>
                <a:tab pos="7183430" algn="l"/>
                <a:tab pos="7631848" algn="l"/>
                <a:tab pos="8082012" algn="l"/>
                <a:tab pos="8530432" algn="l"/>
                <a:tab pos="8980596" algn="l"/>
              </a:tabLst>
            </a:pPr>
            <a:fld id="{C69C5619-6B81-457E-AD7B-D501F7449601}" type="slidenum">
              <a:rPr lang="en-GB" altLang="ru-RU" smtClean="0">
                <a:latin typeface="Times New Roman" pitchFamily="18" charset="0"/>
                <a:ea typeface="Arial Unicode MS" pitchFamily="34" charset="-128"/>
                <a:cs typeface="Arial Unicode MS" pitchFamily="34" charset="-128"/>
              </a:rPr>
              <a:pPr>
                <a:tabLst>
                  <a:tab pos="0" algn="l"/>
                  <a:tab pos="446674" algn="l"/>
                  <a:tab pos="895094" algn="l"/>
                  <a:tab pos="1345258" algn="l"/>
                  <a:tab pos="1791932" algn="l"/>
                  <a:tab pos="2242096" algn="l"/>
                  <a:tab pos="2690514" algn="l"/>
                  <a:tab pos="3140678" algn="l"/>
                  <a:tab pos="3589098" algn="l"/>
                  <a:tab pos="4039262" algn="l"/>
                  <a:tab pos="4487680" algn="l"/>
                  <a:tab pos="4937844" algn="l"/>
                  <a:tab pos="5386264" algn="l"/>
                  <a:tab pos="5834682" algn="l"/>
                  <a:tab pos="6284846" algn="l"/>
                  <a:tab pos="6733266" algn="l"/>
                  <a:tab pos="7183430" algn="l"/>
                  <a:tab pos="7631848" algn="l"/>
                  <a:tab pos="8082012" algn="l"/>
                  <a:tab pos="8530432" algn="l"/>
                  <a:tab pos="8980596" algn="l"/>
                </a:tabLst>
              </a:pPr>
              <a:t>27</a:t>
            </a:fld>
            <a:endParaRPr lang="en-GB" altLang="ru-RU" dirty="0" smtClean="0">
              <a:latin typeface="Times New Roman" pitchFamily="18" charset="0"/>
              <a:ea typeface="Arial Unicode MS" pitchFamily="34" charset="-128"/>
              <a:cs typeface="Arial Unicode MS" pitchFamily="34" charset="-128"/>
            </a:endParaRPr>
          </a:p>
        </p:txBody>
      </p:sp>
      <p:sp>
        <p:nvSpPr>
          <p:cNvPr id="29699" name="Text Box 1"/>
          <p:cNvSpPr txBox="1">
            <a:spLocks noChangeArrowheads="1"/>
          </p:cNvSpPr>
          <p:nvPr/>
        </p:nvSpPr>
        <p:spPr bwMode="auto">
          <a:xfrm>
            <a:off x="1106425" y="813452"/>
            <a:ext cx="5343262" cy="4005345"/>
          </a:xfrm>
          <a:prstGeom prst="rect">
            <a:avLst/>
          </a:prstGeom>
          <a:solidFill>
            <a:srgbClr val="FFFFFF"/>
          </a:solidFill>
          <a:ln w="9360">
            <a:solidFill>
              <a:srgbClr val="000000"/>
            </a:solidFill>
            <a:miter lim="800000"/>
            <a:headEnd/>
            <a:tailEnd/>
          </a:ln>
        </p:spPr>
        <p:txBody>
          <a:bodyPr wrap="none" lIns="91421" tIns="45710" rIns="91421" bIns="45710" anchor="ctr"/>
          <a:lstStyle/>
          <a:p>
            <a:pPr>
              <a:lnSpc>
                <a:spcPct val="81000"/>
              </a:lnSpc>
              <a:buClr>
                <a:srgbClr val="000000"/>
              </a:buClr>
              <a:buSzPct val="100000"/>
              <a:buFont typeface="Arial" pitchFamily="34" charset="0"/>
              <a:buNone/>
            </a:pPr>
            <a:endParaRPr lang="ru-RU" altLang="ru-RU"/>
          </a:p>
        </p:txBody>
      </p:sp>
      <p:sp>
        <p:nvSpPr>
          <p:cNvPr id="29700" name="Rectangle 2"/>
          <p:cNvSpPr>
            <a:spLocks noGrp="1" noChangeArrowheads="1"/>
          </p:cNvSpPr>
          <p:nvPr>
            <p:ph type="body"/>
          </p:nvPr>
        </p:nvSpPr>
        <p:spPr>
          <a:xfrm>
            <a:off x="755433" y="5078482"/>
            <a:ext cx="6045246" cy="4808478"/>
          </a:xfrm>
          <a:noFill/>
          <a:ln/>
        </p:spPr>
        <p:txBody>
          <a:bodyPr wrap="none" anchor="ctr"/>
          <a:lstStyle/>
          <a:p>
            <a:endParaRPr lang="ru-RU" altLang="ru-RU"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9"/>
          <p:cNvSpPr>
            <a:spLocks noGrp="1" noChangeArrowheads="1"/>
          </p:cNvSpPr>
          <p:nvPr>
            <p:ph type="sldNum" sz="quarter"/>
          </p:nvPr>
        </p:nvSpPr>
        <p:spPr>
          <a:noFill/>
        </p:spPr>
        <p:txBody>
          <a:bodyPr/>
          <a:lstStyle/>
          <a:p>
            <a:pPr>
              <a:buFont typeface="Times New Roman" pitchFamily="18" charset="0"/>
              <a:buNone/>
            </a:pPr>
            <a:fld id="{9BD6A7B1-5DF4-4E16-B68A-2D80D084220A}"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28</a:t>
            </a:fld>
            <a:endParaRPr lang="en-GB" smtClean="0">
              <a:latin typeface="Times New Roman" pitchFamily="18" charset="0"/>
              <a:ea typeface="Arial Unicode MS" pitchFamily="34" charset="-128"/>
              <a:cs typeface="Arial Unicode MS" pitchFamily="34" charset="-128"/>
            </a:endParaRPr>
          </a:p>
        </p:txBody>
      </p:sp>
      <p:sp>
        <p:nvSpPr>
          <p:cNvPr id="43011" name="Text Box 1"/>
          <p:cNvSpPr txBox="1">
            <a:spLocks noChangeArrowheads="1"/>
          </p:cNvSpPr>
          <p:nvPr/>
        </p:nvSpPr>
        <p:spPr bwMode="auto">
          <a:xfrm>
            <a:off x="1106488" y="812800"/>
            <a:ext cx="5343525" cy="4006850"/>
          </a:xfrm>
          <a:prstGeom prst="rect">
            <a:avLst/>
          </a:prstGeom>
          <a:solidFill>
            <a:srgbClr val="FFFFFF"/>
          </a:solidFill>
          <a:ln w="9360">
            <a:solidFill>
              <a:srgbClr val="000000"/>
            </a:solidFill>
            <a:miter lim="800000"/>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43012" name="Rectangle 2"/>
          <p:cNvSpPr>
            <a:spLocks noGrp="1" noChangeArrowheads="1"/>
          </p:cNvSpPr>
          <p:nvPr>
            <p:ph type="body"/>
          </p:nvPr>
        </p:nvSpPr>
        <p:spPr>
          <a:xfrm>
            <a:off x="755650" y="5078413"/>
            <a:ext cx="6043613" cy="4808537"/>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1544638" y="922338"/>
            <a:ext cx="4468812" cy="3956050"/>
          </a:xfrm>
          <a:prstGeom prst="rect">
            <a:avLst/>
          </a:prstGeom>
          <a:solidFill>
            <a:srgbClr val="FFFFFF"/>
          </a:solidFill>
          <a:ln w="9360">
            <a:solidFill>
              <a:srgbClr val="000000"/>
            </a:solidFill>
            <a:miter lim="800000"/>
            <a:headEnd/>
            <a:tailEnd/>
          </a:ln>
        </p:spPr>
        <p:txBody>
          <a:bodyPr wrap="none" lIns="104287" tIns="52144" rIns="104287" bIns="52144" anchor="ctr"/>
          <a:lstStyle/>
          <a:p>
            <a:endParaRPr lang="ru-RU">
              <a:ea typeface="msmincho"/>
              <a:cs typeface="msmincho"/>
            </a:endParaRPr>
          </a:p>
        </p:txBody>
      </p:sp>
      <p:sp>
        <p:nvSpPr>
          <p:cNvPr id="33795" name="Rectangle 2"/>
          <p:cNvSpPr>
            <a:spLocks noGrp="1" noChangeArrowheads="1"/>
          </p:cNvSpPr>
          <p:nvPr>
            <p:ph type="body"/>
          </p:nvPr>
        </p:nvSpPr>
        <p:spPr>
          <a:xfrm>
            <a:off x="1138238" y="5407025"/>
            <a:ext cx="5065712" cy="4349750"/>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1544638" y="922338"/>
            <a:ext cx="4468812" cy="3956050"/>
          </a:xfrm>
          <a:prstGeom prst="rect">
            <a:avLst/>
          </a:prstGeom>
          <a:solidFill>
            <a:srgbClr val="FFFFFF"/>
          </a:solidFill>
          <a:ln w="9360">
            <a:solidFill>
              <a:srgbClr val="000000"/>
            </a:solidFill>
            <a:miter lim="800000"/>
            <a:headEnd/>
            <a:tailEnd/>
          </a:ln>
        </p:spPr>
        <p:txBody>
          <a:bodyPr wrap="none" lIns="104287" tIns="52144" rIns="104287" bIns="52144" anchor="ctr"/>
          <a:lstStyle/>
          <a:p>
            <a:endParaRPr lang="ru-RU">
              <a:ea typeface="msmincho"/>
              <a:cs typeface="msmincho"/>
            </a:endParaRPr>
          </a:p>
        </p:txBody>
      </p:sp>
      <p:sp>
        <p:nvSpPr>
          <p:cNvPr id="36867" name="Rectangle 2"/>
          <p:cNvSpPr>
            <a:spLocks noGrp="1" noChangeArrowheads="1"/>
          </p:cNvSpPr>
          <p:nvPr>
            <p:ph type="body"/>
          </p:nvPr>
        </p:nvSpPr>
        <p:spPr>
          <a:xfrm>
            <a:off x="1138238" y="5407025"/>
            <a:ext cx="5065712" cy="4349750"/>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1544638" y="922338"/>
            <a:ext cx="4468812" cy="3956050"/>
          </a:xfrm>
          <a:prstGeom prst="rect">
            <a:avLst/>
          </a:prstGeom>
          <a:solidFill>
            <a:srgbClr val="FFFFFF"/>
          </a:solidFill>
          <a:ln w="9360">
            <a:solidFill>
              <a:srgbClr val="000000"/>
            </a:solidFill>
            <a:miter lim="800000"/>
            <a:headEnd/>
            <a:tailEnd/>
          </a:ln>
        </p:spPr>
        <p:txBody>
          <a:bodyPr wrap="none" lIns="104287" tIns="52144" rIns="104287" bIns="52144" anchor="ctr"/>
          <a:lstStyle/>
          <a:p>
            <a:endParaRPr lang="ru-RU">
              <a:ea typeface="msmincho"/>
              <a:cs typeface="msmincho"/>
            </a:endParaRPr>
          </a:p>
        </p:txBody>
      </p:sp>
      <p:sp>
        <p:nvSpPr>
          <p:cNvPr id="37891" name="Rectangle 2"/>
          <p:cNvSpPr>
            <a:spLocks noGrp="1" noChangeArrowheads="1"/>
          </p:cNvSpPr>
          <p:nvPr>
            <p:ph type="body"/>
          </p:nvPr>
        </p:nvSpPr>
        <p:spPr>
          <a:xfrm>
            <a:off x="1138238" y="5407025"/>
            <a:ext cx="5065712" cy="4349750"/>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Text Box 1"/>
          <p:cNvSpPr txBox="1">
            <a:spLocks noChangeArrowheads="1"/>
          </p:cNvSpPr>
          <p:nvPr/>
        </p:nvSpPr>
        <p:spPr bwMode="auto">
          <a:xfrm>
            <a:off x="1544638" y="922338"/>
            <a:ext cx="4468812" cy="3956050"/>
          </a:xfrm>
          <a:prstGeom prst="rect">
            <a:avLst/>
          </a:prstGeom>
          <a:solidFill>
            <a:srgbClr val="FFFFFF"/>
          </a:solidFill>
          <a:ln w="9360">
            <a:solidFill>
              <a:srgbClr val="000000"/>
            </a:solidFill>
            <a:miter lim="800000"/>
            <a:headEnd/>
            <a:tailEnd/>
          </a:ln>
        </p:spPr>
        <p:txBody>
          <a:bodyPr wrap="none" lIns="104287" tIns="52144" rIns="104287" bIns="52144" anchor="ctr"/>
          <a:lstStyle/>
          <a:p>
            <a:endParaRPr lang="ru-RU">
              <a:ea typeface="msmincho"/>
              <a:cs typeface="msmincho"/>
            </a:endParaRPr>
          </a:p>
        </p:txBody>
      </p:sp>
      <p:sp>
        <p:nvSpPr>
          <p:cNvPr id="38915" name="Rectangle 2"/>
          <p:cNvSpPr>
            <a:spLocks noGrp="1" noChangeArrowheads="1"/>
          </p:cNvSpPr>
          <p:nvPr>
            <p:ph type="body"/>
          </p:nvPr>
        </p:nvSpPr>
        <p:spPr>
          <a:xfrm>
            <a:off x="1138238" y="5407025"/>
            <a:ext cx="5065712" cy="4349750"/>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9"/>
          <p:cNvSpPr>
            <a:spLocks noGrp="1" noChangeArrowheads="1"/>
          </p:cNvSpPr>
          <p:nvPr>
            <p:ph type="sldNum" sz="quarter"/>
          </p:nvPr>
        </p:nvSpPr>
        <p:spPr>
          <a:noFill/>
        </p:spPr>
        <p:txBody>
          <a:bodyPr/>
          <a:lstStyle/>
          <a:p>
            <a:pPr defTabSz="447675">
              <a:buFont typeface="Times New Roman" pitchFamily="18" charset="0"/>
              <a:buNone/>
            </a:pPr>
            <a:fld id="{08705B93-141D-4193-A4DE-C8CC7EBF2F3B}" type="slidenum">
              <a:rPr lang="en-GB" smtClean="0">
                <a:latin typeface="Times New Roman" pitchFamily="18" charset="0"/>
                <a:ea typeface="Arial Unicode MS" pitchFamily="34" charset="-128"/>
                <a:cs typeface="Arial Unicode MS" pitchFamily="34" charset="-128"/>
              </a:rPr>
              <a:pPr defTabSz="447675">
                <a:buFont typeface="Times New Roman" pitchFamily="18" charset="0"/>
                <a:buNone/>
              </a:pPr>
              <a:t>10</a:t>
            </a:fld>
            <a:endParaRPr lang="en-GB" smtClean="0">
              <a:latin typeface="Times New Roman" pitchFamily="18" charset="0"/>
              <a:ea typeface="Arial Unicode MS" pitchFamily="34" charset="-128"/>
              <a:cs typeface="Arial Unicode MS" pitchFamily="34" charset="-128"/>
            </a:endParaRPr>
          </a:p>
        </p:txBody>
      </p:sp>
      <p:sp>
        <p:nvSpPr>
          <p:cNvPr id="40963" name="Text Box 1"/>
          <p:cNvSpPr txBox="1">
            <a:spLocks noChangeArrowheads="1"/>
          </p:cNvSpPr>
          <p:nvPr/>
        </p:nvSpPr>
        <p:spPr bwMode="auto">
          <a:xfrm>
            <a:off x="1106488" y="812800"/>
            <a:ext cx="5343525" cy="4006850"/>
          </a:xfrm>
          <a:prstGeom prst="rect">
            <a:avLst/>
          </a:prstGeom>
          <a:solidFill>
            <a:srgbClr val="FFFFFF"/>
          </a:solidFill>
          <a:ln w="9360">
            <a:solidFill>
              <a:srgbClr val="000000"/>
            </a:solidFill>
            <a:miter lim="800000"/>
            <a:headEnd/>
            <a:tailEnd/>
          </a:ln>
        </p:spPr>
        <p:txBody>
          <a:bodyPr wrap="none" anchor="ctr"/>
          <a:lstStyle/>
          <a:p>
            <a:pPr>
              <a:lnSpc>
                <a:spcPct val="81000"/>
              </a:lnSpc>
              <a:buFont typeface="Arial" pitchFamily="34" charset="0"/>
              <a:buNone/>
            </a:pPr>
            <a:endParaRPr lang="ru-RU"/>
          </a:p>
        </p:txBody>
      </p:sp>
      <p:sp>
        <p:nvSpPr>
          <p:cNvPr id="40964" name="Rectangle 2"/>
          <p:cNvSpPr>
            <a:spLocks noGrp="1" noChangeArrowheads="1"/>
          </p:cNvSpPr>
          <p:nvPr>
            <p:ph type="body"/>
          </p:nvPr>
        </p:nvSpPr>
        <p:spPr>
          <a:xfrm>
            <a:off x="755650" y="5078413"/>
            <a:ext cx="6043613" cy="4808537"/>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1544638" y="922338"/>
            <a:ext cx="4468812" cy="3956050"/>
          </a:xfrm>
          <a:prstGeom prst="rect">
            <a:avLst/>
          </a:prstGeom>
          <a:solidFill>
            <a:srgbClr val="FFFFFF"/>
          </a:solidFill>
          <a:ln w="9360">
            <a:solidFill>
              <a:srgbClr val="000000"/>
            </a:solidFill>
            <a:miter lim="800000"/>
            <a:headEnd/>
            <a:tailEnd/>
          </a:ln>
        </p:spPr>
        <p:txBody>
          <a:bodyPr wrap="none" lIns="104287" tIns="52144" rIns="104287" bIns="52144" anchor="ctr"/>
          <a:lstStyle/>
          <a:p>
            <a:endParaRPr lang="ru-RU">
              <a:ea typeface="msmincho"/>
              <a:cs typeface="msmincho"/>
            </a:endParaRPr>
          </a:p>
        </p:txBody>
      </p:sp>
      <p:sp>
        <p:nvSpPr>
          <p:cNvPr id="39939" name="Rectangle 2"/>
          <p:cNvSpPr>
            <a:spLocks noGrp="1" noChangeArrowheads="1"/>
          </p:cNvSpPr>
          <p:nvPr>
            <p:ph type="body"/>
          </p:nvPr>
        </p:nvSpPr>
        <p:spPr>
          <a:xfrm>
            <a:off x="1138238" y="5407025"/>
            <a:ext cx="5065712" cy="4349750"/>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9"/>
          <p:cNvSpPr>
            <a:spLocks noGrp="1" noChangeArrowheads="1"/>
          </p:cNvSpPr>
          <p:nvPr>
            <p:ph type="sldNum" sz="quarter"/>
          </p:nvPr>
        </p:nvSpPr>
        <p:spPr>
          <a:noFill/>
        </p:spPr>
        <p:txBody>
          <a:bodyPr/>
          <a:lstStyle/>
          <a:p>
            <a:pPr defTabSz="447675">
              <a:buFont typeface="Times New Roman" pitchFamily="18" charset="0"/>
              <a:buNone/>
            </a:pPr>
            <a:fld id="{2CBF67B9-07B3-43FA-9776-2A77C7E44379}" type="slidenum">
              <a:rPr lang="en-GB" smtClean="0">
                <a:latin typeface="Times New Roman" pitchFamily="18" charset="0"/>
                <a:ea typeface="Arial Unicode MS" pitchFamily="34" charset="-128"/>
                <a:cs typeface="Arial Unicode MS" pitchFamily="34" charset="-128"/>
              </a:rPr>
              <a:pPr defTabSz="447675">
                <a:buFont typeface="Times New Roman" pitchFamily="18" charset="0"/>
                <a:buNone/>
              </a:pPr>
              <a:t>15</a:t>
            </a:fld>
            <a:endParaRPr lang="en-GB" smtClean="0">
              <a:latin typeface="Times New Roman" pitchFamily="18" charset="0"/>
              <a:ea typeface="Arial Unicode MS" pitchFamily="34" charset="-128"/>
              <a:cs typeface="Arial Unicode MS" pitchFamily="34" charset="-128"/>
            </a:endParaRPr>
          </a:p>
        </p:txBody>
      </p:sp>
      <p:sp>
        <p:nvSpPr>
          <p:cNvPr id="41987" name="Text Box 1"/>
          <p:cNvSpPr txBox="1">
            <a:spLocks noChangeArrowheads="1"/>
          </p:cNvSpPr>
          <p:nvPr/>
        </p:nvSpPr>
        <p:spPr bwMode="auto">
          <a:xfrm>
            <a:off x="1106488" y="812800"/>
            <a:ext cx="5343525" cy="4006850"/>
          </a:xfrm>
          <a:prstGeom prst="rect">
            <a:avLst/>
          </a:prstGeom>
          <a:solidFill>
            <a:srgbClr val="FFFFFF"/>
          </a:solidFill>
          <a:ln w="9360">
            <a:solidFill>
              <a:srgbClr val="000000"/>
            </a:solidFill>
            <a:miter lim="800000"/>
            <a:headEnd/>
            <a:tailEnd/>
          </a:ln>
        </p:spPr>
        <p:txBody>
          <a:bodyPr wrap="none" anchor="ctr"/>
          <a:lstStyle/>
          <a:p>
            <a:pPr>
              <a:lnSpc>
                <a:spcPct val="81000"/>
              </a:lnSpc>
              <a:buFont typeface="Arial" pitchFamily="34" charset="0"/>
              <a:buNone/>
            </a:pPr>
            <a:endParaRPr lang="ru-RU"/>
          </a:p>
        </p:txBody>
      </p:sp>
      <p:sp>
        <p:nvSpPr>
          <p:cNvPr id="41988" name="Rectangle 2"/>
          <p:cNvSpPr>
            <a:spLocks noGrp="1" noChangeArrowheads="1"/>
          </p:cNvSpPr>
          <p:nvPr>
            <p:ph type="body"/>
          </p:nvPr>
        </p:nvSpPr>
        <p:spPr>
          <a:xfrm>
            <a:off x="755650" y="5078413"/>
            <a:ext cx="6043613" cy="4808537"/>
          </a:xfrm>
          <a:noFill/>
          <a:ln/>
        </p:spPr>
        <p:txBody>
          <a:bodyPr wrap="none" anchor="ctr"/>
          <a:lstStyle/>
          <a:p>
            <a:endParaRPr lang="ru-RU"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6047" y="2348403"/>
            <a:ext cx="8568531" cy="162043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512094" y="4283818"/>
            <a:ext cx="7056438" cy="1931917"/>
          </a:xfrm>
        </p:spPr>
        <p:txBody>
          <a:bodyPr/>
          <a:lstStyle>
            <a:lvl1pPr marL="0" indent="0" algn="ctr">
              <a:buNone/>
              <a:defRPr>
                <a:solidFill>
                  <a:schemeClr val="tx1">
                    <a:tint val="75000"/>
                  </a:schemeClr>
                </a:solidFill>
              </a:defRPr>
            </a:lvl1pPr>
            <a:lvl2pPr marL="503816" indent="0" algn="ctr">
              <a:buNone/>
              <a:defRPr>
                <a:solidFill>
                  <a:schemeClr val="tx1">
                    <a:tint val="75000"/>
                  </a:schemeClr>
                </a:solidFill>
              </a:defRPr>
            </a:lvl2pPr>
            <a:lvl3pPr marL="1007630" indent="0" algn="ctr">
              <a:buNone/>
              <a:defRPr>
                <a:solidFill>
                  <a:schemeClr val="tx1">
                    <a:tint val="75000"/>
                  </a:schemeClr>
                </a:solidFill>
              </a:defRPr>
            </a:lvl3pPr>
            <a:lvl4pPr marL="1511445" indent="0" algn="ctr">
              <a:buNone/>
              <a:defRPr>
                <a:solidFill>
                  <a:schemeClr val="tx1">
                    <a:tint val="75000"/>
                  </a:schemeClr>
                </a:solidFill>
              </a:defRPr>
            </a:lvl4pPr>
            <a:lvl5pPr marL="2015259" indent="0" algn="ctr">
              <a:buNone/>
              <a:defRPr>
                <a:solidFill>
                  <a:schemeClr val="tx1">
                    <a:tint val="75000"/>
                  </a:schemeClr>
                </a:solidFill>
              </a:defRPr>
            </a:lvl5pPr>
            <a:lvl6pPr marL="2519074" indent="0" algn="ctr">
              <a:buNone/>
              <a:defRPr>
                <a:solidFill>
                  <a:schemeClr val="tx1">
                    <a:tint val="75000"/>
                  </a:schemeClr>
                </a:solidFill>
              </a:defRPr>
            </a:lvl6pPr>
            <a:lvl7pPr marL="3022888" indent="0" algn="ctr">
              <a:buNone/>
              <a:defRPr>
                <a:solidFill>
                  <a:schemeClr val="tx1">
                    <a:tint val="75000"/>
                  </a:schemeClr>
                </a:solidFill>
              </a:defRPr>
            </a:lvl7pPr>
            <a:lvl8pPr marL="3526703" indent="0" algn="ctr">
              <a:buNone/>
              <a:defRPr>
                <a:solidFill>
                  <a:schemeClr val="tx1">
                    <a:tint val="75000"/>
                  </a:schemeClr>
                </a:solidFill>
              </a:defRPr>
            </a:lvl8pPr>
            <a:lvl9pPr marL="4030518"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CED3AFB7-54B0-4508-AFB5-9BBB0DBE8F41}" type="datetimeFigureOut">
              <a:rPr lang="ru-RU"/>
              <a:pPr>
                <a:defRPr/>
              </a:pPr>
              <a:t>16.08.2022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GB"/>
              <a:t>Управление Россельхознадзора по Республике Карелия, Архангельской области и Ненецкому автономному округу</a:t>
            </a:r>
          </a:p>
        </p:txBody>
      </p:sp>
      <p:sp>
        <p:nvSpPr>
          <p:cNvPr id="6" name="Номер слайда 5"/>
          <p:cNvSpPr>
            <a:spLocks noGrp="1"/>
          </p:cNvSpPr>
          <p:nvPr>
            <p:ph type="sldNum" sz="quarter" idx="12"/>
          </p:nvPr>
        </p:nvSpPr>
        <p:spPr/>
        <p:txBody>
          <a:bodyPr/>
          <a:lstStyle>
            <a:lvl1pPr>
              <a:defRPr/>
            </a:lvl1pPr>
          </a:lstStyle>
          <a:p>
            <a:pPr>
              <a:defRPr/>
            </a:pPr>
            <a:fld id="{C6664B75-41AD-4650-870A-5A37742C241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5F2DEB3-1524-47D1-AC8B-70FFF64CE682}" type="datetimeFigureOut">
              <a:rPr lang="ru-RU"/>
              <a:pPr>
                <a:defRPr/>
              </a:pPr>
              <a:t>16.08.2022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GB"/>
              <a:t>Управление Россельхознадзора по Республике Карелия, Архангельской области и Ненецкому автономному округу</a:t>
            </a:r>
          </a:p>
        </p:txBody>
      </p:sp>
      <p:sp>
        <p:nvSpPr>
          <p:cNvPr id="6" name="Номер слайда 5"/>
          <p:cNvSpPr>
            <a:spLocks noGrp="1"/>
          </p:cNvSpPr>
          <p:nvPr>
            <p:ph type="sldNum" sz="quarter" idx="12"/>
          </p:nvPr>
        </p:nvSpPr>
        <p:spPr/>
        <p:txBody>
          <a:bodyPr/>
          <a:lstStyle>
            <a:lvl1pPr>
              <a:defRPr/>
            </a:lvl1pPr>
          </a:lstStyle>
          <a:p>
            <a:pPr>
              <a:defRPr/>
            </a:pPr>
            <a:fld id="{EE75F061-ABF3-499D-8040-259417BC519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057499" y="334236"/>
            <a:ext cx="2500906" cy="71099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54785" y="334236"/>
            <a:ext cx="7334704" cy="71099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A3B0063-6241-4560-AE9D-259C0CA8B9AC}" type="datetimeFigureOut">
              <a:rPr lang="ru-RU"/>
              <a:pPr>
                <a:defRPr/>
              </a:pPr>
              <a:t>16.08.2022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GB"/>
              <a:t>Управление Россельхознадзора по Республике Карелия, Архангельской области и Ненецкому автономному округу</a:t>
            </a:r>
          </a:p>
        </p:txBody>
      </p:sp>
      <p:sp>
        <p:nvSpPr>
          <p:cNvPr id="6" name="Номер слайда 5"/>
          <p:cNvSpPr>
            <a:spLocks noGrp="1"/>
          </p:cNvSpPr>
          <p:nvPr>
            <p:ph type="sldNum" sz="quarter" idx="12"/>
          </p:nvPr>
        </p:nvSpPr>
        <p:spPr/>
        <p:txBody>
          <a:bodyPr/>
          <a:lstStyle>
            <a:lvl1pPr>
              <a:defRPr/>
            </a:lvl1pPr>
          </a:lstStyle>
          <a:p>
            <a:pPr>
              <a:defRPr/>
            </a:pPr>
            <a:fld id="{8093471D-60F9-4575-AF38-A0CCE536E08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1B977EA-D628-47D1-98A6-A08F7F890CAA}" type="datetimeFigureOut">
              <a:rPr lang="ru-RU"/>
              <a:pPr>
                <a:defRPr/>
              </a:pPr>
              <a:t>16.08.2022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GB"/>
              <a:t>Управление Россельхознадзора по Республике Карелия, Архангельской области и Ненецкому автономному округу</a:t>
            </a:r>
          </a:p>
        </p:txBody>
      </p:sp>
      <p:sp>
        <p:nvSpPr>
          <p:cNvPr id="6" name="Номер слайда 5"/>
          <p:cNvSpPr>
            <a:spLocks noGrp="1"/>
          </p:cNvSpPr>
          <p:nvPr>
            <p:ph type="sldNum" sz="quarter" idx="12"/>
          </p:nvPr>
        </p:nvSpPr>
        <p:spPr/>
        <p:txBody>
          <a:bodyPr/>
          <a:lstStyle>
            <a:lvl1pPr>
              <a:defRPr/>
            </a:lvl1pPr>
          </a:lstStyle>
          <a:p>
            <a:pPr>
              <a:defRPr/>
            </a:pPr>
            <a:fld id="{00D6BF31-60F4-4405-BB9D-A4B1432EF8B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6300" y="4857795"/>
            <a:ext cx="8568531" cy="1501435"/>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796300" y="3204117"/>
            <a:ext cx="8568531" cy="1653678"/>
          </a:xfrm>
        </p:spPr>
        <p:txBody>
          <a:bodyPr anchor="b"/>
          <a:lstStyle>
            <a:lvl1pPr marL="0" indent="0">
              <a:buNone/>
              <a:defRPr sz="2200">
                <a:solidFill>
                  <a:schemeClr val="tx1">
                    <a:tint val="75000"/>
                  </a:schemeClr>
                </a:solidFill>
              </a:defRPr>
            </a:lvl1pPr>
            <a:lvl2pPr marL="503816" indent="0">
              <a:buNone/>
              <a:defRPr sz="2000">
                <a:solidFill>
                  <a:schemeClr val="tx1">
                    <a:tint val="75000"/>
                  </a:schemeClr>
                </a:solidFill>
              </a:defRPr>
            </a:lvl2pPr>
            <a:lvl3pPr marL="1007630" indent="0">
              <a:buNone/>
              <a:defRPr sz="1800">
                <a:solidFill>
                  <a:schemeClr val="tx1">
                    <a:tint val="75000"/>
                  </a:schemeClr>
                </a:solidFill>
              </a:defRPr>
            </a:lvl3pPr>
            <a:lvl4pPr marL="1511445" indent="0">
              <a:buNone/>
              <a:defRPr sz="1500">
                <a:solidFill>
                  <a:schemeClr val="tx1">
                    <a:tint val="75000"/>
                  </a:schemeClr>
                </a:solidFill>
              </a:defRPr>
            </a:lvl4pPr>
            <a:lvl5pPr marL="2015259" indent="0">
              <a:buNone/>
              <a:defRPr sz="1500">
                <a:solidFill>
                  <a:schemeClr val="tx1">
                    <a:tint val="75000"/>
                  </a:schemeClr>
                </a:solidFill>
              </a:defRPr>
            </a:lvl5pPr>
            <a:lvl6pPr marL="2519074" indent="0">
              <a:buNone/>
              <a:defRPr sz="1500">
                <a:solidFill>
                  <a:schemeClr val="tx1">
                    <a:tint val="75000"/>
                  </a:schemeClr>
                </a:solidFill>
              </a:defRPr>
            </a:lvl6pPr>
            <a:lvl7pPr marL="3022888" indent="0">
              <a:buNone/>
              <a:defRPr sz="1500">
                <a:solidFill>
                  <a:schemeClr val="tx1">
                    <a:tint val="75000"/>
                  </a:schemeClr>
                </a:solidFill>
              </a:defRPr>
            </a:lvl7pPr>
            <a:lvl8pPr marL="3526703" indent="0">
              <a:buNone/>
              <a:defRPr sz="1500">
                <a:solidFill>
                  <a:schemeClr val="tx1">
                    <a:tint val="75000"/>
                  </a:schemeClr>
                </a:solidFill>
              </a:defRPr>
            </a:lvl8pPr>
            <a:lvl9pPr marL="4030518"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AD7C36C-DFD2-4B0D-89E5-605247FFBD07}" type="datetimeFigureOut">
              <a:rPr lang="ru-RU"/>
              <a:pPr>
                <a:defRPr/>
              </a:pPr>
              <a:t>16.08.2022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GB"/>
              <a:t>Управление Россельхознадзора по Республике Карелия, Архангельской области и Ненецкому автономному округу</a:t>
            </a:r>
          </a:p>
        </p:txBody>
      </p:sp>
      <p:sp>
        <p:nvSpPr>
          <p:cNvPr id="6" name="Номер слайда 5"/>
          <p:cNvSpPr>
            <a:spLocks noGrp="1"/>
          </p:cNvSpPr>
          <p:nvPr>
            <p:ph type="sldNum" sz="quarter" idx="12"/>
          </p:nvPr>
        </p:nvSpPr>
        <p:spPr/>
        <p:txBody>
          <a:bodyPr/>
          <a:lstStyle>
            <a:lvl1pPr>
              <a:defRPr/>
            </a:lvl1pPr>
          </a:lstStyle>
          <a:p>
            <a:pPr>
              <a:defRPr/>
            </a:pPr>
            <a:fld id="{227D8E20-5C94-4F56-AF6C-38CC1BEDA1A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54789" y="1944167"/>
            <a:ext cx="4917805" cy="5500013"/>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640604" y="1944167"/>
            <a:ext cx="4917805" cy="5500013"/>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8D0B55B0-9753-4C34-BDED-DEF02971C651}" type="datetimeFigureOut">
              <a:rPr lang="ru-RU"/>
              <a:pPr>
                <a:defRPr/>
              </a:pPr>
              <a:t>16.08.2022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GB"/>
              <a:t>Управление Россельхознадзора по Республике Карелия, Архангельской области и Ненецкому автономному округу</a:t>
            </a:r>
          </a:p>
        </p:txBody>
      </p:sp>
      <p:sp>
        <p:nvSpPr>
          <p:cNvPr id="7" name="Номер слайда 5"/>
          <p:cNvSpPr>
            <a:spLocks noGrp="1"/>
          </p:cNvSpPr>
          <p:nvPr>
            <p:ph type="sldNum" sz="quarter" idx="12"/>
          </p:nvPr>
        </p:nvSpPr>
        <p:spPr/>
        <p:txBody>
          <a:bodyPr/>
          <a:lstStyle>
            <a:lvl1pPr>
              <a:defRPr/>
            </a:lvl1pPr>
          </a:lstStyle>
          <a:p>
            <a:pPr>
              <a:defRPr/>
            </a:pPr>
            <a:fld id="{E6D3ABA7-32C5-46E4-8A04-D8BAFA76FC9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031" y="302737"/>
            <a:ext cx="9072563" cy="1259946"/>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04031" y="1692179"/>
            <a:ext cx="4454027" cy="705219"/>
          </a:xfrm>
        </p:spPr>
        <p:txBody>
          <a:bodyPr anchor="b"/>
          <a:lstStyle>
            <a:lvl1pPr marL="0" indent="0">
              <a:buNone/>
              <a:defRPr sz="2600" b="1"/>
            </a:lvl1pPr>
            <a:lvl2pPr marL="503816" indent="0">
              <a:buNone/>
              <a:defRPr sz="2200" b="1"/>
            </a:lvl2pPr>
            <a:lvl3pPr marL="1007630" indent="0">
              <a:buNone/>
              <a:defRPr sz="2000" b="1"/>
            </a:lvl3pPr>
            <a:lvl4pPr marL="1511445" indent="0">
              <a:buNone/>
              <a:defRPr sz="1800" b="1"/>
            </a:lvl4pPr>
            <a:lvl5pPr marL="2015259" indent="0">
              <a:buNone/>
              <a:defRPr sz="1800" b="1"/>
            </a:lvl5pPr>
            <a:lvl6pPr marL="2519074" indent="0">
              <a:buNone/>
              <a:defRPr sz="1800" b="1"/>
            </a:lvl6pPr>
            <a:lvl7pPr marL="3022888" indent="0">
              <a:buNone/>
              <a:defRPr sz="1800" b="1"/>
            </a:lvl7pPr>
            <a:lvl8pPr marL="3526703" indent="0">
              <a:buNone/>
              <a:defRPr sz="1800" b="1"/>
            </a:lvl8pPr>
            <a:lvl9pPr marL="4030518" indent="0">
              <a:buNone/>
              <a:defRPr sz="1800" b="1"/>
            </a:lvl9pPr>
          </a:lstStyle>
          <a:p>
            <a:pPr lvl="0"/>
            <a:r>
              <a:rPr lang="ru-RU" smtClean="0"/>
              <a:t>Образец текста</a:t>
            </a:r>
          </a:p>
        </p:txBody>
      </p:sp>
      <p:sp>
        <p:nvSpPr>
          <p:cNvPr id="4" name="Содержимое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120818" y="1692179"/>
            <a:ext cx="4455776" cy="705219"/>
          </a:xfrm>
        </p:spPr>
        <p:txBody>
          <a:bodyPr anchor="b"/>
          <a:lstStyle>
            <a:lvl1pPr marL="0" indent="0">
              <a:buNone/>
              <a:defRPr sz="2600" b="1"/>
            </a:lvl1pPr>
            <a:lvl2pPr marL="503816" indent="0">
              <a:buNone/>
              <a:defRPr sz="2200" b="1"/>
            </a:lvl2pPr>
            <a:lvl3pPr marL="1007630" indent="0">
              <a:buNone/>
              <a:defRPr sz="2000" b="1"/>
            </a:lvl3pPr>
            <a:lvl4pPr marL="1511445" indent="0">
              <a:buNone/>
              <a:defRPr sz="1800" b="1"/>
            </a:lvl4pPr>
            <a:lvl5pPr marL="2015259" indent="0">
              <a:buNone/>
              <a:defRPr sz="1800" b="1"/>
            </a:lvl5pPr>
            <a:lvl6pPr marL="2519074" indent="0">
              <a:buNone/>
              <a:defRPr sz="1800" b="1"/>
            </a:lvl6pPr>
            <a:lvl7pPr marL="3022888" indent="0">
              <a:buNone/>
              <a:defRPr sz="1800" b="1"/>
            </a:lvl7pPr>
            <a:lvl8pPr marL="3526703" indent="0">
              <a:buNone/>
              <a:defRPr sz="1800" b="1"/>
            </a:lvl8pPr>
            <a:lvl9pPr marL="4030518" indent="0">
              <a:buNone/>
              <a:defRPr sz="1800" b="1"/>
            </a:lvl9pPr>
          </a:lstStyle>
          <a:p>
            <a:pPr lvl="0"/>
            <a:r>
              <a:rPr lang="ru-RU" smtClean="0"/>
              <a:t>Образец текста</a:t>
            </a:r>
          </a:p>
        </p:txBody>
      </p:sp>
      <p:sp>
        <p:nvSpPr>
          <p:cNvPr id="6" name="Содержимое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85FC493-DC70-4538-977E-4D3C86C97158}" type="datetimeFigureOut">
              <a:rPr lang="ru-RU"/>
              <a:pPr>
                <a:defRPr/>
              </a:pPr>
              <a:t>16.08.2022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r>
              <a:rPr lang="en-GB"/>
              <a:t>Управление Россельхознадзора по Республике Карелия, Архангельской области и Ненецкому автономному округу</a:t>
            </a:r>
          </a:p>
        </p:txBody>
      </p:sp>
      <p:sp>
        <p:nvSpPr>
          <p:cNvPr id="9" name="Номер слайда 5"/>
          <p:cNvSpPr>
            <a:spLocks noGrp="1"/>
          </p:cNvSpPr>
          <p:nvPr>
            <p:ph type="sldNum" sz="quarter" idx="12"/>
          </p:nvPr>
        </p:nvSpPr>
        <p:spPr/>
        <p:txBody>
          <a:bodyPr/>
          <a:lstStyle>
            <a:lvl1pPr>
              <a:defRPr/>
            </a:lvl1pPr>
          </a:lstStyle>
          <a:p>
            <a:pPr>
              <a:defRPr/>
            </a:pPr>
            <a:fld id="{6C9E6822-B3B3-4B7E-B194-EE647E0E31E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C9E5D1D1-40A6-432C-8E4B-010315B4FA71}" type="datetimeFigureOut">
              <a:rPr lang="ru-RU"/>
              <a:pPr>
                <a:defRPr/>
              </a:pPr>
              <a:t>16.08.2022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r>
              <a:rPr lang="en-GB"/>
              <a:t>Управление Россельхознадзора по Республике Карелия, Архангельской области и Ненецкому автономному округу</a:t>
            </a:r>
          </a:p>
        </p:txBody>
      </p:sp>
      <p:sp>
        <p:nvSpPr>
          <p:cNvPr id="5" name="Номер слайда 5"/>
          <p:cNvSpPr>
            <a:spLocks noGrp="1"/>
          </p:cNvSpPr>
          <p:nvPr>
            <p:ph type="sldNum" sz="quarter" idx="12"/>
          </p:nvPr>
        </p:nvSpPr>
        <p:spPr/>
        <p:txBody>
          <a:bodyPr/>
          <a:lstStyle>
            <a:lvl1pPr>
              <a:defRPr/>
            </a:lvl1pPr>
          </a:lstStyle>
          <a:p>
            <a:pPr>
              <a:defRPr/>
            </a:pPr>
            <a:fld id="{76063966-3824-4450-AB32-D353340F782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CE54CCE-DF94-45C3-9950-FC5E24D9D7A8}" type="datetimeFigureOut">
              <a:rPr lang="ru-RU"/>
              <a:pPr>
                <a:defRPr/>
              </a:pPr>
              <a:t>16.08.2022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r>
              <a:rPr lang="en-GB"/>
              <a:t>Управление Россельхознадзора по Республике Карелия, Архангельской области и Ненецкому автономному округу</a:t>
            </a:r>
          </a:p>
        </p:txBody>
      </p:sp>
      <p:sp>
        <p:nvSpPr>
          <p:cNvPr id="4" name="Номер слайда 5"/>
          <p:cNvSpPr>
            <a:spLocks noGrp="1"/>
          </p:cNvSpPr>
          <p:nvPr>
            <p:ph type="sldNum" sz="quarter" idx="12"/>
          </p:nvPr>
        </p:nvSpPr>
        <p:spPr/>
        <p:txBody>
          <a:bodyPr/>
          <a:lstStyle>
            <a:lvl1pPr>
              <a:defRPr/>
            </a:lvl1pPr>
          </a:lstStyle>
          <a:p>
            <a:pPr>
              <a:defRPr/>
            </a:pPr>
            <a:fld id="{9AE0AD59-E8F4-4660-9CD9-50841BC3405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034" y="300987"/>
            <a:ext cx="3316456" cy="1280945"/>
          </a:xfrm>
        </p:spPr>
        <p:txBody>
          <a:bodyPr anchor="b"/>
          <a:lstStyle>
            <a:lvl1pPr algn="l">
              <a:defRPr sz="2200" b="1"/>
            </a:lvl1pPr>
          </a:lstStyle>
          <a:p>
            <a:r>
              <a:rPr lang="ru-RU" smtClean="0"/>
              <a:t>Образец заголовка</a:t>
            </a:r>
            <a:endParaRPr lang="ru-RU"/>
          </a:p>
        </p:txBody>
      </p:sp>
      <p:sp>
        <p:nvSpPr>
          <p:cNvPr id="3" name="Содержимое 2"/>
          <p:cNvSpPr>
            <a:spLocks noGrp="1"/>
          </p:cNvSpPr>
          <p:nvPr>
            <p:ph idx="1"/>
          </p:nvPr>
        </p:nvSpPr>
        <p:spPr>
          <a:xfrm>
            <a:off x="3941248" y="300991"/>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04034" y="1581936"/>
            <a:ext cx="3316456" cy="5171028"/>
          </a:xfrm>
        </p:spPr>
        <p:txBody>
          <a:bodyPr/>
          <a:lstStyle>
            <a:lvl1pPr marL="0" indent="0">
              <a:buNone/>
              <a:defRPr sz="1500"/>
            </a:lvl1pPr>
            <a:lvl2pPr marL="503816" indent="0">
              <a:buNone/>
              <a:defRPr sz="1300"/>
            </a:lvl2pPr>
            <a:lvl3pPr marL="1007630" indent="0">
              <a:buNone/>
              <a:defRPr sz="1100"/>
            </a:lvl3pPr>
            <a:lvl4pPr marL="1511445" indent="0">
              <a:buNone/>
              <a:defRPr sz="1000"/>
            </a:lvl4pPr>
            <a:lvl5pPr marL="2015259" indent="0">
              <a:buNone/>
              <a:defRPr sz="1000"/>
            </a:lvl5pPr>
            <a:lvl6pPr marL="2519074" indent="0">
              <a:buNone/>
              <a:defRPr sz="1000"/>
            </a:lvl6pPr>
            <a:lvl7pPr marL="3022888" indent="0">
              <a:buNone/>
              <a:defRPr sz="1000"/>
            </a:lvl7pPr>
            <a:lvl8pPr marL="3526703" indent="0">
              <a:buNone/>
              <a:defRPr sz="1000"/>
            </a:lvl8pPr>
            <a:lvl9pPr marL="4030518"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5BC4840-5A15-4B41-98DC-66E6319D60E8}" type="datetimeFigureOut">
              <a:rPr lang="ru-RU"/>
              <a:pPr>
                <a:defRPr/>
              </a:pPr>
              <a:t>16.08.2022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GB"/>
              <a:t>Управление Россельхознадзора по Республике Карелия, Архангельской области и Ненецкому автономному округу</a:t>
            </a:r>
          </a:p>
        </p:txBody>
      </p:sp>
      <p:sp>
        <p:nvSpPr>
          <p:cNvPr id="7" name="Номер слайда 5"/>
          <p:cNvSpPr>
            <a:spLocks noGrp="1"/>
          </p:cNvSpPr>
          <p:nvPr>
            <p:ph type="sldNum" sz="quarter" idx="12"/>
          </p:nvPr>
        </p:nvSpPr>
        <p:spPr/>
        <p:txBody>
          <a:bodyPr/>
          <a:lstStyle>
            <a:lvl1pPr>
              <a:defRPr/>
            </a:lvl1pPr>
          </a:lstStyle>
          <a:p>
            <a:pPr>
              <a:defRPr/>
            </a:pPr>
            <a:fld id="{9129FC16-43B0-4EB9-9A5E-93B1CA9D8723}"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5873" y="5291772"/>
            <a:ext cx="6048375" cy="624724"/>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975873" y="675471"/>
            <a:ext cx="6048375" cy="4535805"/>
          </a:xfrm>
        </p:spPr>
        <p:txBody>
          <a:bodyPr rtlCol="0">
            <a:normAutofit/>
          </a:bodyPr>
          <a:lstStyle>
            <a:lvl1pPr marL="0" indent="0">
              <a:buNone/>
              <a:defRPr sz="3500"/>
            </a:lvl1pPr>
            <a:lvl2pPr marL="503816" indent="0">
              <a:buNone/>
              <a:defRPr sz="3100"/>
            </a:lvl2pPr>
            <a:lvl3pPr marL="1007630" indent="0">
              <a:buNone/>
              <a:defRPr sz="2600"/>
            </a:lvl3pPr>
            <a:lvl4pPr marL="1511445" indent="0">
              <a:buNone/>
              <a:defRPr sz="2200"/>
            </a:lvl4pPr>
            <a:lvl5pPr marL="2015259" indent="0">
              <a:buNone/>
              <a:defRPr sz="2200"/>
            </a:lvl5pPr>
            <a:lvl6pPr marL="2519074" indent="0">
              <a:buNone/>
              <a:defRPr sz="2200"/>
            </a:lvl6pPr>
            <a:lvl7pPr marL="3022888" indent="0">
              <a:buNone/>
              <a:defRPr sz="2200"/>
            </a:lvl7pPr>
            <a:lvl8pPr marL="3526703" indent="0">
              <a:buNone/>
              <a:defRPr sz="2200"/>
            </a:lvl8pPr>
            <a:lvl9pPr marL="4030518" indent="0">
              <a:buNone/>
              <a:defRPr sz="2200"/>
            </a:lvl9pPr>
          </a:lstStyle>
          <a:p>
            <a:pPr lvl="0"/>
            <a:endParaRPr lang="ru-RU" noProof="0" smtClean="0"/>
          </a:p>
        </p:txBody>
      </p:sp>
      <p:sp>
        <p:nvSpPr>
          <p:cNvPr id="4" name="Текст 3"/>
          <p:cNvSpPr>
            <a:spLocks noGrp="1"/>
          </p:cNvSpPr>
          <p:nvPr>
            <p:ph type="body" sz="half" idx="2"/>
          </p:nvPr>
        </p:nvSpPr>
        <p:spPr>
          <a:xfrm>
            <a:off x="1975873" y="5916496"/>
            <a:ext cx="6048375" cy="887211"/>
          </a:xfrm>
        </p:spPr>
        <p:txBody>
          <a:bodyPr/>
          <a:lstStyle>
            <a:lvl1pPr marL="0" indent="0">
              <a:buNone/>
              <a:defRPr sz="1500"/>
            </a:lvl1pPr>
            <a:lvl2pPr marL="503816" indent="0">
              <a:buNone/>
              <a:defRPr sz="1300"/>
            </a:lvl2pPr>
            <a:lvl3pPr marL="1007630" indent="0">
              <a:buNone/>
              <a:defRPr sz="1100"/>
            </a:lvl3pPr>
            <a:lvl4pPr marL="1511445" indent="0">
              <a:buNone/>
              <a:defRPr sz="1000"/>
            </a:lvl4pPr>
            <a:lvl5pPr marL="2015259" indent="0">
              <a:buNone/>
              <a:defRPr sz="1000"/>
            </a:lvl5pPr>
            <a:lvl6pPr marL="2519074" indent="0">
              <a:buNone/>
              <a:defRPr sz="1000"/>
            </a:lvl6pPr>
            <a:lvl7pPr marL="3022888" indent="0">
              <a:buNone/>
              <a:defRPr sz="1000"/>
            </a:lvl7pPr>
            <a:lvl8pPr marL="3526703" indent="0">
              <a:buNone/>
              <a:defRPr sz="1000"/>
            </a:lvl8pPr>
            <a:lvl9pPr marL="4030518"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14CDAE8-B663-4FD0-A57F-45666312CAA1}" type="datetimeFigureOut">
              <a:rPr lang="ru-RU"/>
              <a:pPr>
                <a:defRPr/>
              </a:pPr>
              <a:t>16.08.2022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GB"/>
              <a:t>Управление Россельхознадзора по Республике Карелия, Архангельской области и Ненецкому автономному округу</a:t>
            </a:r>
          </a:p>
        </p:txBody>
      </p:sp>
      <p:sp>
        <p:nvSpPr>
          <p:cNvPr id="7" name="Номер слайда 5"/>
          <p:cNvSpPr>
            <a:spLocks noGrp="1"/>
          </p:cNvSpPr>
          <p:nvPr>
            <p:ph type="sldNum" sz="quarter" idx="12"/>
          </p:nvPr>
        </p:nvSpPr>
        <p:spPr/>
        <p:txBody>
          <a:bodyPr/>
          <a:lstStyle>
            <a:lvl1pPr>
              <a:defRPr/>
            </a:lvl1pPr>
          </a:lstStyle>
          <a:p>
            <a:pPr>
              <a:defRPr/>
            </a:pPr>
            <a:fld id="{E95AE019-FE73-4C1C-B012-D61EE5558B2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503238" y="303213"/>
            <a:ext cx="9074150" cy="1258887"/>
          </a:xfrm>
          <a:prstGeom prst="rect">
            <a:avLst/>
          </a:prstGeom>
          <a:noFill/>
          <a:ln w="9525">
            <a:noFill/>
            <a:miter lim="800000"/>
            <a:headEnd/>
            <a:tailEnd/>
          </a:ln>
        </p:spPr>
        <p:txBody>
          <a:bodyPr vert="horz" wrap="square" lIns="100761" tIns="50382" rIns="100761" bIns="50382"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503238" y="1763713"/>
            <a:ext cx="9074150" cy="4989512"/>
          </a:xfrm>
          <a:prstGeom prst="rect">
            <a:avLst/>
          </a:prstGeom>
          <a:noFill/>
          <a:ln w="9525">
            <a:noFill/>
            <a:miter lim="800000"/>
            <a:headEnd/>
            <a:tailEnd/>
          </a:ln>
        </p:spPr>
        <p:txBody>
          <a:bodyPr vert="horz" wrap="square" lIns="100761" tIns="50382" rIns="100761" bIns="50382"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503238" y="7007225"/>
            <a:ext cx="2352675" cy="401638"/>
          </a:xfrm>
          <a:prstGeom prst="rect">
            <a:avLst/>
          </a:prstGeom>
        </p:spPr>
        <p:txBody>
          <a:bodyPr vert="horz" lIns="100761" tIns="50382" rIns="100761" bIns="50382" rtlCol="0" anchor="ctr"/>
          <a:lstStyle>
            <a:lvl1pPr algn="l">
              <a:defRPr sz="1300">
                <a:solidFill>
                  <a:schemeClr val="tx1">
                    <a:tint val="75000"/>
                  </a:schemeClr>
                </a:solidFill>
                <a:latin typeface="Arial" charset="0"/>
              </a:defRPr>
            </a:lvl1pPr>
          </a:lstStyle>
          <a:p>
            <a:pPr>
              <a:defRPr/>
            </a:pPr>
            <a:fld id="{41B6B0BC-202D-425B-8678-A641B8BCFB1F}" type="datetimeFigureOut">
              <a:rPr lang="ru-RU"/>
              <a:pPr>
                <a:defRPr/>
              </a:pPr>
              <a:t>16.08.2022</a:t>
            </a:fld>
            <a:endParaRPr lang="ru-RU"/>
          </a:p>
        </p:txBody>
      </p:sp>
      <p:sp>
        <p:nvSpPr>
          <p:cNvPr id="5" name="Нижний колонтитул 4"/>
          <p:cNvSpPr>
            <a:spLocks noGrp="1"/>
          </p:cNvSpPr>
          <p:nvPr>
            <p:ph type="ftr" sz="quarter" idx="3"/>
          </p:nvPr>
        </p:nvSpPr>
        <p:spPr>
          <a:xfrm>
            <a:off x="3444875" y="7007225"/>
            <a:ext cx="3190875" cy="401638"/>
          </a:xfrm>
          <a:prstGeom prst="rect">
            <a:avLst/>
          </a:prstGeom>
        </p:spPr>
        <p:txBody>
          <a:bodyPr vert="horz" lIns="100761" tIns="50382" rIns="100761" bIns="50382" rtlCol="0" anchor="ctr"/>
          <a:lstStyle>
            <a:lvl1pPr algn="ctr">
              <a:defRPr sz="1300">
                <a:solidFill>
                  <a:schemeClr val="tx1">
                    <a:tint val="75000"/>
                  </a:schemeClr>
                </a:solidFill>
                <a:latin typeface="Arial" charset="0"/>
              </a:defRPr>
            </a:lvl1pPr>
          </a:lstStyle>
          <a:p>
            <a:pPr>
              <a:defRPr/>
            </a:pPr>
            <a:r>
              <a:rPr lang="en-GB"/>
              <a:t>Управление Россельхознадзора по Республике Карелия, Архангельской области и Ненецкому автономному округу</a:t>
            </a:r>
          </a:p>
        </p:txBody>
      </p:sp>
      <p:sp>
        <p:nvSpPr>
          <p:cNvPr id="6" name="Номер слайда 5"/>
          <p:cNvSpPr>
            <a:spLocks noGrp="1"/>
          </p:cNvSpPr>
          <p:nvPr>
            <p:ph type="sldNum" sz="quarter" idx="4"/>
          </p:nvPr>
        </p:nvSpPr>
        <p:spPr>
          <a:xfrm>
            <a:off x="7224713" y="7007225"/>
            <a:ext cx="2352675" cy="401638"/>
          </a:xfrm>
          <a:prstGeom prst="rect">
            <a:avLst/>
          </a:prstGeom>
        </p:spPr>
        <p:txBody>
          <a:bodyPr vert="horz" lIns="100761" tIns="50382" rIns="100761" bIns="50382" rtlCol="0" anchor="ctr"/>
          <a:lstStyle>
            <a:lvl1pPr algn="r">
              <a:defRPr sz="1300">
                <a:solidFill>
                  <a:schemeClr val="tx1">
                    <a:tint val="75000"/>
                  </a:schemeClr>
                </a:solidFill>
                <a:latin typeface="Arial" charset="0"/>
              </a:defRPr>
            </a:lvl1pPr>
          </a:lstStyle>
          <a:p>
            <a:pPr>
              <a:defRPr/>
            </a:pPr>
            <a:fld id="{99CA9BCD-7992-403B-B2BE-569C9877CA3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1006475" rtl="0" eaLnBrk="0" fontAlgn="base" hangingPunct="0">
        <a:spcBef>
          <a:spcPct val="0"/>
        </a:spcBef>
        <a:spcAft>
          <a:spcPct val="0"/>
        </a:spcAft>
        <a:defRPr sz="4900" kern="1200">
          <a:solidFill>
            <a:schemeClr val="tx1"/>
          </a:solidFill>
          <a:latin typeface="+mj-lt"/>
          <a:ea typeface="+mj-ea"/>
          <a:cs typeface="+mj-cs"/>
        </a:defRPr>
      </a:lvl1pPr>
      <a:lvl2pPr algn="ctr" defTabSz="1006475" rtl="0" eaLnBrk="0" fontAlgn="base" hangingPunct="0">
        <a:spcBef>
          <a:spcPct val="0"/>
        </a:spcBef>
        <a:spcAft>
          <a:spcPct val="0"/>
        </a:spcAft>
        <a:defRPr sz="4900">
          <a:solidFill>
            <a:schemeClr val="tx1"/>
          </a:solidFill>
          <a:latin typeface="Calibri" pitchFamily="34" charset="0"/>
        </a:defRPr>
      </a:lvl2pPr>
      <a:lvl3pPr algn="ctr" defTabSz="1006475" rtl="0" eaLnBrk="0" fontAlgn="base" hangingPunct="0">
        <a:spcBef>
          <a:spcPct val="0"/>
        </a:spcBef>
        <a:spcAft>
          <a:spcPct val="0"/>
        </a:spcAft>
        <a:defRPr sz="4900">
          <a:solidFill>
            <a:schemeClr val="tx1"/>
          </a:solidFill>
          <a:latin typeface="Calibri" pitchFamily="34" charset="0"/>
        </a:defRPr>
      </a:lvl3pPr>
      <a:lvl4pPr algn="ctr" defTabSz="1006475" rtl="0" eaLnBrk="0" fontAlgn="base" hangingPunct="0">
        <a:spcBef>
          <a:spcPct val="0"/>
        </a:spcBef>
        <a:spcAft>
          <a:spcPct val="0"/>
        </a:spcAft>
        <a:defRPr sz="4900">
          <a:solidFill>
            <a:schemeClr val="tx1"/>
          </a:solidFill>
          <a:latin typeface="Calibri" pitchFamily="34" charset="0"/>
        </a:defRPr>
      </a:lvl4pPr>
      <a:lvl5pPr algn="ctr" defTabSz="1006475" rtl="0" eaLnBrk="0" fontAlgn="base" hangingPunct="0">
        <a:spcBef>
          <a:spcPct val="0"/>
        </a:spcBef>
        <a:spcAft>
          <a:spcPct val="0"/>
        </a:spcAft>
        <a:defRPr sz="4900">
          <a:solidFill>
            <a:schemeClr val="tx1"/>
          </a:solidFill>
          <a:latin typeface="Calibri" pitchFamily="34" charset="0"/>
        </a:defRPr>
      </a:lvl5pPr>
      <a:lvl6pPr marL="457200" algn="ctr" defTabSz="1006475" rtl="0" fontAlgn="base">
        <a:spcBef>
          <a:spcPct val="0"/>
        </a:spcBef>
        <a:spcAft>
          <a:spcPct val="0"/>
        </a:spcAft>
        <a:defRPr sz="4900">
          <a:solidFill>
            <a:schemeClr val="tx1"/>
          </a:solidFill>
          <a:latin typeface="Calibri" pitchFamily="34" charset="0"/>
        </a:defRPr>
      </a:lvl6pPr>
      <a:lvl7pPr marL="914400" algn="ctr" defTabSz="1006475" rtl="0" fontAlgn="base">
        <a:spcBef>
          <a:spcPct val="0"/>
        </a:spcBef>
        <a:spcAft>
          <a:spcPct val="0"/>
        </a:spcAft>
        <a:defRPr sz="4900">
          <a:solidFill>
            <a:schemeClr val="tx1"/>
          </a:solidFill>
          <a:latin typeface="Calibri" pitchFamily="34" charset="0"/>
        </a:defRPr>
      </a:lvl7pPr>
      <a:lvl8pPr marL="1371600" algn="ctr" defTabSz="1006475" rtl="0" fontAlgn="base">
        <a:spcBef>
          <a:spcPct val="0"/>
        </a:spcBef>
        <a:spcAft>
          <a:spcPct val="0"/>
        </a:spcAft>
        <a:defRPr sz="4900">
          <a:solidFill>
            <a:schemeClr val="tx1"/>
          </a:solidFill>
          <a:latin typeface="Calibri" pitchFamily="34" charset="0"/>
        </a:defRPr>
      </a:lvl8pPr>
      <a:lvl9pPr marL="1828800" algn="ctr" defTabSz="1006475" rtl="0" fontAlgn="base">
        <a:spcBef>
          <a:spcPct val="0"/>
        </a:spcBef>
        <a:spcAft>
          <a:spcPct val="0"/>
        </a:spcAft>
        <a:defRPr sz="4900">
          <a:solidFill>
            <a:schemeClr val="tx1"/>
          </a:solidFill>
          <a:latin typeface="Calibri" pitchFamily="34" charset="0"/>
        </a:defRPr>
      </a:lvl9pPr>
    </p:titleStyle>
    <p:bodyStyle>
      <a:lvl1pPr marL="377825" indent="-377825" algn="l" defTabSz="1006475" rtl="0" eaLnBrk="0" fontAlgn="base" hangingPunct="0">
        <a:spcBef>
          <a:spcPct val="20000"/>
        </a:spcBef>
        <a:spcAft>
          <a:spcPct val="0"/>
        </a:spcAft>
        <a:buFont typeface="Arial" pitchFamily="34" charset="0"/>
        <a:buChar char="•"/>
        <a:defRPr sz="3500" kern="1200">
          <a:solidFill>
            <a:schemeClr val="tx1"/>
          </a:solidFill>
          <a:latin typeface="+mn-lt"/>
          <a:ea typeface="+mn-ea"/>
          <a:cs typeface="+mn-cs"/>
        </a:defRPr>
      </a:lvl1pPr>
      <a:lvl2pPr marL="817563" indent="-314325" algn="l" defTabSz="1006475" rtl="0" eaLnBrk="0" fontAlgn="base" hangingPunct="0">
        <a:spcBef>
          <a:spcPct val="20000"/>
        </a:spcBef>
        <a:spcAft>
          <a:spcPct val="0"/>
        </a:spcAft>
        <a:buFont typeface="Arial" pitchFamily="34" charset="0"/>
        <a:buChar char="–"/>
        <a:defRPr sz="3100" kern="1200">
          <a:solidFill>
            <a:schemeClr val="tx1"/>
          </a:solidFill>
          <a:latin typeface="+mn-lt"/>
          <a:ea typeface="+mn-ea"/>
          <a:cs typeface="+mn-cs"/>
        </a:defRPr>
      </a:lvl2pPr>
      <a:lvl3pPr marL="1258888" indent="-250825" algn="l" defTabSz="1006475" rtl="0" eaLnBrk="0" fontAlgn="base" hangingPunct="0">
        <a:spcBef>
          <a:spcPct val="20000"/>
        </a:spcBef>
        <a:spcAft>
          <a:spcPct val="0"/>
        </a:spcAft>
        <a:buFont typeface="Arial" pitchFamily="34" charset="0"/>
        <a:buChar char="•"/>
        <a:defRPr sz="2600" kern="1200">
          <a:solidFill>
            <a:schemeClr val="tx1"/>
          </a:solidFill>
          <a:latin typeface="+mn-lt"/>
          <a:ea typeface="+mn-ea"/>
          <a:cs typeface="+mn-cs"/>
        </a:defRPr>
      </a:lvl3pPr>
      <a:lvl4pPr marL="1762125" indent="-250825" algn="l" defTabSz="1006475"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4pPr>
      <a:lvl5pPr marL="2266950" indent="-250825" algn="l" defTabSz="1006475" rtl="0" eaLnBrk="0" fontAlgn="base" hangingPunct="0">
        <a:spcBef>
          <a:spcPct val="20000"/>
        </a:spcBef>
        <a:spcAft>
          <a:spcPct val="0"/>
        </a:spcAft>
        <a:buFont typeface="Arial" pitchFamily="34" charset="0"/>
        <a:buChar char="»"/>
        <a:defRPr sz="2200" kern="1200">
          <a:solidFill>
            <a:schemeClr val="tx1"/>
          </a:solidFill>
          <a:latin typeface="+mn-lt"/>
          <a:ea typeface="+mn-ea"/>
          <a:cs typeface="+mn-cs"/>
        </a:defRPr>
      </a:lvl5pPr>
      <a:lvl6pPr marL="2770982" indent="-251908" algn="l" defTabSz="100763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74797" indent="-251908" algn="l" defTabSz="100763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78612" indent="-251908" algn="l" defTabSz="100763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82426" indent="-251908" algn="l" defTabSz="100763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1007630" rtl="0" eaLnBrk="1" latinLnBrk="0" hangingPunct="1">
        <a:defRPr sz="2000" kern="1200">
          <a:solidFill>
            <a:schemeClr val="tx1"/>
          </a:solidFill>
          <a:latin typeface="+mn-lt"/>
          <a:ea typeface="+mn-ea"/>
          <a:cs typeface="+mn-cs"/>
        </a:defRPr>
      </a:lvl1pPr>
      <a:lvl2pPr marL="503816" algn="l" defTabSz="1007630" rtl="0" eaLnBrk="1" latinLnBrk="0" hangingPunct="1">
        <a:defRPr sz="2000" kern="1200">
          <a:solidFill>
            <a:schemeClr val="tx1"/>
          </a:solidFill>
          <a:latin typeface="+mn-lt"/>
          <a:ea typeface="+mn-ea"/>
          <a:cs typeface="+mn-cs"/>
        </a:defRPr>
      </a:lvl2pPr>
      <a:lvl3pPr marL="1007630" algn="l" defTabSz="1007630" rtl="0" eaLnBrk="1" latinLnBrk="0" hangingPunct="1">
        <a:defRPr sz="2000" kern="1200">
          <a:solidFill>
            <a:schemeClr val="tx1"/>
          </a:solidFill>
          <a:latin typeface="+mn-lt"/>
          <a:ea typeface="+mn-ea"/>
          <a:cs typeface="+mn-cs"/>
        </a:defRPr>
      </a:lvl3pPr>
      <a:lvl4pPr marL="1511445" algn="l" defTabSz="1007630" rtl="0" eaLnBrk="1" latinLnBrk="0" hangingPunct="1">
        <a:defRPr sz="2000" kern="1200">
          <a:solidFill>
            <a:schemeClr val="tx1"/>
          </a:solidFill>
          <a:latin typeface="+mn-lt"/>
          <a:ea typeface="+mn-ea"/>
          <a:cs typeface="+mn-cs"/>
        </a:defRPr>
      </a:lvl4pPr>
      <a:lvl5pPr marL="2015259" algn="l" defTabSz="1007630" rtl="0" eaLnBrk="1" latinLnBrk="0" hangingPunct="1">
        <a:defRPr sz="2000" kern="1200">
          <a:solidFill>
            <a:schemeClr val="tx1"/>
          </a:solidFill>
          <a:latin typeface="+mn-lt"/>
          <a:ea typeface="+mn-ea"/>
          <a:cs typeface="+mn-cs"/>
        </a:defRPr>
      </a:lvl5pPr>
      <a:lvl6pPr marL="2519074" algn="l" defTabSz="1007630" rtl="0" eaLnBrk="1" latinLnBrk="0" hangingPunct="1">
        <a:defRPr sz="2000" kern="1200">
          <a:solidFill>
            <a:schemeClr val="tx1"/>
          </a:solidFill>
          <a:latin typeface="+mn-lt"/>
          <a:ea typeface="+mn-ea"/>
          <a:cs typeface="+mn-cs"/>
        </a:defRPr>
      </a:lvl6pPr>
      <a:lvl7pPr marL="3022888" algn="l" defTabSz="1007630" rtl="0" eaLnBrk="1" latinLnBrk="0" hangingPunct="1">
        <a:defRPr sz="2000" kern="1200">
          <a:solidFill>
            <a:schemeClr val="tx1"/>
          </a:solidFill>
          <a:latin typeface="+mn-lt"/>
          <a:ea typeface="+mn-ea"/>
          <a:cs typeface="+mn-cs"/>
        </a:defRPr>
      </a:lvl7pPr>
      <a:lvl8pPr marL="3526703" algn="l" defTabSz="1007630" rtl="0" eaLnBrk="1" latinLnBrk="0" hangingPunct="1">
        <a:defRPr sz="2000" kern="1200">
          <a:solidFill>
            <a:schemeClr val="tx1"/>
          </a:solidFill>
          <a:latin typeface="+mn-lt"/>
          <a:ea typeface="+mn-ea"/>
          <a:cs typeface="+mn-cs"/>
        </a:defRPr>
      </a:lvl8pPr>
      <a:lvl9pPr marL="4030518" algn="l" defTabSz="100763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436563" y="4330700"/>
            <a:ext cx="5080000" cy="1747838"/>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2051" name="Содержимое 23"/>
          <p:cNvSpPr>
            <a:spLocks noGrp="1"/>
          </p:cNvSpPr>
          <p:nvPr>
            <p:ph idx="1"/>
          </p:nvPr>
        </p:nvSpPr>
        <p:spPr>
          <a:xfrm>
            <a:off x="2976563" y="466725"/>
            <a:ext cx="6707187" cy="5545138"/>
          </a:xfrm>
        </p:spPr>
        <p:txBody>
          <a:bodyPr/>
          <a:lstStyle/>
          <a:p>
            <a:pPr indent="0" algn="ctr" eaLnBrk="1" hangingPunct="1">
              <a:spcBef>
                <a:spcPct val="0"/>
              </a:spcBef>
              <a:buFont typeface="Times New Roman" pitchFamily="18" charset="0"/>
              <a:buNone/>
            </a:pPr>
            <a:r>
              <a:rPr lang="ru-RU" sz="2500" dirty="0" smtClean="0">
                <a:latin typeface="Times New Roman" pitchFamily="18" charset="0"/>
              </a:rPr>
              <a:t>О результатах работы Североморского межрегионального управления Россельхознадзора  за 1 полугодие 2022 год. </a:t>
            </a:r>
          </a:p>
          <a:p>
            <a:pPr indent="0" algn="ctr" eaLnBrk="1" hangingPunct="1">
              <a:spcBef>
                <a:spcPct val="0"/>
              </a:spcBef>
              <a:buFont typeface="Times New Roman" pitchFamily="18" charset="0"/>
              <a:buNone/>
            </a:pPr>
            <a:endParaRPr lang="ru-RU" sz="1000" dirty="0" smtClean="0">
              <a:latin typeface="Times New Roman" pitchFamily="18" charset="0"/>
            </a:endParaRPr>
          </a:p>
          <a:p>
            <a:pPr indent="0" algn="ctr" eaLnBrk="1" hangingPunct="1">
              <a:spcBef>
                <a:spcPct val="0"/>
              </a:spcBef>
              <a:buFont typeface="Times New Roman" pitchFamily="18" charset="0"/>
              <a:buNone/>
            </a:pPr>
            <a:r>
              <a:rPr lang="ru-RU" sz="2500" dirty="0" smtClean="0">
                <a:latin typeface="Times New Roman" pitchFamily="18" charset="0"/>
              </a:rPr>
              <a:t>Часто встречающиеся нарушения и их причины в сфере ветеринарии, обращения лекарственных средств для ветеринарного применения, </a:t>
            </a:r>
            <a:r>
              <a:rPr lang="ru-RU" sz="2500" dirty="0" err="1" smtClean="0">
                <a:latin typeface="Times New Roman" pitchFamily="18" charset="0"/>
              </a:rPr>
              <a:t>фитосанитарии</a:t>
            </a:r>
            <a:r>
              <a:rPr lang="ru-RU" sz="2500" dirty="0" smtClean="0">
                <a:latin typeface="Times New Roman" pitchFamily="18" charset="0"/>
              </a:rPr>
              <a:t>, качества и безопасности зерна и продуктов его переработки, </a:t>
            </a:r>
            <a:r>
              <a:rPr lang="ru-RU" sz="2500" dirty="0" smtClean="0">
                <a:solidFill>
                  <a:srgbClr val="000000"/>
                </a:solidFill>
                <a:latin typeface="Times New Roman" pitchFamily="18" charset="0"/>
              </a:rPr>
              <a:t>земельного надзора на землях </a:t>
            </a:r>
            <a:r>
              <a:rPr lang="ru-RU" sz="2500" dirty="0" err="1" smtClean="0">
                <a:solidFill>
                  <a:srgbClr val="000000"/>
                </a:solidFill>
                <a:latin typeface="Times New Roman" pitchFamily="18" charset="0"/>
              </a:rPr>
              <a:t>сельхозназначения</a:t>
            </a:r>
            <a:r>
              <a:rPr lang="ru-RU" sz="2500" dirty="0" smtClean="0">
                <a:solidFill>
                  <a:srgbClr val="000000"/>
                </a:solidFill>
                <a:latin typeface="Times New Roman" pitchFamily="18" charset="0"/>
              </a:rPr>
              <a:t> и в области обращения с пестицидами и </a:t>
            </a:r>
            <a:r>
              <a:rPr lang="ru-RU" sz="2500" dirty="0" err="1" smtClean="0">
                <a:solidFill>
                  <a:srgbClr val="000000"/>
                </a:solidFill>
                <a:latin typeface="Times New Roman" pitchFamily="18" charset="0"/>
              </a:rPr>
              <a:t>агрохимикатами</a:t>
            </a:r>
            <a:r>
              <a:rPr lang="ru-RU" sz="2500" dirty="0" smtClean="0">
                <a:latin typeface="Times New Roman" pitchFamily="18" charset="0"/>
              </a:rPr>
              <a:t>.</a:t>
            </a:r>
          </a:p>
          <a:p>
            <a:pPr indent="0" algn="ctr" eaLnBrk="1" hangingPunct="1">
              <a:spcBef>
                <a:spcPct val="0"/>
              </a:spcBef>
              <a:buFont typeface="Times New Roman" pitchFamily="18" charset="0"/>
              <a:buNone/>
            </a:pPr>
            <a:endParaRPr lang="ru-RU" sz="1000" dirty="0" smtClean="0">
              <a:latin typeface="Times New Roman" pitchFamily="18" charset="0"/>
            </a:endParaRPr>
          </a:p>
          <a:p>
            <a:pPr indent="0" algn="ctr" eaLnBrk="1" hangingPunct="1">
              <a:spcBef>
                <a:spcPct val="0"/>
              </a:spcBef>
              <a:buFont typeface="Times New Roman" pitchFamily="18" charset="0"/>
              <a:buNone/>
            </a:pPr>
            <a:r>
              <a:rPr lang="ru-RU" sz="2500" dirty="0" smtClean="0">
                <a:latin typeface="Times New Roman" pitchFamily="18" charset="0"/>
              </a:rPr>
              <a:t>Изменения законодательства в данных сферах надзора.</a:t>
            </a:r>
            <a:endParaRPr lang="ru-RU" sz="2500" dirty="0" smtClean="0"/>
          </a:p>
        </p:txBody>
      </p:sp>
      <p:pic>
        <p:nvPicPr>
          <p:cNvPr id="2052" name="Picture 6"/>
          <p:cNvPicPr>
            <a:picLocks noChangeAspect="1" noChangeArrowheads="1"/>
          </p:cNvPicPr>
          <p:nvPr/>
        </p:nvPicPr>
        <p:blipFill>
          <a:blip r:embed="rId3" cstate="print"/>
          <a:srcRect/>
          <a:stretch>
            <a:fillRect/>
          </a:stretch>
        </p:blipFill>
        <p:spPr bwMode="auto">
          <a:xfrm>
            <a:off x="503238" y="466725"/>
            <a:ext cx="2876550" cy="3025775"/>
          </a:xfrm>
          <a:prstGeom prst="rect">
            <a:avLst/>
          </a:prstGeom>
          <a:noFill/>
          <a:ln w="9525">
            <a:noFill/>
            <a:round/>
            <a:headEnd/>
            <a:tailEnd/>
          </a:ln>
        </p:spPr>
      </p:pic>
      <p:sp>
        <p:nvSpPr>
          <p:cNvPr id="2053" name="Text Box 5"/>
          <p:cNvSpPr txBox="1">
            <a:spLocks noChangeArrowheads="1"/>
          </p:cNvSpPr>
          <p:nvPr/>
        </p:nvSpPr>
        <p:spPr bwMode="auto">
          <a:xfrm>
            <a:off x="628650" y="7235825"/>
            <a:ext cx="9525000" cy="323850"/>
          </a:xfrm>
          <a:prstGeom prst="rect">
            <a:avLst/>
          </a:prstGeom>
          <a:noFill/>
          <a:ln w="9525">
            <a:noFill/>
            <a:round/>
            <a:headEnd/>
            <a:tailEnd/>
          </a:ln>
        </p:spPr>
        <p:txBody>
          <a:bodyPr lIns="0" tIns="0" rIns="0" bIns="0"/>
          <a:lstStyle/>
          <a:p>
            <a:pPr algn="ctr">
              <a:lnSpc>
                <a:spcPct val="95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500">
                <a:solidFill>
                  <a:srgbClr val="277600"/>
                </a:solidFill>
                <a:latin typeface="Times New Roman" pitchFamily="18" charset="0"/>
              </a:rPr>
              <a:t>Североморское межрегиональное управление Россельхознадзора</a:t>
            </a:r>
            <a:endParaRPr lang="en-GB" sz="1500">
              <a:solidFill>
                <a:srgbClr val="277600"/>
              </a:solidFill>
              <a:latin typeface="Times New Roman" pitchFamily="18" charset="0"/>
            </a:endParaRPr>
          </a:p>
        </p:txBody>
      </p:sp>
      <p:pic>
        <p:nvPicPr>
          <p:cNvPr id="2054" name="Picture 7"/>
          <p:cNvPicPr>
            <a:picLocks noChangeAspect="1" noChangeArrowheads="1"/>
          </p:cNvPicPr>
          <p:nvPr/>
        </p:nvPicPr>
        <p:blipFill>
          <a:blip r:embed="rId4" cstate="print"/>
          <a:srcRect/>
          <a:stretch>
            <a:fillRect/>
          </a:stretch>
        </p:blipFill>
        <p:spPr bwMode="auto">
          <a:xfrm>
            <a:off x="31750" y="6643688"/>
            <a:ext cx="915988" cy="915987"/>
          </a:xfrm>
          <a:prstGeom prst="rect">
            <a:avLst/>
          </a:prstGeom>
          <a:noFill/>
          <a:ln w="9525">
            <a:noFill/>
            <a:round/>
            <a:headEnd/>
            <a:tailEnd/>
          </a:ln>
        </p:spPr>
      </p:pic>
      <p:sp>
        <p:nvSpPr>
          <p:cNvPr id="2055"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2056"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2057" name="Содержимое 23"/>
          <p:cNvSpPr txBox="1">
            <a:spLocks/>
          </p:cNvSpPr>
          <p:nvPr/>
        </p:nvSpPr>
        <p:spPr bwMode="auto">
          <a:xfrm>
            <a:off x="1800225" y="6078538"/>
            <a:ext cx="8035925" cy="581025"/>
          </a:xfrm>
          <a:prstGeom prst="rect">
            <a:avLst/>
          </a:prstGeom>
          <a:noFill/>
          <a:ln w="9525">
            <a:noFill/>
            <a:miter lim="800000"/>
            <a:headEnd/>
            <a:tailEnd/>
          </a:ln>
        </p:spPr>
        <p:txBody>
          <a:bodyPr lIns="100761" tIns="50382" rIns="100761" bIns="50382"/>
          <a:lstStyle/>
          <a:p>
            <a:pPr marL="377825" indent="-377825" algn="r" defTabSz="1006475">
              <a:spcBef>
                <a:spcPct val="20000"/>
              </a:spcBef>
              <a:buFont typeface="Times New Roman" pitchFamily="18" charset="0"/>
              <a:buNone/>
            </a:pPr>
            <a:r>
              <a:rPr lang="ru-RU" sz="2000" dirty="0">
                <a:solidFill>
                  <a:schemeClr val="tx1"/>
                </a:solidFill>
                <a:latin typeface="Times New Roman" pitchFamily="18" charset="0"/>
              </a:rPr>
              <a:t>Докладчик:</a:t>
            </a:r>
          </a:p>
          <a:p>
            <a:pPr marL="377825" indent="-377825" algn="r" defTabSz="1006475">
              <a:spcBef>
                <a:spcPct val="20000"/>
              </a:spcBef>
              <a:buFont typeface="Times New Roman" pitchFamily="18" charset="0"/>
              <a:buNone/>
            </a:pPr>
            <a:r>
              <a:rPr lang="ru-RU" sz="2000" dirty="0">
                <a:solidFill>
                  <a:schemeClr val="tx1"/>
                </a:solidFill>
                <a:latin typeface="Times New Roman" pitchFamily="18" charset="0"/>
              </a:rPr>
              <a:t>Громыко Александр Александрович – заместитель </a:t>
            </a:r>
            <a:r>
              <a:rPr lang="ru-RU" sz="2000" dirty="0" smtClean="0">
                <a:solidFill>
                  <a:schemeClr val="tx1"/>
                </a:solidFill>
                <a:latin typeface="Times New Roman" pitchFamily="18" charset="0"/>
              </a:rPr>
              <a:t>руководителя</a:t>
            </a:r>
            <a:endParaRPr lang="ru-RU" sz="2000" dirty="0">
              <a:solidFill>
                <a:schemeClr val="tx1"/>
              </a:solidFill>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p:cNvSpPr txBox="1">
            <a:spLocks noChangeArrowheads="1"/>
          </p:cNvSpPr>
          <p:nvPr/>
        </p:nvSpPr>
        <p:spPr bwMode="auto">
          <a:xfrm>
            <a:off x="628650" y="7235825"/>
            <a:ext cx="9525000" cy="350838"/>
          </a:xfrm>
          <a:prstGeom prst="rect">
            <a:avLst/>
          </a:prstGeom>
          <a:noFill/>
          <a:ln w="9525">
            <a:noFill/>
            <a:round/>
            <a:headEnd/>
            <a:tailEnd/>
          </a:ln>
        </p:spPr>
        <p:txBody>
          <a:bodyPr lIns="0" tIns="0" rIns="0" bIns="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400">
                <a:solidFill>
                  <a:srgbClr val="277600"/>
                </a:solidFill>
                <a:latin typeface="Times New Roman" pitchFamily="18" charset="0"/>
              </a:rPr>
              <a:t>Североморское  межрегиональное </a:t>
            </a:r>
            <a:r>
              <a:rPr lang="en-GB" sz="1400">
                <a:solidFill>
                  <a:srgbClr val="277600"/>
                </a:solidFill>
                <a:latin typeface="Times New Roman" pitchFamily="18" charset="0"/>
              </a:rPr>
              <a:t>Управление Россельхознадзора</a:t>
            </a:r>
          </a:p>
        </p:txBody>
      </p:sp>
      <p:pic>
        <p:nvPicPr>
          <p:cNvPr id="20483" name="Picture 7"/>
          <p:cNvPicPr>
            <a:picLocks noChangeAspect="1" noChangeArrowheads="1"/>
          </p:cNvPicPr>
          <p:nvPr/>
        </p:nvPicPr>
        <p:blipFill>
          <a:blip r:embed="rId3" cstate="print"/>
          <a:srcRect/>
          <a:stretch>
            <a:fillRect/>
          </a:stretch>
        </p:blipFill>
        <p:spPr bwMode="auto">
          <a:xfrm>
            <a:off x="0" y="6643688"/>
            <a:ext cx="915988" cy="915987"/>
          </a:xfrm>
          <a:prstGeom prst="rect">
            <a:avLst/>
          </a:prstGeom>
          <a:noFill/>
          <a:ln w="9525">
            <a:noFill/>
            <a:round/>
            <a:headEnd/>
            <a:tailEnd/>
          </a:ln>
        </p:spPr>
      </p:pic>
      <p:sp>
        <p:nvSpPr>
          <p:cNvPr id="20484"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20485"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20486" name="Line 9"/>
          <p:cNvSpPr>
            <a:spLocks noChangeShapeType="1"/>
          </p:cNvSpPr>
          <p:nvPr/>
        </p:nvSpPr>
        <p:spPr bwMode="auto">
          <a:xfrm>
            <a:off x="896938" y="1208088"/>
            <a:ext cx="8758237" cy="1587"/>
          </a:xfrm>
          <a:prstGeom prst="line">
            <a:avLst/>
          </a:prstGeom>
          <a:noFill/>
          <a:ln w="38160">
            <a:solidFill>
              <a:srgbClr val="008000"/>
            </a:solidFill>
            <a:miter lim="800000"/>
            <a:headEnd/>
            <a:tailEnd/>
          </a:ln>
        </p:spPr>
        <p:txBody>
          <a:bodyPr/>
          <a:lstStyle/>
          <a:p>
            <a:endParaRPr lang="ru-RU"/>
          </a:p>
        </p:txBody>
      </p:sp>
      <p:sp>
        <p:nvSpPr>
          <p:cNvPr id="20487" name="Прямоугольник 8"/>
          <p:cNvSpPr>
            <a:spLocks noChangeArrowheads="1"/>
          </p:cNvSpPr>
          <p:nvPr/>
        </p:nvSpPr>
        <p:spPr bwMode="auto">
          <a:xfrm>
            <a:off x="827088" y="323850"/>
            <a:ext cx="8685212" cy="830263"/>
          </a:xfrm>
          <a:prstGeom prst="rect">
            <a:avLst/>
          </a:prstGeom>
          <a:noFill/>
          <a:ln w="9525">
            <a:noFill/>
            <a:miter lim="800000"/>
            <a:headEnd/>
            <a:tailEnd/>
          </a:ln>
        </p:spPr>
        <p:txBody>
          <a:bodyPr>
            <a:spAutoFit/>
          </a:bodyPr>
          <a:lstStyle/>
          <a:p>
            <a:pPr algn="ctr"/>
            <a:r>
              <a:rPr lang="ru-RU" sz="2400" b="1">
                <a:solidFill>
                  <a:schemeClr val="tx1"/>
                </a:solidFill>
                <a:latin typeface="Times New Roman" pitchFamily="18" charset="0"/>
              </a:rPr>
              <a:t> Наиболее часто встречающиеся нарушения </a:t>
            </a:r>
          </a:p>
          <a:p>
            <a:pPr algn="ctr"/>
            <a:r>
              <a:rPr lang="ru-RU" sz="2400" b="1">
                <a:solidFill>
                  <a:schemeClr val="tx1"/>
                </a:solidFill>
                <a:latin typeface="Times New Roman" pitchFamily="18" charset="0"/>
              </a:rPr>
              <a:t>в части ветеринарной сертификации  </a:t>
            </a:r>
          </a:p>
        </p:txBody>
      </p:sp>
      <p:sp>
        <p:nvSpPr>
          <p:cNvPr id="12296" name="Прямоугольник 7"/>
          <p:cNvSpPr>
            <a:spLocks noChangeArrowheads="1"/>
          </p:cNvSpPr>
          <p:nvPr/>
        </p:nvSpPr>
        <p:spPr bwMode="auto">
          <a:xfrm>
            <a:off x="896938" y="1258888"/>
            <a:ext cx="8786812" cy="48936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285750" indent="-285750">
              <a:buFont typeface="Wingdings" pitchFamily="2" charset="2"/>
              <a:buChar char="Ø"/>
              <a:defRPr/>
            </a:pPr>
            <a:r>
              <a:rPr lang="ru-RU" sz="2400" dirty="0" smtClean="0">
                <a:solidFill>
                  <a:schemeClr val="tx1"/>
                </a:solidFill>
                <a:latin typeface="Times New Roman" pitchFamily="18" charset="0"/>
                <a:cs typeface="Times New Roman" pitchFamily="18" charset="0"/>
              </a:rPr>
              <a:t>проведение инвентаризации для увеличения объемов входящей продукции;</a:t>
            </a:r>
            <a:endParaRPr lang="ru-RU" sz="2400" dirty="0">
              <a:solidFill>
                <a:schemeClr val="tx1"/>
              </a:solidFill>
              <a:latin typeface="Times New Roman" pitchFamily="18" charset="0"/>
              <a:cs typeface="Times New Roman" pitchFamily="18" charset="0"/>
            </a:endParaRPr>
          </a:p>
          <a:p>
            <a:pPr marL="285750" indent="-285750">
              <a:buFont typeface="Wingdings" pitchFamily="2" charset="2"/>
              <a:buChar char="Ø"/>
              <a:defRPr/>
            </a:pPr>
            <a:r>
              <a:rPr lang="ru-RU" sz="2400" dirty="0" smtClean="0">
                <a:solidFill>
                  <a:schemeClr val="tx1"/>
                </a:solidFill>
                <a:latin typeface="Times New Roman" pitchFamily="18" charset="0"/>
                <a:cs typeface="Times New Roman" pitchFamily="18" charset="0"/>
              </a:rPr>
              <a:t>несвоевременное гашение ВСД;</a:t>
            </a:r>
            <a:endParaRPr lang="ru-RU" sz="2400" dirty="0">
              <a:solidFill>
                <a:schemeClr val="tx1"/>
              </a:solidFill>
              <a:latin typeface="Times New Roman" pitchFamily="18" charset="0"/>
              <a:cs typeface="Times New Roman" pitchFamily="18" charset="0"/>
            </a:endParaRPr>
          </a:p>
          <a:p>
            <a:pPr marL="285750" indent="-285750">
              <a:buFont typeface="Wingdings" pitchFamily="2" charset="2"/>
              <a:buChar char="Ø"/>
              <a:defRPr/>
            </a:pPr>
            <a:r>
              <a:rPr lang="ru-RU" sz="2400" dirty="0">
                <a:solidFill>
                  <a:schemeClr val="tx1"/>
                </a:solidFill>
                <a:latin typeface="Times New Roman" pitchFamily="18" charset="0"/>
                <a:cs typeface="Times New Roman" pitchFamily="18" charset="0"/>
              </a:rPr>
              <a:t>оформление ВСД на продукцию уполномоченными лицами организаций без права оформления, в соответствии с Приказом МСХ № 646;</a:t>
            </a:r>
          </a:p>
          <a:p>
            <a:pPr marL="285750" indent="-285750">
              <a:buFont typeface="Wingdings" pitchFamily="2" charset="2"/>
              <a:buChar char="Ø"/>
              <a:defRPr/>
            </a:pPr>
            <a:r>
              <a:rPr lang="ru-RU" sz="2400" dirty="0">
                <a:solidFill>
                  <a:schemeClr val="tx1"/>
                </a:solidFill>
                <a:latin typeface="Times New Roman" pitchFamily="18" charset="0"/>
                <a:cs typeface="Times New Roman" pitchFamily="18" charset="0"/>
              </a:rPr>
              <a:t>отсутствие в ВСД данных о проведении ветеринарно-санитарной экспертизы;</a:t>
            </a:r>
          </a:p>
          <a:p>
            <a:pPr marL="285750" indent="-285750">
              <a:buFont typeface="Wingdings" pitchFamily="2" charset="2"/>
              <a:buChar char="Ø"/>
              <a:defRPr/>
            </a:pPr>
            <a:r>
              <a:rPr lang="ru-RU" sz="2400" dirty="0">
                <a:solidFill>
                  <a:schemeClr val="tx1"/>
                </a:solidFill>
                <a:latin typeface="Times New Roman" pitchFamily="18" charset="0"/>
                <a:cs typeface="Times New Roman" pitchFamily="18" charset="0"/>
              </a:rPr>
              <a:t> нарушение прослеживаемости – сертификация продукции без входящего ВСД;</a:t>
            </a:r>
          </a:p>
          <a:p>
            <a:pPr marL="285750" indent="-285750">
              <a:buFont typeface="Wingdings" pitchFamily="2" charset="2"/>
              <a:buChar char="Ø"/>
              <a:defRPr/>
            </a:pPr>
            <a:r>
              <a:rPr lang="ru-RU" sz="2400" dirty="0">
                <a:solidFill>
                  <a:schemeClr val="tx1"/>
                </a:solidFill>
                <a:latin typeface="Times New Roman" pitchFamily="18" charset="0"/>
                <a:cs typeface="Times New Roman" pitchFamily="18" charset="0"/>
              </a:rPr>
              <a:t>сертификация подконтрольных товаров, произведенных из товаров с истекшим сроком </a:t>
            </a:r>
            <a:r>
              <a:rPr lang="ru-RU" sz="2400" dirty="0" smtClean="0">
                <a:solidFill>
                  <a:schemeClr val="tx1"/>
                </a:solidFill>
                <a:latin typeface="Times New Roman" pitchFamily="18" charset="0"/>
                <a:cs typeface="Times New Roman" pitchFamily="18" charset="0"/>
              </a:rPr>
              <a:t>годности и др.</a:t>
            </a:r>
          </a:p>
          <a:p>
            <a:pPr marL="285750" indent="-285750">
              <a:defRPr/>
            </a:pPr>
            <a:endParaRPr lang="ru-RU" sz="2400" dirty="0">
              <a:solidFill>
                <a:schemeClr val="tx1"/>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500" b="1" dirty="0" smtClean="0">
                <a:latin typeface="Times New Roman" pitchFamily="18" charset="0"/>
                <a:cs typeface="Times New Roman" pitchFamily="18" charset="0"/>
              </a:rPr>
              <a:t>Профилактические мероприятия</a:t>
            </a:r>
            <a:endParaRPr lang="ru-RU" sz="2500" b="1" dirty="0">
              <a:latin typeface="Times New Roman" pitchFamily="18" charset="0"/>
              <a:cs typeface="Times New Roman" pitchFamily="18" charset="0"/>
            </a:endParaRPr>
          </a:p>
        </p:txBody>
      </p:sp>
      <p:graphicFrame>
        <p:nvGraphicFramePr>
          <p:cNvPr id="5" name="Содержимое 4"/>
          <p:cNvGraphicFramePr>
            <a:graphicFrameLocks noGrp="1"/>
          </p:cNvGraphicFramePr>
          <p:nvPr>
            <p:ph idx="1"/>
          </p:nvPr>
        </p:nvGraphicFramePr>
        <p:xfrm>
          <a:off x="468280" y="1368900"/>
          <a:ext cx="9074151" cy="5540199"/>
        </p:xfrm>
        <a:graphic>
          <a:graphicData uri="http://schemas.openxmlformats.org/drawingml/2006/table">
            <a:tbl>
              <a:tblPr firstRow="1" bandRow="1">
                <a:tableStyleId>{5C22544A-7EE6-4342-B048-85BDC9FD1C3A}</a:tableStyleId>
              </a:tblPr>
              <a:tblGrid>
                <a:gridCol w="3024717"/>
                <a:gridCol w="3024717"/>
                <a:gridCol w="3024717"/>
              </a:tblGrid>
              <a:tr h="375811">
                <a:tc rowSpan="2">
                  <a:txBody>
                    <a:bodyPr/>
                    <a:lstStyle/>
                    <a:p>
                      <a:r>
                        <a:rPr lang="ru-RU" sz="2000" b="1" kern="1200" dirty="0" smtClean="0">
                          <a:solidFill>
                            <a:schemeClr val="dk1"/>
                          </a:solidFill>
                          <a:latin typeface="Times New Roman" pitchFamily="18" charset="0"/>
                          <a:ea typeface="+mn-ea"/>
                          <a:cs typeface="Times New Roman" pitchFamily="18" charset="0"/>
                        </a:rPr>
                        <a:t>Профилактические мероприятия, из них</a:t>
                      </a:r>
                      <a:endParaRPr lang="ru-RU" dirty="0">
                        <a:latin typeface="Times New Roman" pitchFamily="18" charset="0"/>
                        <a:cs typeface="Times New Roman" pitchFamily="18" charset="0"/>
                      </a:endParaRPr>
                    </a:p>
                  </a:txBody>
                  <a:tcPr/>
                </a:tc>
                <a:tc gridSpan="2">
                  <a:txBody>
                    <a:bodyPr/>
                    <a:lstStyle/>
                    <a:p>
                      <a:pPr algn="ctr"/>
                      <a:r>
                        <a:rPr lang="ru-RU" b="0" dirty="0" smtClean="0">
                          <a:solidFill>
                            <a:schemeClr val="tx1"/>
                          </a:solidFill>
                          <a:latin typeface="Times New Roman" pitchFamily="18" charset="0"/>
                          <a:cs typeface="Times New Roman" pitchFamily="18" charset="0"/>
                        </a:rPr>
                        <a:t>6 месяцев 2022 года</a:t>
                      </a:r>
                      <a:endParaRPr lang="ru-RU" b="0" dirty="0">
                        <a:solidFill>
                          <a:schemeClr val="tx1"/>
                        </a:solidFill>
                        <a:latin typeface="Times New Roman" pitchFamily="18" charset="0"/>
                        <a:cs typeface="Times New Roman" pitchFamily="18" charset="0"/>
                      </a:endParaRPr>
                    </a:p>
                  </a:txBody>
                  <a:tcPr/>
                </a:tc>
                <a:tc hMerge="1">
                  <a:txBody>
                    <a:bodyPr/>
                    <a:lstStyle/>
                    <a:p>
                      <a:endParaRPr lang="ru-RU" dirty="0"/>
                    </a:p>
                  </a:txBody>
                  <a:tcPr/>
                </a:tc>
              </a:tr>
              <a:tr h="664896">
                <a:tc vMerge="1">
                  <a:txBody>
                    <a:bodyPr/>
                    <a:lstStyle/>
                    <a:p>
                      <a:endParaRPr lang="ru-RU" dirty="0"/>
                    </a:p>
                  </a:txBody>
                  <a:tcPr/>
                </a:tc>
                <a:tc>
                  <a:txBody>
                    <a:bodyPr/>
                    <a:lstStyle/>
                    <a:p>
                      <a:r>
                        <a:rPr lang="ru-RU" dirty="0" smtClean="0">
                          <a:latin typeface="Times New Roman" pitchFamily="18" charset="0"/>
                          <a:cs typeface="Times New Roman" pitchFamily="18" charset="0"/>
                        </a:rPr>
                        <a:t>Архангельская область</a:t>
                      </a:r>
                      <a:endParaRPr lang="ru-RU" dirty="0">
                        <a:latin typeface="Times New Roman" pitchFamily="18" charset="0"/>
                        <a:cs typeface="Times New Roman" pitchFamily="18" charset="0"/>
                      </a:endParaRPr>
                    </a:p>
                  </a:txBody>
                  <a:tcPr/>
                </a:tc>
                <a:tc>
                  <a:txBody>
                    <a:bodyPr/>
                    <a:lstStyle/>
                    <a:p>
                      <a:r>
                        <a:rPr lang="ru-RU" dirty="0" smtClean="0">
                          <a:latin typeface="Times New Roman" pitchFamily="18" charset="0"/>
                          <a:cs typeface="Times New Roman" pitchFamily="18" charset="0"/>
                        </a:rPr>
                        <a:t>Ненецкий автономный округ</a:t>
                      </a:r>
                      <a:endParaRPr lang="ru-RU" dirty="0">
                        <a:latin typeface="Times New Roman" pitchFamily="18" charset="0"/>
                        <a:cs typeface="Times New Roman" pitchFamily="18" charset="0"/>
                      </a:endParaRPr>
                    </a:p>
                  </a:txBody>
                  <a:tcPr/>
                </a:tc>
              </a:tr>
              <a:tr h="785100">
                <a:tc>
                  <a:txBody>
                    <a:bodyPr/>
                    <a:lstStyle/>
                    <a:p>
                      <a:pPr>
                        <a:lnSpc>
                          <a:spcPct val="115000"/>
                        </a:lnSpc>
                        <a:spcAft>
                          <a:spcPts val="1000"/>
                        </a:spcAft>
                        <a:tabLst>
                          <a:tab pos="2969895" algn="ctr"/>
                          <a:tab pos="5940425" algn="r"/>
                        </a:tabLst>
                      </a:pPr>
                      <a:r>
                        <a:rPr lang="ru-RU" sz="1800" dirty="0">
                          <a:latin typeface="Times New Roman" pitchFamily="18" charset="0"/>
                          <a:ea typeface="Calibri"/>
                          <a:cs typeface="Times New Roman" pitchFamily="18" charset="0"/>
                        </a:rPr>
                        <a:t>Информирование</a:t>
                      </a:r>
                    </a:p>
                  </a:txBody>
                  <a:tcPr marL="68580" marR="68580" marT="0" marB="0"/>
                </a:tc>
                <a:tc>
                  <a:txBody>
                    <a:bodyPr/>
                    <a:lstStyle/>
                    <a:p>
                      <a:pPr algn="ctr">
                        <a:lnSpc>
                          <a:spcPct val="115000"/>
                        </a:lnSpc>
                        <a:spcAft>
                          <a:spcPts val="1000"/>
                        </a:spcAft>
                        <a:tabLst>
                          <a:tab pos="2969895" algn="ctr"/>
                          <a:tab pos="5940425" algn="r"/>
                        </a:tabLst>
                      </a:pPr>
                      <a:r>
                        <a:rPr lang="ru-RU" sz="1800" dirty="0">
                          <a:solidFill>
                            <a:srgbClr val="000000"/>
                          </a:solidFill>
                          <a:latin typeface="Times New Roman" pitchFamily="18" charset="0"/>
                          <a:ea typeface="Calibri"/>
                          <a:cs typeface="Times New Roman" pitchFamily="18" charset="0"/>
                        </a:rPr>
                        <a:t>92</a:t>
                      </a:r>
                      <a:endParaRPr lang="ru-RU" sz="1800" dirty="0">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1000"/>
                        </a:spcAft>
                        <a:tabLst>
                          <a:tab pos="2969895" algn="ctr"/>
                          <a:tab pos="5940425" algn="r"/>
                        </a:tabLst>
                      </a:pPr>
                      <a:r>
                        <a:rPr lang="ru-RU" sz="1800">
                          <a:solidFill>
                            <a:srgbClr val="000000"/>
                          </a:solidFill>
                          <a:latin typeface="Times New Roman" pitchFamily="18" charset="0"/>
                          <a:ea typeface="Calibri"/>
                          <a:cs typeface="Times New Roman" pitchFamily="18" charset="0"/>
                        </a:rPr>
                        <a:t>2</a:t>
                      </a:r>
                      <a:endParaRPr lang="ru-RU" sz="1800">
                        <a:latin typeface="Times New Roman" pitchFamily="18" charset="0"/>
                        <a:ea typeface="Calibri"/>
                        <a:cs typeface="Times New Roman" pitchFamily="18" charset="0"/>
                      </a:endParaRPr>
                    </a:p>
                  </a:txBody>
                  <a:tcPr marL="68580" marR="68580" marT="0" marB="0" anchor="ctr"/>
                </a:tc>
              </a:tr>
              <a:tr h="821318">
                <a:tc>
                  <a:txBody>
                    <a:bodyPr/>
                    <a:lstStyle/>
                    <a:p>
                      <a:pPr>
                        <a:lnSpc>
                          <a:spcPct val="115000"/>
                        </a:lnSpc>
                        <a:spcAft>
                          <a:spcPts val="1000"/>
                        </a:spcAft>
                        <a:tabLst>
                          <a:tab pos="2969895" algn="ctr"/>
                          <a:tab pos="5940425" algn="r"/>
                        </a:tabLst>
                      </a:pPr>
                      <a:r>
                        <a:rPr lang="ru-RU" sz="1800" dirty="0">
                          <a:latin typeface="Times New Roman" pitchFamily="18" charset="0"/>
                          <a:ea typeface="Calibri"/>
                          <a:cs typeface="Times New Roman" pitchFamily="18" charset="0"/>
                        </a:rPr>
                        <a:t>Консультирование</a:t>
                      </a:r>
                    </a:p>
                  </a:txBody>
                  <a:tcPr marL="68580" marR="68580" marT="0" marB="0"/>
                </a:tc>
                <a:tc>
                  <a:txBody>
                    <a:bodyPr/>
                    <a:lstStyle/>
                    <a:p>
                      <a:pPr algn="ctr">
                        <a:lnSpc>
                          <a:spcPct val="115000"/>
                        </a:lnSpc>
                        <a:spcAft>
                          <a:spcPts val="1000"/>
                        </a:spcAft>
                        <a:tabLst>
                          <a:tab pos="2969895" algn="ctr"/>
                          <a:tab pos="5940425" algn="r"/>
                        </a:tabLst>
                      </a:pPr>
                      <a:r>
                        <a:rPr lang="ru-RU" sz="1800" dirty="0">
                          <a:solidFill>
                            <a:srgbClr val="000000"/>
                          </a:solidFill>
                          <a:latin typeface="Times New Roman" pitchFamily="18" charset="0"/>
                          <a:ea typeface="Calibri"/>
                          <a:cs typeface="Times New Roman" pitchFamily="18" charset="0"/>
                        </a:rPr>
                        <a:t>664</a:t>
                      </a:r>
                      <a:endParaRPr lang="ru-RU" sz="1800" dirty="0">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1000"/>
                        </a:spcAft>
                        <a:tabLst>
                          <a:tab pos="2969895" algn="ctr"/>
                          <a:tab pos="5940425" algn="r"/>
                        </a:tabLst>
                      </a:pPr>
                      <a:r>
                        <a:rPr lang="ru-RU" sz="1800" dirty="0">
                          <a:solidFill>
                            <a:srgbClr val="000000"/>
                          </a:solidFill>
                          <a:latin typeface="Times New Roman" pitchFamily="18" charset="0"/>
                          <a:ea typeface="Calibri"/>
                          <a:cs typeface="Times New Roman" pitchFamily="18" charset="0"/>
                        </a:rPr>
                        <a:t>99</a:t>
                      </a:r>
                      <a:endParaRPr lang="ru-RU" sz="1800" dirty="0">
                        <a:latin typeface="Times New Roman" pitchFamily="18" charset="0"/>
                        <a:ea typeface="Calibri"/>
                        <a:cs typeface="Times New Roman" pitchFamily="18" charset="0"/>
                      </a:endParaRPr>
                    </a:p>
                  </a:txBody>
                  <a:tcPr marL="68580" marR="68580" marT="0" marB="0" anchor="ctr"/>
                </a:tc>
              </a:tr>
              <a:tr h="564495">
                <a:tc>
                  <a:txBody>
                    <a:bodyPr/>
                    <a:lstStyle/>
                    <a:p>
                      <a:pPr>
                        <a:lnSpc>
                          <a:spcPct val="115000"/>
                        </a:lnSpc>
                        <a:spcAft>
                          <a:spcPts val="1000"/>
                        </a:spcAft>
                        <a:tabLst>
                          <a:tab pos="2969895" algn="ctr"/>
                          <a:tab pos="5940425" algn="r"/>
                        </a:tabLst>
                      </a:pPr>
                      <a:r>
                        <a:rPr lang="ru-RU" sz="1800" dirty="0">
                          <a:latin typeface="Times New Roman" pitchFamily="18" charset="0"/>
                          <a:ea typeface="Calibri"/>
                          <a:cs typeface="Times New Roman" pitchFamily="18" charset="0"/>
                        </a:rPr>
                        <a:t>Выдача </a:t>
                      </a:r>
                      <a:r>
                        <a:rPr lang="ru-RU" sz="1800" dirty="0" smtClean="0">
                          <a:latin typeface="Times New Roman" pitchFamily="18" charset="0"/>
                          <a:ea typeface="Calibri"/>
                          <a:cs typeface="Times New Roman" pitchFamily="18" charset="0"/>
                        </a:rPr>
                        <a:t>предостережения в    т. ч. </a:t>
                      </a:r>
                      <a:endParaRPr lang="ru-RU" sz="18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1000"/>
                        </a:spcAft>
                        <a:tabLst>
                          <a:tab pos="2969895" algn="ctr"/>
                          <a:tab pos="5940425" algn="r"/>
                        </a:tabLst>
                      </a:pPr>
                      <a:r>
                        <a:rPr lang="ru-RU" sz="1800" dirty="0">
                          <a:solidFill>
                            <a:srgbClr val="000000"/>
                          </a:solidFill>
                          <a:latin typeface="Times New Roman" pitchFamily="18" charset="0"/>
                          <a:ea typeface="Calibri"/>
                          <a:cs typeface="Times New Roman" pitchFamily="18" charset="0"/>
                        </a:rPr>
                        <a:t>482</a:t>
                      </a:r>
                      <a:endParaRPr lang="ru-RU" sz="1800" dirty="0">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1000"/>
                        </a:spcAft>
                        <a:tabLst>
                          <a:tab pos="2969895" algn="ctr"/>
                          <a:tab pos="5940425" algn="r"/>
                        </a:tabLst>
                      </a:pPr>
                      <a:r>
                        <a:rPr lang="ru-RU" sz="1800" dirty="0">
                          <a:solidFill>
                            <a:srgbClr val="000000"/>
                          </a:solidFill>
                          <a:latin typeface="Times New Roman" pitchFamily="18" charset="0"/>
                          <a:ea typeface="Calibri"/>
                          <a:cs typeface="Times New Roman" pitchFamily="18" charset="0"/>
                        </a:rPr>
                        <a:t>31</a:t>
                      </a:r>
                      <a:endParaRPr lang="ru-RU" sz="1800" dirty="0">
                        <a:latin typeface="Times New Roman" pitchFamily="18" charset="0"/>
                        <a:ea typeface="Calibri"/>
                        <a:cs typeface="Times New Roman" pitchFamily="18" charset="0"/>
                      </a:endParaRPr>
                    </a:p>
                  </a:txBody>
                  <a:tcPr marL="68580" marR="68580" marT="0" marB="0" anchor="ctr"/>
                </a:tc>
              </a:tr>
              <a:tr h="673212">
                <a:tc>
                  <a:txBody>
                    <a:bodyPr/>
                    <a:lstStyle/>
                    <a:p>
                      <a:pPr>
                        <a:lnSpc>
                          <a:spcPct val="115000"/>
                        </a:lnSpc>
                        <a:spcAft>
                          <a:spcPts val="1000"/>
                        </a:spcAft>
                        <a:tabLst>
                          <a:tab pos="2969895" algn="ctr"/>
                          <a:tab pos="5940425" algn="r"/>
                        </a:tabLst>
                      </a:pPr>
                      <a:r>
                        <a:rPr lang="ru-RU" sz="1800" dirty="0" smtClean="0">
                          <a:latin typeface="Times New Roman" pitchFamily="18" charset="0"/>
                          <a:ea typeface="Calibri"/>
                          <a:cs typeface="Times New Roman" pitchFamily="18" charset="0"/>
                        </a:rPr>
                        <a:t>по результатам наблюдения в ФГИС «Меркурий» </a:t>
                      </a:r>
                      <a:endParaRPr lang="ru-RU" sz="1800"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1000"/>
                        </a:spcAft>
                        <a:tabLst>
                          <a:tab pos="2969895" algn="ctr"/>
                          <a:tab pos="5940425" algn="r"/>
                        </a:tabLst>
                      </a:pPr>
                      <a:r>
                        <a:rPr lang="ru-RU" sz="1800" dirty="0" smtClean="0">
                          <a:latin typeface="Times New Roman" pitchFamily="18" charset="0"/>
                          <a:ea typeface="Calibri"/>
                          <a:cs typeface="Times New Roman" pitchFamily="18" charset="0"/>
                        </a:rPr>
                        <a:t>189</a:t>
                      </a:r>
                      <a:endParaRPr lang="ru-RU" sz="1800" dirty="0">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1000"/>
                        </a:spcAft>
                        <a:tabLst>
                          <a:tab pos="2969895" algn="ctr"/>
                          <a:tab pos="5940425" algn="r"/>
                        </a:tabLst>
                      </a:pPr>
                      <a:r>
                        <a:rPr lang="ru-RU" sz="1800" dirty="0" smtClean="0">
                          <a:latin typeface="Times New Roman" pitchFamily="18" charset="0"/>
                          <a:ea typeface="Calibri"/>
                          <a:cs typeface="Times New Roman" pitchFamily="18" charset="0"/>
                        </a:rPr>
                        <a:t>14</a:t>
                      </a:r>
                      <a:endParaRPr lang="ru-RU" sz="1800" dirty="0">
                        <a:latin typeface="Times New Roman" pitchFamily="18" charset="0"/>
                        <a:ea typeface="Calibri"/>
                        <a:cs typeface="Times New Roman" pitchFamily="18" charset="0"/>
                      </a:endParaRPr>
                    </a:p>
                  </a:txBody>
                  <a:tcPr marL="68580" marR="68580" marT="0" marB="0" anchor="ctr"/>
                </a:tc>
              </a:tr>
              <a:tr h="608783">
                <a:tc>
                  <a:txBody>
                    <a:bodyPr/>
                    <a:lstStyle/>
                    <a:p>
                      <a:pPr>
                        <a:lnSpc>
                          <a:spcPct val="115000"/>
                        </a:lnSpc>
                        <a:spcAft>
                          <a:spcPts val="1000"/>
                        </a:spcAft>
                        <a:tabLst>
                          <a:tab pos="2969895" algn="ctr"/>
                          <a:tab pos="5940425" algn="r"/>
                        </a:tabLst>
                      </a:pPr>
                      <a:r>
                        <a:rPr lang="ru-RU" sz="1800" dirty="0">
                          <a:latin typeface="Times New Roman" pitchFamily="18" charset="0"/>
                          <a:ea typeface="Calibri"/>
                          <a:cs typeface="Times New Roman" pitchFamily="18" charset="0"/>
                        </a:rPr>
                        <a:t>Профилактический визит</a:t>
                      </a:r>
                    </a:p>
                  </a:txBody>
                  <a:tcPr marL="68580" marR="68580" marT="0" marB="0"/>
                </a:tc>
                <a:tc>
                  <a:txBody>
                    <a:bodyPr/>
                    <a:lstStyle/>
                    <a:p>
                      <a:pPr algn="ctr">
                        <a:lnSpc>
                          <a:spcPct val="115000"/>
                        </a:lnSpc>
                        <a:spcAft>
                          <a:spcPts val="1000"/>
                        </a:spcAft>
                        <a:tabLst>
                          <a:tab pos="2969895" algn="ctr"/>
                          <a:tab pos="5940425" algn="r"/>
                        </a:tabLst>
                      </a:pPr>
                      <a:r>
                        <a:rPr lang="ru-RU" sz="1800" dirty="0">
                          <a:solidFill>
                            <a:srgbClr val="000000"/>
                          </a:solidFill>
                          <a:latin typeface="Times New Roman" pitchFamily="18" charset="0"/>
                          <a:ea typeface="Calibri"/>
                          <a:cs typeface="Times New Roman" pitchFamily="18" charset="0"/>
                        </a:rPr>
                        <a:t>75</a:t>
                      </a:r>
                      <a:endParaRPr lang="ru-RU" sz="1800" dirty="0">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1000"/>
                        </a:spcAft>
                        <a:tabLst>
                          <a:tab pos="2969895" algn="ctr"/>
                          <a:tab pos="5940425" algn="r"/>
                        </a:tabLst>
                      </a:pPr>
                      <a:r>
                        <a:rPr lang="ru-RU" sz="1800" dirty="0">
                          <a:solidFill>
                            <a:srgbClr val="000000"/>
                          </a:solidFill>
                          <a:latin typeface="Times New Roman" pitchFamily="18" charset="0"/>
                          <a:ea typeface="Calibri"/>
                          <a:cs typeface="Times New Roman" pitchFamily="18" charset="0"/>
                        </a:rPr>
                        <a:t>4</a:t>
                      </a:r>
                      <a:endParaRPr lang="ru-RU" sz="1800" dirty="0">
                        <a:latin typeface="Times New Roman" pitchFamily="18" charset="0"/>
                        <a:ea typeface="Calibri"/>
                        <a:cs typeface="Times New Roman" pitchFamily="18" charset="0"/>
                      </a:endParaRPr>
                    </a:p>
                  </a:txBody>
                  <a:tcPr marL="68580" marR="68580" marT="0" marB="0" anchor="ctr"/>
                </a:tc>
              </a:tr>
              <a:tr h="923570">
                <a:tc>
                  <a:txBody>
                    <a:bodyPr/>
                    <a:lstStyle/>
                    <a:p>
                      <a:pPr>
                        <a:lnSpc>
                          <a:spcPct val="115000"/>
                        </a:lnSpc>
                        <a:spcAft>
                          <a:spcPts val="1000"/>
                        </a:spcAft>
                        <a:tabLst>
                          <a:tab pos="2969895" algn="ctr"/>
                          <a:tab pos="5940425" algn="r"/>
                        </a:tabLst>
                      </a:pPr>
                      <a:r>
                        <a:rPr lang="ru-RU" sz="1800" b="1" dirty="0" smtClean="0">
                          <a:latin typeface="Times New Roman" pitchFamily="18" charset="0"/>
                          <a:ea typeface="Calibri"/>
                          <a:cs typeface="Times New Roman" pitchFamily="18" charset="0"/>
                        </a:rPr>
                        <a:t>Всего</a:t>
                      </a:r>
                      <a:endParaRPr lang="ru-RU" sz="1800" b="1" dirty="0">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1000"/>
                        </a:spcAft>
                        <a:tabLst>
                          <a:tab pos="2969895" algn="ctr"/>
                          <a:tab pos="5940425" algn="r"/>
                        </a:tabLst>
                      </a:pPr>
                      <a:r>
                        <a:rPr lang="ru-RU" sz="1800" b="1" dirty="0">
                          <a:solidFill>
                            <a:srgbClr val="000000"/>
                          </a:solidFill>
                          <a:latin typeface="Times New Roman" pitchFamily="18" charset="0"/>
                          <a:ea typeface="Calibri"/>
                          <a:cs typeface="Times New Roman" pitchFamily="18" charset="0"/>
                        </a:rPr>
                        <a:t>1313</a:t>
                      </a:r>
                      <a:endParaRPr lang="ru-RU" sz="1800" dirty="0">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1000"/>
                        </a:spcAft>
                        <a:tabLst>
                          <a:tab pos="2969895" algn="ctr"/>
                          <a:tab pos="5940425" algn="r"/>
                        </a:tabLst>
                      </a:pPr>
                      <a:r>
                        <a:rPr lang="ru-RU" sz="1800" b="1" dirty="0">
                          <a:solidFill>
                            <a:srgbClr val="000000"/>
                          </a:solidFill>
                          <a:latin typeface="Times New Roman" pitchFamily="18" charset="0"/>
                          <a:ea typeface="Calibri"/>
                          <a:cs typeface="Times New Roman" pitchFamily="18" charset="0"/>
                        </a:rPr>
                        <a:t>136</a:t>
                      </a:r>
                      <a:endParaRPr lang="ru-RU" sz="1800" dirty="0">
                        <a:latin typeface="Times New Roman" pitchFamily="18" charset="0"/>
                        <a:ea typeface="Calibri"/>
                        <a:cs typeface="Times New Roman" pitchFamily="18" charset="0"/>
                      </a:endParaRPr>
                    </a:p>
                  </a:txBody>
                  <a:tcPr marL="68580" marR="68580" marT="0" marB="0" anchor="ctr"/>
                </a:tc>
              </a:tr>
            </a:tbl>
          </a:graphicData>
        </a:graphic>
      </p:graphicFrame>
      <p:sp>
        <p:nvSpPr>
          <p:cNvPr id="4" name="Нижний колонтитул 3"/>
          <p:cNvSpPr>
            <a:spLocks noGrp="1"/>
          </p:cNvSpPr>
          <p:nvPr>
            <p:ph type="ftr" sz="quarter" idx="11"/>
          </p:nvPr>
        </p:nvSpPr>
        <p:spPr/>
        <p:txBody>
          <a:bodyPr/>
          <a:lstStyle/>
          <a:p>
            <a:pPr>
              <a:defRPr/>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9010650" y="1588"/>
            <a:ext cx="841375" cy="404812"/>
          </a:xfrm>
          <a:prstGeom prst="rect">
            <a:avLst/>
          </a:prstGeom>
          <a:noFill/>
          <a:ln w="9525">
            <a:noFill/>
            <a:round/>
            <a:headEnd/>
            <a:tailEnd/>
          </a:ln>
        </p:spPr>
        <p:txBody>
          <a:bodyPr lIns="99187" tIns="51577" rIns="99187" bIns="51577" anchor="b"/>
          <a:lstStyle/>
          <a:p>
            <a:pPr algn="r">
              <a:lnSpc>
                <a:spcPct val="87000"/>
              </a:lnSpc>
              <a:tabLst>
                <a:tab pos="0" algn="l"/>
                <a:tab pos="490538" algn="l"/>
                <a:tab pos="985838" algn="l"/>
                <a:tab pos="1481138" algn="l"/>
                <a:tab pos="1976438" algn="l"/>
                <a:tab pos="2471738" algn="l"/>
                <a:tab pos="2967038" algn="l"/>
                <a:tab pos="3462338" algn="l"/>
                <a:tab pos="3957638" algn="l"/>
                <a:tab pos="4452938" algn="l"/>
                <a:tab pos="4948238" algn="l"/>
                <a:tab pos="5443538" algn="l"/>
                <a:tab pos="5938838" algn="l"/>
                <a:tab pos="6434138" algn="l"/>
                <a:tab pos="6929438" algn="l"/>
                <a:tab pos="7424738" algn="l"/>
                <a:tab pos="7918450" algn="l"/>
                <a:tab pos="8413750" algn="l"/>
                <a:tab pos="8909050" algn="l"/>
                <a:tab pos="9402763" algn="l"/>
                <a:tab pos="9898063" algn="l"/>
              </a:tabLst>
            </a:pPr>
            <a:endParaRPr lang="ru-RU">
              <a:solidFill>
                <a:srgbClr val="FFFFFF"/>
              </a:solidFill>
            </a:endParaRPr>
          </a:p>
        </p:txBody>
      </p:sp>
      <p:sp>
        <p:nvSpPr>
          <p:cNvPr id="18435" name="Text Box 5"/>
          <p:cNvSpPr txBox="1">
            <a:spLocks noChangeArrowheads="1"/>
          </p:cNvSpPr>
          <p:nvPr/>
        </p:nvSpPr>
        <p:spPr bwMode="auto">
          <a:xfrm>
            <a:off x="628650" y="7235825"/>
            <a:ext cx="9525000" cy="350838"/>
          </a:xfrm>
          <a:prstGeom prst="rect">
            <a:avLst/>
          </a:prstGeom>
          <a:noFill/>
          <a:ln w="9525">
            <a:noFill/>
            <a:round/>
            <a:headEnd/>
            <a:tailEnd/>
          </a:ln>
        </p:spPr>
        <p:txBody>
          <a:bodyPr lIns="0" tIns="0" rIns="0" bIns="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400">
                <a:solidFill>
                  <a:srgbClr val="277600"/>
                </a:solidFill>
                <a:latin typeface="Times New Roman" pitchFamily="18" charset="0"/>
              </a:rPr>
              <a:t>Североморское межрегиональное </a:t>
            </a:r>
            <a:r>
              <a:rPr lang="en-GB" sz="1400">
                <a:solidFill>
                  <a:srgbClr val="277600"/>
                </a:solidFill>
                <a:latin typeface="Times New Roman" pitchFamily="18" charset="0"/>
              </a:rPr>
              <a:t>Управление Россельхознадзора</a:t>
            </a:r>
          </a:p>
        </p:txBody>
      </p:sp>
      <p:pic>
        <p:nvPicPr>
          <p:cNvPr id="18436"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round/>
            <a:headEnd/>
            <a:tailEnd/>
          </a:ln>
        </p:spPr>
      </p:pic>
      <p:sp>
        <p:nvSpPr>
          <p:cNvPr id="18437"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18438"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16" name="Номер слайда 7"/>
          <p:cNvSpPr>
            <a:spLocks noGrp="1"/>
          </p:cNvSpPr>
          <p:nvPr>
            <p:ph type="sldNum" sz="quarter" idx="12"/>
          </p:nvPr>
        </p:nvSpPr>
        <p:spPr>
          <a:xfrm>
            <a:off x="9288463" y="7235825"/>
            <a:ext cx="617537" cy="323850"/>
          </a:xfrm>
        </p:spPr>
        <p:txBody>
          <a:bodyPr/>
          <a:lstStyle/>
          <a:p>
            <a:pPr>
              <a:defRPr/>
            </a:pPr>
            <a:fld id="{FDA88450-A593-4211-AD3C-57EB65DBDC59}" type="slidenum">
              <a:rPr lang="ru-RU" sz="1500" smtClean="0">
                <a:latin typeface="Times New Roman" pitchFamily="18" charset="0"/>
                <a:cs typeface="Times New Roman" pitchFamily="18" charset="0"/>
              </a:rPr>
              <a:pPr>
                <a:defRPr/>
              </a:pPr>
              <a:t>12</a:t>
            </a:fld>
            <a:endParaRPr lang="ru-RU" sz="1500" dirty="0">
              <a:latin typeface="Times New Roman" pitchFamily="18" charset="0"/>
              <a:cs typeface="Times New Roman" pitchFamily="18" charset="0"/>
            </a:endParaRPr>
          </a:p>
        </p:txBody>
      </p:sp>
      <p:sp>
        <p:nvSpPr>
          <p:cNvPr id="18440" name="Text Box 1"/>
          <p:cNvSpPr txBox="1">
            <a:spLocks noChangeArrowheads="1"/>
          </p:cNvSpPr>
          <p:nvPr/>
        </p:nvSpPr>
        <p:spPr bwMode="auto">
          <a:xfrm>
            <a:off x="215900" y="204788"/>
            <a:ext cx="9636125" cy="911225"/>
          </a:xfrm>
          <a:prstGeom prst="rect">
            <a:avLst/>
          </a:prstGeom>
          <a:noFill/>
          <a:ln w="9525">
            <a:noFill/>
            <a:round/>
            <a:headEnd/>
            <a:tailEnd/>
          </a:ln>
        </p:spPr>
        <p:txBody>
          <a:bodyPr lIns="0" tIns="0" rIns="0" bIns="0" anchor="ctr"/>
          <a:lstStyle/>
          <a:p>
            <a:pPr algn="ctr">
              <a:lnSpc>
                <a:spcPct val="93000"/>
              </a:lnSpc>
              <a:tabLst>
                <a:tab pos="0"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1963" algn="l"/>
                <a:tab pos="8531225" algn="l"/>
                <a:tab pos="8980488" algn="l"/>
              </a:tabLst>
            </a:pPr>
            <a:r>
              <a:rPr lang="ru-RU" sz="2400" b="1" dirty="0">
                <a:solidFill>
                  <a:srgbClr val="000000"/>
                </a:solidFill>
                <a:latin typeface="Times New Roman" pitchFamily="18" charset="0"/>
                <a:cs typeface="Times New Roman" pitchFamily="18" charset="0"/>
              </a:rPr>
              <a:t>Итоги деятельности в сфере лицензирования фармацевтической деятельности и контроля за оборотом лекарственных препаратов для ветеринарного применения </a:t>
            </a:r>
            <a:r>
              <a:rPr lang="ru-RU" sz="2400" b="1" dirty="0" smtClean="0">
                <a:solidFill>
                  <a:srgbClr val="000000"/>
                </a:solidFill>
                <a:latin typeface="Times New Roman" pitchFamily="18" charset="0"/>
                <a:cs typeface="Times New Roman" pitchFamily="18" charset="0"/>
              </a:rPr>
              <a:t>за 1 полугодие 2022 год</a:t>
            </a:r>
            <a:endParaRPr lang="ru-RU" sz="2400" b="1" dirty="0">
              <a:solidFill>
                <a:srgbClr val="000000"/>
              </a:solidFill>
              <a:latin typeface="Times New Roman" pitchFamily="18" charset="0"/>
              <a:cs typeface="Times New Roman" pitchFamily="18" charset="0"/>
            </a:endParaRPr>
          </a:p>
        </p:txBody>
      </p:sp>
      <p:sp>
        <p:nvSpPr>
          <p:cNvPr id="18441" name="Line 5"/>
          <p:cNvSpPr>
            <a:spLocks noChangeShapeType="1"/>
          </p:cNvSpPr>
          <p:nvPr/>
        </p:nvSpPr>
        <p:spPr bwMode="auto">
          <a:xfrm>
            <a:off x="677863" y="1257300"/>
            <a:ext cx="8758237" cy="1588"/>
          </a:xfrm>
          <a:prstGeom prst="line">
            <a:avLst/>
          </a:prstGeom>
          <a:noFill/>
          <a:ln w="38160">
            <a:solidFill>
              <a:srgbClr val="008000"/>
            </a:solidFill>
            <a:miter lim="800000"/>
            <a:headEnd/>
            <a:tailEnd/>
          </a:ln>
        </p:spPr>
        <p:txBody>
          <a:bodyPr lIns="91420" tIns="45711" rIns="91420" bIns="45711"/>
          <a:lstStyle/>
          <a:p>
            <a:endParaRPr lang="ru-RU"/>
          </a:p>
        </p:txBody>
      </p:sp>
      <p:graphicFrame>
        <p:nvGraphicFramePr>
          <p:cNvPr id="13" name="Таблица 12"/>
          <p:cNvGraphicFramePr>
            <a:graphicFrameLocks noGrp="1"/>
          </p:cNvGraphicFramePr>
          <p:nvPr/>
        </p:nvGraphicFramePr>
        <p:xfrm>
          <a:off x="896908" y="1224071"/>
          <a:ext cx="8643967" cy="5302358"/>
        </p:xfrm>
        <a:graphic>
          <a:graphicData uri="http://schemas.openxmlformats.org/drawingml/2006/table">
            <a:tbl>
              <a:tblPr/>
              <a:tblGrid>
                <a:gridCol w="5429268"/>
                <a:gridCol w="1571631"/>
                <a:gridCol w="1643068"/>
              </a:tblGrid>
              <a:tr h="97182">
                <a:tc>
                  <a:txBody>
                    <a:bodyPr/>
                    <a:lstStyle/>
                    <a:p>
                      <a:pPr algn="ctr">
                        <a:lnSpc>
                          <a:spcPct val="115000"/>
                        </a:lnSpc>
                        <a:spcAft>
                          <a:spcPts val="0"/>
                        </a:spcAft>
                      </a:pPr>
                      <a:r>
                        <a:rPr lang="ru-RU" sz="1800" b="1" dirty="0">
                          <a:latin typeface="Times New Roman" pitchFamily="18" charset="0"/>
                          <a:ea typeface="Calibri"/>
                          <a:cs typeface="Times New Roman" pitchFamily="18" charset="0"/>
                        </a:rPr>
                        <a:t>Наименование показателя</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dirty="0">
                          <a:latin typeface="Times New Roman" pitchFamily="18" charset="0"/>
                          <a:ea typeface="Calibri"/>
                          <a:cs typeface="Times New Roman" pitchFamily="18" charset="0"/>
                        </a:rPr>
                        <a:t>АО</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b="1">
                          <a:latin typeface="Times New Roman" pitchFamily="18" charset="0"/>
                          <a:ea typeface="Calibri"/>
                          <a:cs typeface="Times New Roman" pitchFamily="18" charset="0"/>
                        </a:rPr>
                        <a:t>НАО</a:t>
                      </a:r>
                      <a:endParaRPr lang="ru-RU" sz="180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042">
                <a:tc>
                  <a:txBody>
                    <a:bodyPr/>
                    <a:lstStyle/>
                    <a:p>
                      <a:pPr>
                        <a:lnSpc>
                          <a:spcPct val="115000"/>
                        </a:lnSpc>
                        <a:spcAft>
                          <a:spcPts val="0"/>
                        </a:spcAft>
                      </a:pPr>
                      <a:r>
                        <a:rPr lang="ru-RU" sz="1800" b="1" dirty="0" smtClean="0">
                          <a:latin typeface="Times New Roman" pitchFamily="18" charset="0"/>
                          <a:ea typeface="Calibri"/>
                          <a:cs typeface="Times New Roman" pitchFamily="18" charset="0"/>
                        </a:rPr>
                        <a:t>Плановых </a:t>
                      </a:r>
                      <a:r>
                        <a:rPr lang="ru-RU" sz="1800" b="1" dirty="0">
                          <a:latin typeface="Times New Roman" pitchFamily="18" charset="0"/>
                          <a:ea typeface="Calibri"/>
                          <a:cs typeface="Times New Roman" pitchFamily="18" charset="0"/>
                        </a:rPr>
                        <a:t>проверок</a:t>
                      </a: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4</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2</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16">
                <a:tc>
                  <a:txBody>
                    <a:bodyPr/>
                    <a:lstStyle/>
                    <a:p>
                      <a:pPr>
                        <a:lnSpc>
                          <a:spcPct val="115000"/>
                        </a:lnSpc>
                        <a:spcAft>
                          <a:spcPts val="0"/>
                        </a:spcAft>
                      </a:pPr>
                      <a:r>
                        <a:rPr lang="ru-RU" sz="1800" b="1" dirty="0" smtClean="0">
                          <a:latin typeface="Times New Roman" pitchFamily="18" charset="0"/>
                          <a:ea typeface="Calibri"/>
                          <a:cs typeface="Times New Roman" pitchFamily="18" charset="0"/>
                        </a:rPr>
                        <a:t>Внеплановых КМН в т.ч.</a:t>
                      </a:r>
                      <a:endParaRPr lang="ru-RU" sz="1800" b="1"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11</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16">
                <a:tc>
                  <a:txBody>
                    <a:bodyPr/>
                    <a:lstStyle/>
                    <a:p>
                      <a:pPr>
                        <a:lnSpc>
                          <a:spcPct val="115000"/>
                        </a:lnSpc>
                        <a:spcAft>
                          <a:spcPts val="0"/>
                        </a:spcAft>
                      </a:pPr>
                      <a:r>
                        <a:rPr lang="ru-RU" sz="1800" b="1" dirty="0" smtClean="0">
                          <a:latin typeface="Times New Roman" pitchFamily="18" charset="0"/>
                          <a:ea typeface="Calibri"/>
                          <a:cs typeface="Times New Roman" pitchFamily="18" charset="0"/>
                        </a:rPr>
                        <a:t>Выборочный контроль</a:t>
                      </a:r>
                      <a:endParaRPr lang="ru-RU" sz="1800" b="1"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3</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758">
                <a:tc>
                  <a:txBody>
                    <a:bodyPr/>
                    <a:lstStyle/>
                    <a:p>
                      <a:pPr>
                        <a:lnSpc>
                          <a:spcPct val="100000"/>
                        </a:lnSpc>
                        <a:spcAft>
                          <a:spcPts val="0"/>
                        </a:spcAft>
                      </a:pPr>
                      <a:r>
                        <a:rPr lang="ru-RU" sz="1800" b="1" dirty="0" smtClean="0">
                          <a:solidFill>
                            <a:srgbClr val="000000"/>
                          </a:solidFill>
                          <a:latin typeface="Times New Roman" pitchFamily="18" charset="0"/>
                          <a:ea typeface="Calibri"/>
                          <a:cs typeface="Times New Roman" pitchFamily="18" charset="0"/>
                        </a:rPr>
                        <a:t>Оценка соответствия соискателей и лицензиатов </a:t>
                      </a:r>
                      <a:endParaRPr lang="ru-RU" sz="1800" b="1" dirty="0">
                        <a:solidFill>
                          <a:srgbClr val="000000"/>
                        </a:solidFill>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2</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24">
                <a:tc>
                  <a:txBody>
                    <a:bodyPr/>
                    <a:lstStyle/>
                    <a:p>
                      <a:pPr>
                        <a:lnSpc>
                          <a:spcPct val="115000"/>
                        </a:lnSpc>
                        <a:spcAft>
                          <a:spcPts val="0"/>
                        </a:spcAft>
                      </a:pPr>
                      <a:r>
                        <a:rPr lang="ru-RU" sz="1800" b="1" dirty="0">
                          <a:latin typeface="Times New Roman" pitchFamily="18" charset="0"/>
                          <a:ea typeface="Calibri"/>
                          <a:cs typeface="Times New Roman" pitchFamily="18" charset="0"/>
                        </a:rPr>
                        <a:t>Возбуждено дел об </a:t>
                      </a:r>
                      <a:r>
                        <a:rPr lang="ru-RU" sz="1800" b="1" dirty="0" smtClean="0">
                          <a:latin typeface="Times New Roman" pitchFamily="18" charset="0"/>
                          <a:ea typeface="Calibri"/>
                          <a:cs typeface="Times New Roman" pitchFamily="18" charset="0"/>
                        </a:rPr>
                        <a:t>а/</a:t>
                      </a:r>
                      <a:r>
                        <a:rPr lang="ru-RU" sz="1800" b="1" dirty="0" err="1" smtClean="0">
                          <a:latin typeface="Times New Roman" pitchFamily="18" charset="0"/>
                          <a:ea typeface="Calibri"/>
                          <a:cs typeface="Times New Roman" pitchFamily="18" charset="0"/>
                        </a:rPr>
                        <a:t>п</a:t>
                      </a:r>
                      <a:endParaRPr lang="ru-RU" sz="1800" b="1"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11</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280">
                <a:tc>
                  <a:txBody>
                    <a:bodyPr/>
                    <a:lstStyle/>
                    <a:p>
                      <a:pPr>
                        <a:lnSpc>
                          <a:spcPct val="115000"/>
                        </a:lnSpc>
                        <a:spcAft>
                          <a:spcPts val="0"/>
                        </a:spcAft>
                      </a:pPr>
                      <a:r>
                        <a:rPr lang="ru-RU" sz="1800" b="1" dirty="0">
                          <a:latin typeface="Times New Roman" pitchFamily="18" charset="0"/>
                          <a:ea typeface="Calibri"/>
                          <a:cs typeface="Times New Roman" pitchFamily="18" charset="0"/>
                        </a:rPr>
                        <a:t>Наложено штрафов, тыс. рублей</a:t>
                      </a: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38</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852">
                <a:tc>
                  <a:txBody>
                    <a:bodyPr/>
                    <a:lstStyle/>
                    <a:p>
                      <a:pPr>
                        <a:lnSpc>
                          <a:spcPct val="115000"/>
                        </a:lnSpc>
                        <a:spcAft>
                          <a:spcPts val="0"/>
                        </a:spcAft>
                      </a:pPr>
                      <a:r>
                        <a:rPr lang="ru-RU" sz="1800" b="1" dirty="0">
                          <a:latin typeface="Times New Roman" pitchFamily="18" charset="0"/>
                          <a:ea typeface="Calibri"/>
                          <a:cs typeface="Times New Roman" pitchFamily="18" charset="0"/>
                        </a:rPr>
                        <a:t>Взыскано штрафов, тыс. рублей</a:t>
                      </a: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136</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416">
                <a:tc>
                  <a:txBody>
                    <a:bodyPr/>
                    <a:lstStyle/>
                    <a:p>
                      <a:pPr>
                        <a:lnSpc>
                          <a:spcPct val="115000"/>
                        </a:lnSpc>
                        <a:spcAft>
                          <a:spcPts val="0"/>
                        </a:spcAft>
                      </a:pPr>
                      <a:r>
                        <a:rPr lang="ru-RU" sz="1800" b="1" dirty="0">
                          <a:latin typeface="Times New Roman" pitchFamily="18" charset="0"/>
                          <a:ea typeface="Calibri"/>
                          <a:cs typeface="Times New Roman" pitchFamily="18" charset="0"/>
                        </a:rPr>
                        <a:t>% взыскания штрафов</a:t>
                      </a: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358</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906">
                <a:tc>
                  <a:txBody>
                    <a:bodyPr/>
                    <a:lstStyle/>
                    <a:p>
                      <a:pPr>
                        <a:lnSpc>
                          <a:spcPct val="115000"/>
                        </a:lnSpc>
                        <a:spcAft>
                          <a:spcPts val="0"/>
                        </a:spcAft>
                      </a:pPr>
                      <a:r>
                        <a:rPr lang="ru-RU" sz="1800" b="1" dirty="0">
                          <a:latin typeface="Times New Roman" pitchFamily="18" charset="0"/>
                          <a:ea typeface="Calibri"/>
                          <a:cs typeface="Times New Roman" pitchFamily="18" charset="0"/>
                        </a:rPr>
                        <a:t>Предупреждение/закрыто </a:t>
                      </a:r>
                      <a:r>
                        <a:rPr lang="ru-RU" sz="1800" b="1" dirty="0" smtClean="0">
                          <a:latin typeface="Times New Roman" pitchFamily="18" charset="0"/>
                          <a:ea typeface="Calibri"/>
                          <a:cs typeface="Times New Roman" pitchFamily="18" charset="0"/>
                        </a:rPr>
                        <a:t>дел</a:t>
                      </a:r>
                      <a:endParaRPr lang="ru-RU" sz="1800" b="1"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4/6</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578">
                <a:tc>
                  <a:txBody>
                    <a:bodyPr/>
                    <a:lstStyle/>
                    <a:p>
                      <a:pPr>
                        <a:lnSpc>
                          <a:spcPct val="100000"/>
                        </a:lnSpc>
                        <a:spcAft>
                          <a:spcPts val="0"/>
                        </a:spcAft>
                      </a:pPr>
                      <a:r>
                        <a:rPr lang="ru-RU" sz="1800" b="1" kern="1200" dirty="0">
                          <a:solidFill>
                            <a:schemeClr val="tx1"/>
                          </a:solidFill>
                          <a:latin typeface="Times New Roman" pitchFamily="18" charset="0"/>
                          <a:ea typeface="Calibri"/>
                          <a:cs typeface="Times New Roman" pitchFamily="18" charset="0"/>
                        </a:rPr>
                        <a:t>Отобрано проб лекарственных препаратов, из них: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800" b="0" kern="1200" dirty="0">
                          <a:solidFill>
                            <a:schemeClr val="tx1"/>
                          </a:solidFill>
                          <a:latin typeface="Times New Roman" pitchFamily="18" charset="0"/>
                          <a:ea typeface="Calibri"/>
                          <a:cs typeface="Times New Roman" pitchFamily="18" charset="0"/>
                        </a:rPr>
                        <a:t>14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166">
                <a:tc>
                  <a:txBody>
                    <a:bodyPr/>
                    <a:lstStyle/>
                    <a:p>
                      <a:pPr marR="20955" algn="r">
                        <a:lnSpc>
                          <a:spcPct val="100000"/>
                        </a:lnSpc>
                        <a:spcAft>
                          <a:spcPts val="0"/>
                        </a:spcAft>
                      </a:pPr>
                      <a:r>
                        <a:rPr lang="ru-RU" sz="1800" b="1" kern="1200" dirty="0">
                          <a:solidFill>
                            <a:schemeClr val="tx1"/>
                          </a:solidFill>
                          <a:latin typeface="Times New Roman" pitchFamily="18" charset="0"/>
                          <a:ea typeface="Calibri"/>
                          <a:cs typeface="Times New Roman" pitchFamily="18" charset="0"/>
                        </a:rPr>
                        <a:t>положительных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800" b="0" kern="1200" dirty="0">
                          <a:solidFill>
                            <a:schemeClr val="tx1"/>
                          </a:solidFill>
                          <a:latin typeface="Times New Roman" pitchFamily="18" charset="0"/>
                          <a:ea typeface="Calibri"/>
                          <a:cs typeface="Times New Roman"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16">
                <a:tc>
                  <a:txBody>
                    <a:bodyPr/>
                    <a:lstStyle/>
                    <a:p>
                      <a:pPr>
                        <a:lnSpc>
                          <a:spcPct val="100000"/>
                        </a:lnSpc>
                        <a:spcAft>
                          <a:spcPts val="0"/>
                        </a:spcAft>
                      </a:pPr>
                      <a:r>
                        <a:rPr lang="ru-RU" sz="1800" b="1" kern="1200" dirty="0">
                          <a:solidFill>
                            <a:schemeClr val="tx1"/>
                          </a:solidFill>
                          <a:latin typeface="Times New Roman" pitchFamily="18" charset="0"/>
                          <a:ea typeface="Calibri"/>
                          <a:cs typeface="Times New Roman" pitchFamily="18" charset="0"/>
                        </a:rPr>
                        <a:t>Изъято из оборота лекарственных препаратов, упаковок (шт.)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800" b="0" kern="1200" dirty="0">
                          <a:solidFill>
                            <a:schemeClr val="tx1"/>
                          </a:solidFill>
                          <a:latin typeface="Times New Roman" pitchFamily="18" charset="0"/>
                          <a:ea typeface="Calibri"/>
                          <a:cs typeface="Times New Roman" pitchFamily="18" charset="0"/>
                        </a:rPr>
                        <a:t>443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40">
                <a:tc>
                  <a:txBody>
                    <a:bodyPr/>
                    <a:lstStyle/>
                    <a:p>
                      <a:pPr>
                        <a:lnSpc>
                          <a:spcPct val="100000"/>
                        </a:lnSpc>
                        <a:spcAft>
                          <a:spcPts val="0"/>
                        </a:spcAft>
                      </a:pPr>
                      <a:r>
                        <a:rPr lang="ru-RU" sz="1800" b="1" kern="1200" dirty="0">
                          <a:solidFill>
                            <a:schemeClr val="tx1"/>
                          </a:solidFill>
                          <a:latin typeface="Times New Roman" pitchFamily="18" charset="0"/>
                          <a:ea typeface="Calibri"/>
                          <a:cs typeface="Times New Roman" pitchFamily="18" charset="0"/>
                        </a:rPr>
                        <a:t>Профилактические мероприятия, из них:</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800" b="0" kern="1200" dirty="0">
                          <a:solidFill>
                            <a:schemeClr val="tx1"/>
                          </a:solidFill>
                          <a:latin typeface="Times New Roman" pitchFamily="18" charset="0"/>
                          <a:ea typeface="Calibri"/>
                          <a:cs typeface="Times New Roman" pitchFamily="18"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4">
                <a:tc>
                  <a:txBody>
                    <a:bodyPr/>
                    <a:lstStyle/>
                    <a:p>
                      <a:pPr algn="r">
                        <a:lnSpc>
                          <a:spcPct val="100000"/>
                        </a:lnSpc>
                        <a:spcAft>
                          <a:spcPts val="0"/>
                        </a:spcAft>
                      </a:pPr>
                      <a:r>
                        <a:rPr lang="ru-RU" sz="1800" b="1" kern="1200" dirty="0">
                          <a:solidFill>
                            <a:schemeClr val="tx1"/>
                          </a:solidFill>
                          <a:latin typeface="Times New Roman" pitchFamily="18" charset="0"/>
                          <a:ea typeface="Calibri"/>
                          <a:cs typeface="Times New Roman" pitchFamily="18" charset="0"/>
                        </a:rPr>
                        <a:t>Предостережение</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800" b="0" kern="1200" dirty="0">
                          <a:solidFill>
                            <a:schemeClr val="tx1"/>
                          </a:solidFill>
                          <a:latin typeface="Times New Roman" pitchFamily="18" charset="0"/>
                          <a:ea typeface="Calibri"/>
                          <a:cs typeface="Times New Roman"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576">
                <a:tc>
                  <a:txBody>
                    <a:bodyPr/>
                    <a:lstStyle/>
                    <a:p>
                      <a:pPr algn="r">
                        <a:lnSpc>
                          <a:spcPct val="100000"/>
                        </a:lnSpc>
                        <a:spcAft>
                          <a:spcPts val="0"/>
                        </a:spcAft>
                      </a:pPr>
                      <a:r>
                        <a:rPr lang="ru-RU" sz="1800" b="1" kern="1200" dirty="0">
                          <a:solidFill>
                            <a:schemeClr val="tx1"/>
                          </a:solidFill>
                          <a:latin typeface="Times New Roman" pitchFamily="18" charset="0"/>
                          <a:ea typeface="Calibri"/>
                          <a:cs typeface="Times New Roman" pitchFamily="18" charset="0"/>
                        </a:rPr>
                        <a:t>Профилактический визит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ru-RU" sz="1800" b="0" kern="1200" dirty="0">
                          <a:solidFill>
                            <a:schemeClr val="tx1"/>
                          </a:solidFill>
                          <a:latin typeface="Times New Roman" pitchFamily="18" charset="0"/>
                          <a:ea typeface="Calibri"/>
                          <a:cs typeface="Times New Roman"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latin typeface="Times New Roman" pitchFamily="18" charset="0"/>
                          <a:ea typeface="Calibri"/>
                          <a:cs typeface="Times New Roman" pitchFamily="18" charset="0"/>
                        </a:rPr>
                        <a:t>0</a:t>
                      </a:r>
                      <a:endParaRPr lang="ru-RU" sz="1800" dirty="0">
                        <a:latin typeface="Times New Roman" pitchFamily="18" charset="0"/>
                        <a:ea typeface="Calibri"/>
                        <a:cs typeface="Times New Roman" pitchFamily="18" charset="0"/>
                      </a:endParaRPr>
                    </a:p>
                  </a:txBody>
                  <a:tcPr marL="35779" marR="3577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86" name="Rectangle 109"/>
          <p:cNvSpPr>
            <a:spLocks noChangeArrowheads="1"/>
          </p:cNvSpPr>
          <p:nvPr/>
        </p:nvSpPr>
        <p:spPr bwMode="auto">
          <a:xfrm>
            <a:off x="0" y="0"/>
            <a:ext cx="10080625" cy="457200"/>
          </a:xfrm>
          <a:prstGeom prst="rect">
            <a:avLst/>
          </a:prstGeom>
          <a:noFill/>
          <a:ln w="9525">
            <a:noFill/>
            <a:miter lim="800000"/>
            <a:headEnd/>
            <a:tailEnd/>
          </a:ln>
        </p:spPr>
        <p:txBody>
          <a:bodyPr wrap="none" anchor="ctr">
            <a:spAutoFit/>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Прямоугольник 2"/>
          <p:cNvSpPr>
            <a:spLocks noChangeArrowheads="1"/>
          </p:cNvSpPr>
          <p:nvPr/>
        </p:nvSpPr>
        <p:spPr bwMode="auto">
          <a:xfrm>
            <a:off x="503238" y="755650"/>
            <a:ext cx="8569325" cy="1184275"/>
          </a:xfrm>
          <a:prstGeom prst="rect">
            <a:avLst/>
          </a:prstGeom>
          <a:noFill/>
          <a:ln w="9525">
            <a:noFill/>
            <a:miter lim="800000"/>
            <a:headEnd/>
            <a:tailEnd/>
          </a:ln>
        </p:spPr>
        <p:txBody>
          <a:bodyPr lIns="91420" tIns="45711" rIns="91420" bIns="45711">
            <a:spAutoFit/>
          </a:bodyPr>
          <a:lstStyle/>
          <a:p>
            <a:pPr algn="ctr"/>
            <a:r>
              <a:rPr lang="ru-RU" b="1">
                <a:solidFill>
                  <a:schemeClr val="tx1"/>
                </a:solidFill>
              </a:rPr>
              <a:t/>
            </a:r>
            <a:br>
              <a:rPr lang="ru-RU" b="1">
                <a:solidFill>
                  <a:schemeClr val="tx1"/>
                </a:solidFill>
              </a:rPr>
            </a:br>
            <a:r>
              <a:rPr lang="ru-RU" sz="1700" b="1">
                <a:solidFill>
                  <a:schemeClr val="tx1"/>
                </a:solidFill>
              </a:rPr>
              <a:t/>
            </a:r>
            <a:br>
              <a:rPr lang="ru-RU" sz="1700" b="1">
                <a:solidFill>
                  <a:schemeClr val="tx1"/>
                </a:solidFill>
              </a:rPr>
            </a:br>
            <a:r>
              <a:rPr lang="ru-RU" u="sng">
                <a:solidFill>
                  <a:schemeClr val="tx1"/>
                </a:solidFill>
                <a:latin typeface="Times New Roman" pitchFamily="18" charset="0"/>
                <a:cs typeface="Times New Roman" pitchFamily="18" charset="0"/>
              </a:rPr>
              <a:t> </a:t>
            </a:r>
            <a:r>
              <a:rPr lang="ru-RU">
                <a:latin typeface="Times New Roman" pitchFamily="18" charset="0"/>
                <a:cs typeface="Times New Roman" pitchFamily="18" charset="0"/>
              </a:rPr>
              <a:t/>
            </a:r>
            <a:br>
              <a:rPr lang="ru-RU">
                <a:latin typeface="Times New Roman" pitchFamily="18" charset="0"/>
                <a:cs typeface="Times New Roman" pitchFamily="18" charset="0"/>
              </a:rPr>
            </a:br>
            <a:endParaRPr lang="ru-RU">
              <a:solidFill>
                <a:schemeClr val="tx1"/>
              </a:solidFill>
            </a:endParaRPr>
          </a:p>
        </p:txBody>
      </p:sp>
      <p:sp>
        <p:nvSpPr>
          <p:cNvPr id="19459" name="Прямоугольник 12"/>
          <p:cNvSpPr>
            <a:spLocks noChangeArrowheads="1"/>
          </p:cNvSpPr>
          <p:nvPr/>
        </p:nvSpPr>
        <p:spPr bwMode="auto">
          <a:xfrm>
            <a:off x="2520950" y="2347913"/>
            <a:ext cx="5038725" cy="369887"/>
          </a:xfrm>
          <a:prstGeom prst="rect">
            <a:avLst/>
          </a:prstGeom>
          <a:noFill/>
          <a:ln w="9525">
            <a:noFill/>
            <a:miter lim="800000"/>
            <a:headEnd/>
            <a:tailEnd/>
          </a:ln>
        </p:spPr>
        <p:txBody>
          <a:bodyPr lIns="91420" tIns="45711" rIns="91420" bIns="45711">
            <a:spAutoFit/>
          </a:bodyPr>
          <a:lstStyle/>
          <a:p>
            <a:r>
              <a:rPr lang="ru-RU"/>
              <a:t>.</a:t>
            </a:r>
          </a:p>
        </p:txBody>
      </p:sp>
      <p:sp>
        <p:nvSpPr>
          <p:cNvPr id="19460" name="Rectangle 16"/>
          <p:cNvSpPr>
            <a:spLocks noChangeArrowheads="1"/>
          </p:cNvSpPr>
          <p:nvPr/>
        </p:nvSpPr>
        <p:spPr bwMode="auto">
          <a:xfrm>
            <a:off x="0" y="-292100"/>
            <a:ext cx="14084300" cy="261937"/>
          </a:xfrm>
          <a:prstGeom prst="rect">
            <a:avLst/>
          </a:prstGeom>
          <a:noFill/>
          <a:ln w="9525">
            <a:noFill/>
            <a:miter lim="800000"/>
            <a:headEnd/>
            <a:tailEnd/>
          </a:ln>
        </p:spPr>
        <p:txBody>
          <a:bodyPr lIns="91420" tIns="45711" rIns="91420" bIns="45711" anchor="ctr">
            <a:spAutoFit/>
          </a:bodyPr>
          <a:lstStyle/>
          <a:p>
            <a:r>
              <a:rPr lang="ru-RU" sz="1100">
                <a:solidFill>
                  <a:srgbClr val="00000A"/>
                </a:solidFill>
                <a:latin typeface="Times New Roman" pitchFamily="18" charset="0"/>
              </a:rPr>
              <a:t>. </a:t>
            </a:r>
            <a:endParaRPr lang="ru-RU"/>
          </a:p>
        </p:txBody>
      </p:sp>
      <p:sp>
        <p:nvSpPr>
          <p:cNvPr id="19461" name="Нижний колонтитул 1"/>
          <p:cNvSpPr txBox="1">
            <a:spLocks/>
          </p:cNvSpPr>
          <p:nvPr/>
        </p:nvSpPr>
        <p:spPr bwMode="auto">
          <a:xfrm>
            <a:off x="334963" y="179388"/>
            <a:ext cx="9572625" cy="792162"/>
          </a:xfrm>
          <a:prstGeom prst="rect">
            <a:avLst/>
          </a:prstGeom>
          <a:noFill/>
          <a:ln w="9525">
            <a:noFill/>
            <a:round/>
            <a:headEnd/>
            <a:tailEnd/>
          </a:ln>
        </p:spPr>
        <p:txBody>
          <a:bodyPr lIns="0" tIns="0" rIns="0" bIns="0"/>
          <a:lstStyle/>
          <a:p>
            <a:pPr algn="ctr"/>
            <a:r>
              <a:rPr lang="ru-RU" sz="2400" b="1" dirty="0">
                <a:solidFill>
                  <a:schemeClr val="tx1"/>
                </a:solidFill>
                <a:latin typeface="Times New Roman" pitchFamily="18" charset="0"/>
                <a:cs typeface="Times New Roman" pitchFamily="18" charset="0"/>
              </a:rPr>
              <a:t>Часто встречающиеся нарушения обязательных требований </a:t>
            </a:r>
          </a:p>
          <a:p>
            <a:pPr algn="ctr"/>
            <a:r>
              <a:rPr lang="ru-RU" sz="2400" b="1" dirty="0">
                <a:solidFill>
                  <a:schemeClr val="tx1"/>
                </a:solidFill>
                <a:latin typeface="Times New Roman" pitchFamily="18" charset="0"/>
                <a:cs typeface="Times New Roman" pitchFamily="18" charset="0"/>
              </a:rPr>
              <a:t>в сфере </a:t>
            </a:r>
            <a:r>
              <a:rPr lang="ru-RU" sz="2400" b="1" dirty="0" err="1">
                <a:solidFill>
                  <a:schemeClr val="tx1"/>
                </a:solidFill>
                <a:latin typeface="Times New Roman" pitchFamily="18" charset="0"/>
                <a:cs typeface="Times New Roman" pitchFamily="18" charset="0"/>
              </a:rPr>
              <a:t>фармаконадзора</a:t>
            </a:r>
            <a:endParaRPr lang="ru-RU" sz="2400" b="1" dirty="0">
              <a:solidFill>
                <a:schemeClr val="tx1"/>
              </a:solidFill>
              <a:latin typeface="Times New Roman" pitchFamily="18" charset="0"/>
              <a:cs typeface="Times New Roman" pitchFamily="18" charset="0"/>
            </a:endParaRPr>
          </a:p>
        </p:txBody>
      </p:sp>
      <p:sp>
        <p:nvSpPr>
          <p:cNvPr id="19462" name="Line 5"/>
          <p:cNvSpPr>
            <a:spLocks noChangeShapeType="1"/>
          </p:cNvSpPr>
          <p:nvPr/>
        </p:nvSpPr>
        <p:spPr bwMode="auto">
          <a:xfrm>
            <a:off x="647700" y="971550"/>
            <a:ext cx="8758238" cy="1588"/>
          </a:xfrm>
          <a:prstGeom prst="line">
            <a:avLst/>
          </a:prstGeom>
          <a:noFill/>
          <a:ln w="38160">
            <a:solidFill>
              <a:srgbClr val="008000"/>
            </a:solidFill>
            <a:miter lim="800000"/>
            <a:headEnd/>
            <a:tailEnd/>
          </a:ln>
        </p:spPr>
        <p:txBody>
          <a:bodyPr lIns="91420" tIns="45711" rIns="91420" bIns="45711"/>
          <a:lstStyle/>
          <a:p>
            <a:endParaRPr lang="ru-RU"/>
          </a:p>
        </p:txBody>
      </p:sp>
      <p:sp>
        <p:nvSpPr>
          <p:cNvPr id="19463" name="Text Box 5"/>
          <p:cNvSpPr txBox="1">
            <a:spLocks noChangeArrowheads="1"/>
          </p:cNvSpPr>
          <p:nvPr/>
        </p:nvSpPr>
        <p:spPr bwMode="auto">
          <a:xfrm>
            <a:off x="628650" y="7235825"/>
            <a:ext cx="9525000" cy="350838"/>
          </a:xfrm>
          <a:prstGeom prst="rect">
            <a:avLst/>
          </a:prstGeom>
          <a:noFill/>
          <a:ln w="9525">
            <a:noFill/>
            <a:round/>
            <a:headEnd/>
            <a:tailEnd/>
          </a:ln>
        </p:spPr>
        <p:txBody>
          <a:bodyPr lIns="0" tIns="0" rIns="0" bIns="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400">
                <a:solidFill>
                  <a:srgbClr val="277600"/>
                </a:solidFill>
                <a:latin typeface="Times New Roman" pitchFamily="18" charset="0"/>
              </a:rPr>
              <a:t>Североморское межрегиональное </a:t>
            </a:r>
            <a:r>
              <a:rPr lang="en-GB" sz="1400">
                <a:solidFill>
                  <a:srgbClr val="277600"/>
                </a:solidFill>
                <a:latin typeface="Times New Roman" pitchFamily="18" charset="0"/>
              </a:rPr>
              <a:t>Управление Россельхознадзора</a:t>
            </a:r>
          </a:p>
        </p:txBody>
      </p:sp>
      <p:pic>
        <p:nvPicPr>
          <p:cNvPr id="19464" name="Picture 7"/>
          <p:cNvPicPr>
            <a:picLocks noChangeAspect="1" noChangeArrowheads="1"/>
          </p:cNvPicPr>
          <p:nvPr/>
        </p:nvPicPr>
        <p:blipFill>
          <a:blip r:embed="rId2" cstate="print"/>
          <a:srcRect/>
          <a:stretch>
            <a:fillRect/>
          </a:stretch>
        </p:blipFill>
        <p:spPr bwMode="auto">
          <a:xfrm>
            <a:off x="31750" y="6643688"/>
            <a:ext cx="915988" cy="915987"/>
          </a:xfrm>
          <a:prstGeom prst="rect">
            <a:avLst/>
          </a:prstGeom>
          <a:noFill/>
          <a:ln w="9525">
            <a:noFill/>
            <a:round/>
            <a:headEnd/>
            <a:tailEnd/>
          </a:ln>
        </p:spPr>
      </p:pic>
      <p:sp>
        <p:nvSpPr>
          <p:cNvPr id="19465"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19466"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20" name="Номер слайда 7"/>
          <p:cNvSpPr>
            <a:spLocks noGrp="1"/>
          </p:cNvSpPr>
          <p:nvPr>
            <p:ph type="sldNum" sz="quarter" idx="12"/>
          </p:nvPr>
        </p:nvSpPr>
        <p:spPr>
          <a:xfrm>
            <a:off x="9288463" y="7235825"/>
            <a:ext cx="617537" cy="323850"/>
          </a:xfrm>
        </p:spPr>
        <p:txBody>
          <a:bodyPr/>
          <a:lstStyle/>
          <a:p>
            <a:pPr>
              <a:defRPr/>
            </a:pPr>
            <a:fld id="{A644590B-E4E4-4113-880F-BBA4365765F8}" type="slidenum">
              <a:rPr lang="ru-RU" sz="1500" smtClean="0">
                <a:latin typeface="Times New Roman" pitchFamily="18" charset="0"/>
                <a:cs typeface="Times New Roman" pitchFamily="18" charset="0"/>
              </a:rPr>
              <a:pPr>
                <a:defRPr/>
              </a:pPr>
              <a:t>13</a:t>
            </a:fld>
            <a:endParaRPr lang="ru-RU" sz="1500" dirty="0">
              <a:latin typeface="Times New Roman" pitchFamily="18" charset="0"/>
              <a:cs typeface="Times New Roman" pitchFamily="18" charset="0"/>
            </a:endParaRPr>
          </a:p>
        </p:txBody>
      </p:sp>
      <p:graphicFrame>
        <p:nvGraphicFramePr>
          <p:cNvPr id="2" name="Таблица 1"/>
          <p:cNvGraphicFramePr>
            <a:graphicFrameLocks noGrp="1"/>
          </p:cNvGraphicFramePr>
          <p:nvPr/>
        </p:nvGraphicFramePr>
        <p:xfrm>
          <a:off x="325438" y="1040627"/>
          <a:ext cx="9467401" cy="5835554"/>
        </p:xfrm>
        <a:graphic>
          <a:graphicData uri="http://schemas.openxmlformats.org/drawingml/2006/table">
            <a:tbl>
              <a:tblPr/>
              <a:tblGrid>
                <a:gridCol w="1978570"/>
                <a:gridCol w="2592288"/>
                <a:gridCol w="4896543"/>
              </a:tblGrid>
              <a:tr h="1018839">
                <a:tc>
                  <a:txBody>
                    <a:bodyPr/>
                    <a:lstStyle/>
                    <a:p>
                      <a:pPr marL="0" marR="0" lvl="0" indent="0" algn="ctr" defTabSz="1006475" rtl="0" eaLnBrk="1" fontAlgn="base" latinLnBrk="0" hangingPunct="1">
                        <a:lnSpc>
                          <a:spcPct val="115000"/>
                        </a:lnSpc>
                        <a:spcBef>
                          <a:spcPct val="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endParaRPr>
                    </a:p>
                    <a:p>
                      <a:pPr marL="0" marR="0" lvl="0" indent="0" algn="ctr" defTabSz="1006475"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Статья </a:t>
                      </a:r>
                      <a:r>
                        <a:rPr kumimoji="0" lang="ru-RU" sz="1800" b="1" i="0" u="none" strike="noStrike" cap="none" normalizeH="0" baseline="0" dirty="0" err="1" smtClean="0">
                          <a:ln>
                            <a:noFill/>
                          </a:ln>
                          <a:solidFill>
                            <a:schemeClr val="tx1"/>
                          </a:solidFill>
                          <a:effectLst/>
                          <a:latin typeface="Times New Roman" pitchFamily="18" charset="0"/>
                          <a:ea typeface="Arial Unicode MS" pitchFamily="34" charset="-128"/>
                          <a:cs typeface="Times New Roman" pitchFamily="18" charset="0"/>
                        </a:rPr>
                        <a:t>КоАП</a:t>
                      </a:r>
                      <a:r>
                        <a:rPr kumimoji="0" lang="ru-RU" sz="1800" b="1"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 РФ, </a:t>
                      </a:r>
                    </a:p>
                    <a:p>
                      <a:pPr marL="0" marR="0" lvl="0" indent="0" algn="ctr" defTabSz="1006475"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меры воздействия</a:t>
                      </a:r>
                    </a:p>
                  </a:txBody>
                  <a:tcPr marL="43945" marR="439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1006475"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Типичные нарушения</a:t>
                      </a:r>
                    </a:p>
                  </a:txBody>
                  <a:tcPr marL="43945" marR="439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1006475"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Наименование нарушенного нормативного акта</a:t>
                      </a:r>
                    </a:p>
                  </a:txBody>
                  <a:tcPr marL="43945" marR="439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2896475">
                <a:tc>
                  <a:txBody>
                    <a:bodyPr/>
                    <a:lstStyle/>
                    <a:p>
                      <a:pPr marL="0" marR="0" lvl="0" indent="0" algn="ctr" defTabSz="1006475"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ч. 2 ч. 3 ч. 4 </a:t>
                      </a:r>
                    </a:p>
                    <a:p>
                      <a:pPr marL="0" marR="0" lvl="0" indent="0" algn="ctr" defTabSz="1006475"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ст. 14.1. </a:t>
                      </a:r>
                    </a:p>
                    <a:p>
                      <a:pPr marL="0" marR="0" lvl="0" indent="0" algn="ctr" defTabSz="1006475"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Times New Roman" pitchFamily="18" charset="0"/>
                          <a:ea typeface="Arial Unicode MS" pitchFamily="34" charset="-128"/>
                          <a:cs typeface="Times New Roman" pitchFamily="18" charset="0"/>
                        </a:rPr>
                        <a:t>КоАП</a:t>
                      </a:r>
                      <a:r>
                        <a:rPr kumimoji="0" lang="ru-RU" sz="1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 РФ  - штраф, предписание, представление</a:t>
                      </a:r>
                    </a:p>
                    <a:p>
                      <a:pPr marL="0" marR="0" lvl="0" indent="0" algn="ctr" defTabSz="1006475"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1006475"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Возбуждено 9 дел (по ч.4)</a:t>
                      </a:r>
                    </a:p>
                  </a:txBody>
                  <a:tcPr marL="43945" marR="439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1006475"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Осуществление фармацевтической деятельности без лицензии или с нарушением лицензионных требований                               </a:t>
                      </a:r>
                      <a:endParaRPr kumimoji="0" lang="ru-RU"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3945" marR="439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457200" marR="0" lvl="0" indent="0" algn="ctr" defTabSz="1006475"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Федеральный закон от 04.05.2011 № 99-ФЗ «О лицензировании отдельных видов деятельности»;  Федеральный закон от 12.04.2010  № 61-ФЗ «Об обращении лекарственных средств»</a:t>
                      </a:r>
                    </a:p>
                    <a:p>
                      <a:pPr marL="457200" marR="0" lvl="0" indent="0" algn="ctr" defTabSz="1006475"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Правила хранения лекарственных препаратов для ветеринарного применения (утверждены приказом Минсельхоза России № 426 от 29.07.2020)</a:t>
                      </a:r>
                    </a:p>
                  </a:txBody>
                  <a:tcPr marL="43945" marR="439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r h="19067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ч.1 ст.10.6 </a:t>
                      </a:r>
                      <a:r>
                        <a:rPr kumimoji="0" lang="ru-RU" sz="1800" b="0" i="0" u="none" strike="noStrike" cap="none" normalizeH="0" baseline="0" dirty="0" err="1" smtClean="0">
                          <a:ln>
                            <a:noFill/>
                          </a:ln>
                          <a:solidFill>
                            <a:schemeClr val="tx1"/>
                          </a:solidFill>
                          <a:effectLst/>
                          <a:latin typeface="Times New Roman" pitchFamily="18" charset="0"/>
                          <a:ea typeface="Arial Unicode MS" pitchFamily="34" charset="-128"/>
                          <a:cs typeface="Times New Roman" pitchFamily="18" charset="0"/>
                        </a:rPr>
                        <a:t>КоАП</a:t>
                      </a:r>
                      <a:r>
                        <a:rPr kumimoji="0" lang="ru-RU" sz="1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 РФ - штраф, предписание, представление</a:t>
                      </a:r>
                      <a:r>
                        <a:rPr kumimoji="0" lang="ru-RU"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Возбуждено 1 дело</a:t>
                      </a:r>
                    </a:p>
                  </a:txBody>
                  <a:tcPr marL="43945" marR="439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1006475"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Нарушения правил хранения </a:t>
                      </a:r>
                      <a:r>
                        <a:rPr kumimoji="0" lang="ru-RU" sz="1800" b="0" i="0" u="none" strike="noStrike" cap="none" normalizeH="0" baseline="0" dirty="0" err="1" smtClean="0">
                          <a:ln>
                            <a:noFill/>
                          </a:ln>
                          <a:solidFill>
                            <a:schemeClr val="tx1"/>
                          </a:solidFill>
                          <a:effectLst/>
                          <a:latin typeface="Times New Roman" pitchFamily="18" charset="0"/>
                          <a:ea typeface="Arial Unicode MS" pitchFamily="34" charset="-128"/>
                          <a:cs typeface="Times New Roman" pitchFamily="18" charset="0"/>
                        </a:rPr>
                        <a:t>лекпрепаратов</a:t>
                      </a:r>
                      <a:r>
                        <a:rPr kumimoji="0" lang="ru-RU" sz="1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 использование препаратов для медицинского применения в ветеринарии</a:t>
                      </a:r>
                      <a:endParaRPr kumimoji="0" lang="ru-RU"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3945" marR="439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p>
                      <a:pPr marL="457200" marR="0" lvl="0" indent="0" algn="ctr" defTabSz="1006475" rtl="0" eaLnBrk="1" fontAlgn="base" latinLnBrk="0" hangingPunct="1">
                        <a:lnSpc>
                          <a:spcPct val="115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Правила хранения лекарственных препаратов для ветеринарного применения (утверждены приказом Минсельхоза России № 426 от 29.07.2020); Федеральный закон от 12.04.2010  № 61-ФЗ «Об обращении лекарственных средств»</a:t>
                      </a:r>
                    </a:p>
                  </a:txBody>
                  <a:tcPr marL="43945" marR="439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Прямоугольник 2"/>
          <p:cNvSpPr>
            <a:spLocks noChangeArrowheads="1"/>
          </p:cNvSpPr>
          <p:nvPr/>
        </p:nvSpPr>
        <p:spPr bwMode="auto">
          <a:xfrm>
            <a:off x="503238" y="755650"/>
            <a:ext cx="8569325" cy="1184275"/>
          </a:xfrm>
          <a:prstGeom prst="rect">
            <a:avLst/>
          </a:prstGeom>
          <a:noFill/>
          <a:ln w="9525">
            <a:noFill/>
            <a:miter lim="800000"/>
            <a:headEnd/>
            <a:tailEnd/>
          </a:ln>
        </p:spPr>
        <p:txBody>
          <a:bodyPr lIns="91420" tIns="45711" rIns="91420" bIns="45711">
            <a:spAutoFit/>
          </a:bodyPr>
          <a:lstStyle/>
          <a:p>
            <a:pPr algn="ctr"/>
            <a:r>
              <a:rPr lang="ru-RU" b="1">
                <a:solidFill>
                  <a:schemeClr val="tx1"/>
                </a:solidFill>
              </a:rPr>
              <a:t/>
            </a:r>
            <a:br>
              <a:rPr lang="ru-RU" b="1">
                <a:solidFill>
                  <a:schemeClr val="tx1"/>
                </a:solidFill>
              </a:rPr>
            </a:br>
            <a:r>
              <a:rPr lang="ru-RU" sz="1700" b="1">
                <a:solidFill>
                  <a:schemeClr val="tx1"/>
                </a:solidFill>
              </a:rPr>
              <a:t/>
            </a:r>
            <a:br>
              <a:rPr lang="ru-RU" sz="1700" b="1">
                <a:solidFill>
                  <a:schemeClr val="tx1"/>
                </a:solidFill>
              </a:rPr>
            </a:br>
            <a:r>
              <a:rPr lang="ru-RU" u="sng">
                <a:solidFill>
                  <a:schemeClr val="tx1"/>
                </a:solidFill>
                <a:latin typeface="Times New Roman" pitchFamily="18" charset="0"/>
                <a:cs typeface="Times New Roman" pitchFamily="18" charset="0"/>
              </a:rPr>
              <a:t> </a:t>
            </a:r>
            <a:r>
              <a:rPr lang="ru-RU">
                <a:latin typeface="Times New Roman" pitchFamily="18" charset="0"/>
                <a:cs typeface="Times New Roman" pitchFamily="18" charset="0"/>
              </a:rPr>
              <a:t/>
            </a:r>
            <a:br>
              <a:rPr lang="ru-RU">
                <a:latin typeface="Times New Roman" pitchFamily="18" charset="0"/>
                <a:cs typeface="Times New Roman" pitchFamily="18" charset="0"/>
              </a:rPr>
            </a:br>
            <a:endParaRPr lang="ru-RU">
              <a:solidFill>
                <a:schemeClr val="tx1"/>
              </a:solidFill>
            </a:endParaRPr>
          </a:p>
        </p:txBody>
      </p:sp>
      <p:sp>
        <p:nvSpPr>
          <p:cNvPr id="19459" name="Прямоугольник 12"/>
          <p:cNvSpPr>
            <a:spLocks noChangeArrowheads="1"/>
          </p:cNvSpPr>
          <p:nvPr/>
        </p:nvSpPr>
        <p:spPr bwMode="auto">
          <a:xfrm>
            <a:off x="2520950" y="2347913"/>
            <a:ext cx="5038725" cy="369887"/>
          </a:xfrm>
          <a:prstGeom prst="rect">
            <a:avLst/>
          </a:prstGeom>
          <a:noFill/>
          <a:ln w="9525">
            <a:noFill/>
            <a:miter lim="800000"/>
            <a:headEnd/>
            <a:tailEnd/>
          </a:ln>
        </p:spPr>
        <p:txBody>
          <a:bodyPr lIns="91420" tIns="45711" rIns="91420" bIns="45711">
            <a:spAutoFit/>
          </a:bodyPr>
          <a:lstStyle/>
          <a:p>
            <a:r>
              <a:rPr lang="ru-RU"/>
              <a:t>.</a:t>
            </a:r>
          </a:p>
        </p:txBody>
      </p:sp>
      <p:sp>
        <p:nvSpPr>
          <p:cNvPr id="19460" name="Rectangle 16"/>
          <p:cNvSpPr>
            <a:spLocks noChangeArrowheads="1"/>
          </p:cNvSpPr>
          <p:nvPr/>
        </p:nvSpPr>
        <p:spPr bwMode="auto">
          <a:xfrm>
            <a:off x="0" y="-292100"/>
            <a:ext cx="14084300" cy="261937"/>
          </a:xfrm>
          <a:prstGeom prst="rect">
            <a:avLst/>
          </a:prstGeom>
          <a:noFill/>
          <a:ln w="9525">
            <a:noFill/>
            <a:miter lim="800000"/>
            <a:headEnd/>
            <a:tailEnd/>
          </a:ln>
        </p:spPr>
        <p:txBody>
          <a:bodyPr lIns="91420" tIns="45711" rIns="91420" bIns="45711" anchor="ctr">
            <a:spAutoFit/>
          </a:bodyPr>
          <a:lstStyle/>
          <a:p>
            <a:r>
              <a:rPr lang="ru-RU" sz="1100">
                <a:solidFill>
                  <a:srgbClr val="00000A"/>
                </a:solidFill>
                <a:latin typeface="Times New Roman" pitchFamily="18" charset="0"/>
              </a:rPr>
              <a:t>. </a:t>
            </a:r>
            <a:endParaRPr lang="ru-RU"/>
          </a:p>
        </p:txBody>
      </p:sp>
      <p:sp>
        <p:nvSpPr>
          <p:cNvPr id="19461" name="Нижний колонтитул 1"/>
          <p:cNvSpPr txBox="1">
            <a:spLocks/>
          </p:cNvSpPr>
          <p:nvPr/>
        </p:nvSpPr>
        <p:spPr bwMode="auto">
          <a:xfrm>
            <a:off x="334963" y="179388"/>
            <a:ext cx="9572625" cy="792162"/>
          </a:xfrm>
          <a:prstGeom prst="rect">
            <a:avLst/>
          </a:prstGeom>
          <a:noFill/>
          <a:ln w="9525">
            <a:noFill/>
            <a:round/>
            <a:headEnd/>
            <a:tailEnd/>
          </a:ln>
        </p:spPr>
        <p:txBody>
          <a:bodyPr lIns="0" tIns="0" rIns="0" bIns="0"/>
          <a:lstStyle/>
          <a:p>
            <a:pPr algn="ctr"/>
            <a:r>
              <a:rPr lang="ru-RU" sz="2400" b="1" dirty="0">
                <a:solidFill>
                  <a:schemeClr val="tx1"/>
                </a:solidFill>
                <a:latin typeface="Times New Roman" pitchFamily="18" charset="0"/>
                <a:cs typeface="Times New Roman" pitchFamily="18" charset="0"/>
              </a:rPr>
              <a:t>Часто встречающиеся нарушения обязательных требований </a:t>
            </a:r>
          </a:p>
          <a:p>
            <a:pPr algn="ctr"/>
            <a:r>
              <a:rPr lang="ru-RU" sz="2400" b="1" dirty="0">
                <a:solidFill>
                  <a:schemeClr val="tx1"/>
                </a:solidFill>
                <a:latin typeface="Times New Roman" pitchFamily="18" charset="0"/>
                <a:cs typeface="Times New Roman" pitchFamily="18" charset="0"/>
              </a:rPr>
              <a:t>в сфере </a:t>
            </a:r>
            <a:r>
              <a:rPr lang="ru-RU" sz="2400" b="1" dirty="0" err="1">
                <a:solidFill>
                  <a:schemeClr val="tx1"/>
                </a:solidFill>
                <a:latin typeface="Times New Roman" pitchFamily="18" charset="0"/>
                <a:cs typeface="Times New Roman" pitchFamily="18" charset="0"/>
              </a:rPr>
              <a:t>фармаконадзора</a:t>
            </a:r>
            <a:endParaRPr lang="ru-RU" sz="2400" b="1" dirty="0">
              <a:solidFill>
                <a:schemeClr val="tx1"/>
              </a:solidFill>
              <a:latin typeface="Times New Roman" pitchFamily="18" charset="0"/>
              <a:cs typeface="Times New Roman" pitchFamily="18" charset="0"/>
            </a:endParaRPr>
          </a:p>
        </p:txBody>
      </p:sp>
      <p:sp>
        <p:nvSpPr>
          <p:cNvPr id="19462" name="Line 5"/>
          <p:cNvSpPr>
            <a:spLocks noChangeShapeType="1"/>
          </p:cNvSpPr>
          <p:nvPr/>
        </p:nvSpPr>
        <p:spPr bwMode="auto">
          <a:xfrm>
            <a:off x="647700" y="971550"/>
            <a:ext cx="8758238" cy="1588"/>
          </a:xfrm>
          <a:prstGeom prst="line">
            <a:avLst/>
          </a:prstGeom>
          <a:noFill/>
          <a:ln w="38160">
            <a:solidFill>
              <a:srgbClr val="008000"/>
            </a:solidFill>
            <a:miter lim="800000"/>
            <a:headEnd/>
            <a:tailEnd/>
          </a:ln>
        </p:spPr>
        <p:txBody>
          <a:bodyPr lIns="91420" tIns="45711" rIns="91420" bIns="45711"/>
          <a:lstStyle/>
          <a:p>
            <a:endParaRPr lang="ru-RU"/>
          </a:p>
        </p:txBody>
      </p:sp>
      <p:sp>
        <p:nvSpPr>
          <p:cNvPr id="19463" name="Text Box 5"/>
          <p:cNvSpPr txBox="1">
            <a:spLocks noChangeArrowheads="1"/>
          </p:cNvSpPr>
          <p:nvPr/>
        </p:nvSpPr>
        <p:spPr bwMode="auto">
          <a:xfrm>
            <a:off x="628650" y="7235825"/>
            <a:ext cx="9525000" cy="350838"/>
          </a:xfrm>
          <a:prstGeom prst="rect">
            <a:avLst/>
          </a:prstGeom>
          <a:noFill/>
          <a:ln w="9525">
            <a:noFill/>
            <a:round/>
            <a:headEnd/>
            <a:tailEnd/>
          </a:ln>
        </p:spPr>
        <p:txBody>
          <a:bodyPr lIns="0" tIns="0" rIns="0" bIns="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400">
                <a:solidFill>
                  <a:srgbClr val="277600"/>
                </a:solidFill>
                <a:latin typeface="Times New Roman" pitchFamily="18" charset="0"/>
              </a:rPr>
              <a:t>Североморское межрегиональное </a:t>
            </a:r>
            <a:r>
              <a:rPr lang="en-GB" sz="1400">
                <a:solidFill>
                  <a:srgbClr val="277600"/>
                </a:solidFill>
                <a:latin typeface="Times New Roman" pitchFamily="18" charset="0"/>
              </a:rPr>
              <a:t>Управление Россельхознадзора</a:t>
            </a:r>
          </a:p>
        </p:txBody>
      </p:sp>
      <p:pic>
        <p:nvPicPr>
          <p:cNvPr id="19464" name="Picture 7"/>
          <p:cNvPicPr>
            <a:picLocks noChangeAspect="1" noChangeArrowheads="1"/>
          </p:cNvPicPr>
          <p:nvPr/>
        </p:nvPicPr>
        <p:blipFill>
          <a:blip r:embed="rId2" cstate="print"/>
          <a:srcRect/>
          <a:stretch>
            <a:fillRect/>
          </a:stretch>
        </p:blipFill>
        <p:spPr bwMode="auto">
          <a:xfrm>
            <a:off x="31750" y="6643688"/>
            <a:ext cx="915988" cy="915987"/>
          </a:xfrm>
          <a:prstGeom prst="rect">
            <a:avLst/>
          </a:prstGeom>
          <a:noFill/>
          <a:ln w="9525">
            <a:noFill/>
            <a:round/>
            <a:headEnd/>
            <a:tailEnd/>
          </a:ln>
        </p:spPr>
      </p:pic>
      <p:sp>
        <p:nvSpPr>
          <p:cNvPr id="19465"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19466"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20" name="Номер слайда 7"/>
          <p:cNvSpPr>
            <a:spLocks noGrp="1"/>
          </p:cNvSpPr>
          <p:nvPr>
            <p:ph type="sldNum" sz="quarter" idx="12"/>
          </p:nvPr>
        </p:nvSpPr>
        <p:spPr>
          <a:xfrm>
            <a:off x="9288463" y="7235825"/>
            <a:ext cx="617537" cy="323850"/>
          </a:xfrm>
        </p:spPr>
        <p:txBody>
          <a:bodyPr/>
          <a:lstStyle/>
          <a:p>
            <a:pPr>
              <a:defRPr/>
            </a:pPr>
            <a:fld id="{A644590B-E4E4-4113-880F-BBA4365765F8}" type="slidenum">
              <a:rPr lang="ru-RU" sz="1500" smtClean="0">
                <a:latin typeface="Times New Roman" pitchFamily="18" charset="0"/>
                <a:cs typeface="Times New Roman" pitchFamily="18" charset="0"/>
              </a:rPr>
              <a:pPr>
                <a:defRPr/>
              </a:pPr>
              <a:t>14</a:t>
            </a:fld>
            <a:endParaRPr lang="ru-RU" sz="1500" dirty="0">
              <a:latin typeface="Times New Roman" pitchFamily="18" charset="0"/>
              <a:cs typeface="Times New Roman" pitchFamily="18" charset="0"/>
            </a:endParaRPr>
          </a:p>
        </p:txBody>
      </p:sp>
      <p:graphicFrame>
        <p:nvGraphicFramePr>
          <p:cNvPr id="2" name="Таблица 1"/>
          <p:cNvGraphicFramePr>
            <a:graphicFrameLocks noGrp="1"/>
          </p:cNvGraphicFramePr>
          <p:nvPr/>
        </p:nvGraphicFramePr>
        <p:xfrm>
          <a:off x="325438" y="1040628"/>
          <a:ext cx="9467401" cy="5396484"/>
        </p:xfrm>
        <a:graphic>
          <a:graphicData uri="http://schemas.openxmlformats.org/drawingml/2006/table">
            <a:tbl>
              <a:tblPr/>
              <a:tblGrid>
                <a:gridCol w="1978570"/>
                <a:gridCol w="2592288"/>
                <a:gridCol w="4896543"/>
              </a:tblGrid>
              <a:tr h="862896">
                <a:tc>
                  <a:txBody>
                    <a:bodyPr/>
                    <a:lstStyle/>
                    <a:p>
                      <a:pPr marL="0" marR="0" lvl="0" indent="0" algn="ctr" defTabSz="1006475" rtl="0" eaLnBrk="1" fontAlgn="base" latinLnBrk="0" hangingPunct="1">
                        <a:lnSpc>
                          <a:spcPct val="115000"/>
                        </a:lnSpc>
                        <a:spcBef>
                          <a:spcPct val="0"/>
                        </a:spcBef>
                        <a:spcAft>
                          <a:spcPct val="0"/>
                        </a:spcAft>
                        <a:buClrTx/>
                        <a:buSzTx/>
                        <a:buFontTx/>
                        <a:buNone/>
                        <a:tabLst/>
                      </a:pPr>
                      <a:endParaRPr kumimoji="0" lang="ru-RU" sz="1800" b="1"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endParaRPr>
                    </a:p>
                    <a:p>
                      <a:pPr marL="0" marR="0" lvl="0" indent="0" algn="ctr" defTabSz="1006475"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Статья </a:t>
                      </a:r>
                      <a:r>
                        <a:rPr kumimoji="0" lang="ru-RU" sz="1800" b="1" i="0" u="none" strike="noStrike" cap="none" normalizeH="0" baseline="0" dirty="0" err="1" smtClean="0">
                          <a:ln>
                            <a:noFill/>
                          </a:ln>
                          <a:solidFill>
                            <a:schemeClr val="tx1"/>
                          </a:solidFill>
                          <a:effectLst/>
                          <a:latin typeface="Times New Roman" pitchFamily="18" charset="0"/>
                          <a:ea typeface="Arial Unicode MS" pitchFamily="34" charset="-128"/>
                          <a:cs typeface="Times New Roman" pitchFamily="18" charset="0"/>
                        </a:rPr>
                        <a:t>КоАП</a:t>
                      </a:r>
                      <a:r>
                        <a:rPr kumimoji="0" lang="ru-RU" sz="1800" b="1"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 РФ, </a:t>
                      </a:r>
                    </a:p>
                    <a:p>
                      <a:pPr marL="0" marR="0" lvl="0" indent="0" algn="ctr" defTabSz="1006475"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меры воздействия</a:t>
                      </a:r>
                    </a:p>
                  </a:txBody>
                  <a:tcPr marL="43945" marR="439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1006475"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Типичные нарушения</a:t>
                      </a:r>
                    </a:p>
                  </a:txBody>
                  <a:tcPr marL="43945" marR="439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1006475" rtl="0" eaLnBrk="1" fontAlgn="base" latinLnBrk="0" hangingPunct="1">
                        <a:lnSpc>
                          <a:spcPct val="115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Наименование нарушенного нормативного акта</a:t>
                      </a:r>
                    </a:p>
                  </a:txBody>
                  <a:tcPr marL="43945" marR="43945"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2636040">
                <a:tc>
                  <a:txBody>
                    <a:bodyPr/>
                    <a:lstStyle/>
                    <a:p>
                      <a:pPr marL="0" marR="0" lvl="0" indent="0" algn="ctr" defTabSz="1006475"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ч.1 ст. 19.5 *</a:t>
                      </a:r>
                    </a:p>
                    <a:p>
                      <a:pPr marL="0" marR="0" lvl="0" indent="0" algn="ctr" defTabSz="1006475"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err="1" smtClean="0">
                          <a:ln>
                            <a:noFill/>
                          </a:ln>
                          <a:solidFill>
                            <a:schemeClr val="tx1"/>
                          </a:solidFill>
                          <a:effectLst/>
                          <a:latin typeface="Times New Roman" pitchFamily="18" charset="0"/>
                          <a:ea typeface="Arial Unicode MS" pitchFamily="34" charset="-128"/>
                          <a:cs typeface="Times New Roman" pitchFamily="18" charset="0"/>
                        </a:rPr>
                        <a:t>КоАП</a:t>
                      </a:r>
                      <a:r>
                        <a:rPr kumimoji="0" lang="ru-RU" sz="1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 РФ - штраф</a:t>
                      </a:r>
                    </a:p>
                    <a:p>
                      <a:pPr marL="0" marR="0" lvl="0" indent="0" algn="ctr" defTabSz="1006475"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1006475"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Возбуждено 1 дело</a:t>
                      </a:r>
                    </a:p>
                  </a:txBody>
                  <a:tcPr marL="43945" marR="439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0" marR="0" lvl="0" indent="0" algn="ctr" defTabSz="1006475"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Невыполнение в установленный срок законного предписания органа (должностного лица), осуществляющего государственный надзор (контроль), муниципальный контроль, об устранении нарушений законодательства</a:t>
                      </a:r>
                      <a:endPar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3945" marR="439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c>
                  <a:txBody>
                    <a:bodyPr/>
                    <a:lstStyle/>
                    <a:p>
                      <a:pPr marL="457200" marR="0" lvl="0" indent="0" algn="ctr" defTabSz="1006475" rtl="0" eaLnBrk="1" fontAlgn="base" latinLnBrk="0" hangingPunct="1">
                        <a:lnSpc>
                          <a:spcPct val="115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Федеральный закон от 04.05.2011 № 99-ФЗ «О лицензировании отдельных видов деятельности»;  Федеральный закон от 12.04.2010  № 61-ФЗ «Об обращении лекарственных средств»</a:t>
                      </a:r>
                    </a:p>
                    <a:p>
                      <a:pPr marL="457200" marR="0" lvl="0" indent="0" algn="ctr" defTabSz="1006475" rtl="0" eaLnBrk="1" fontAlgn="base" latinLnBrk="0" hangingPunct="1">
                        <a:lnSpc>
                          <a:spcPct val="115000"/>
                        </a:lnSpc>
                        <a:spcBef>
                          <a:spcPct val="0"/>
                        </a:spcBef>
                        <a:spcAft>
                          <a:spcPct val="0"/>
                        </a:spcAft>
                        <a:buClrTx/>
                        <a:buSzTx/>
                        <a:buFontTx/>
                        <a:buNone/>
                        <a:tabLst/>
                        <a:defRPr/>
                      </a:pPr>
                      <a:r>
                        <a:rPr kumimoji="0" lang="ru-RU" sz="16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rPr>
                        <a:t>Правила хранения лекарственных препаратов для ветеринарного применения (утверждены приказом Минсельхоза России № 426 от 29.07.2020); Постановление Правительства РФ от 22 декабря 2011 г. N 1081 "О лицензировании фармацевтической деятельности"</a:t>
                      </a:r>
                    </a:p>
                  </a:txBody>
                  <a:tcPr marL="43945" marR="439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noFill/>
                  </a:tcPr>
                </a:tc>
              </a:tr>
              <a:tr h="1328505">
                <a:tc gridSpan="3">
                  <a:txBody>
                    <a:bodyPr/>
                    <a:lstStyle/>
                    <a:p>
                      <a:pPr marL="0" marR="0" lvl="0" indent="0" algn="ctr" defTabSz="1006475"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*Для справки: лицензиаты должны понимать, что невыполнение предписания (об исправлении </a:t>
                      </a:r>
                      <a:r>
                        <a:rPr kumimoji="0" lang="ru-RU" sz="1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грубых</a:t>
                      </a:r>
                      <a:r>
                        <a:rPr kumimoji="0" lang="ru-RU"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нарушений лицензионных требований) в срок является основанием  для приостановления действия лицензии в случае вынесения судом решения о привлечении нарушителя к административной ответственности, на срок до 90 суток (для исполнения ранее выданного предписания). В случае неисполнения судебного решения административным органом принимается решение об аннулировании лицензии.</a:t>
                      </a:r>
                    </a:p>
                  </a:txBody>
                  <a:tcPr marL="43945" marR="439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pPr marL="0" marR="0" lvl="0" indent="0" algn="ctr" defTabSz="1006475"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3945" marR="439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hMerge="1">
                  <a:txBody>
                    <a:bodyPr/>
                    <a:lstStyle/>
                    <a:p>
                      <a:pPr marL="457200" marR="0" lvl="0" indent="0" algn="ctr" defTabSz="1006475" rtl="0" eaLnBrk="1" fontAlgn="base" latinLnBrk="0" hangingPunct="1">
                        <a:lnSpc>
                          <a:spcPct val="115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a typeface="Arial Unicode MS" pitchFamily="34" charset="-128"/>
                        <a:cs typeface="Times New Roman" pitchFamily="18" charset="0"/>
                      </a:endParaRPr>
                    </a:p>
                  </a:txBody>
                  <a:tcPr marL="43945" marR="4394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5"/>
          <p:cNvSpPr txBox="1">
            <a:spLocks noChangeArrowheads="1"/>
          </p:cNvSpPr>
          <p:nvPr/>
        </p:nvSpPr>
        <p:spPr bwMode="auto">
          <a:xfrm>
            <a:off x="628650" y="7235825"/>
            <a:ext cx="9525000" cy="350838"/>
          </a:xfrm>
          <a:prstGeom prst="rect">
            <a:avLst/>
          </a:prstGeom>
          <a:noFill/>
          <a:ln w="9525">
            <a:noFill/>
            <a:round/>
            <a:headEnd/>
            <a:tailEnd/>
          </a:ln>
        </p:spPr>
        <p:txBody>
          <a:bodyPr lIns="0" tIns="0" rIns="0" bIns="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400">
                <a:solidFill>
                  <a:srgbClr val="277600"/>
                </a:solidFill>
                <a:latin typeface="Times New Roman" pitchFamily="18" charset="0"/>
              </a:rPr>
              <a:t>Североморское  межрегиональное </a:t>
            </a:r>
            <a:r>
              <a:rPr lang="en-GB" sz="1400">
                <a:solidFill>
                  <a:srgbClr val="277600"/>
                </a:solidFill>
                <a:latin typeface="Times New Roman" pitchFamily="18" charset="0"/>
              </a:rPr>
              <a:t>Управление Россельхознадзора</a:t>
            </a:r>
          </a:p>
        </p:txBody>
      </p:sp>
      <p:pic>
        <p:nvPicPr>
          <p:cNvPr id="21507" name="Picture 7"/>
          <p:cNvPicPr>
            <a:picLocks noChangeAspect="1" noChangeArrowheads="1"/>
          </p:cNvPicPr>
          <p:nvPr/>
        </p:nvPicPr>
        <p:blipFill>
          <a:blip r:embed="rId3" cstate="print"/>
          <a:srcRect/>
          <a:stretch>
            <a:fillRect/>
          </a:stretch>
        </p:blipFill>
        <p:spPr bwMode="auto">
          <a:xfrm>
            <a:off x="0" y="6643688"/>
            <a:ext cx="915988" cy="915987"/>
          </a:xfrm>
          <a:prstGeom prst="rect">
            <a:avLst/>
          </a:prstGeom>
          <a:noFill/>
          <a:ln w="9525">
            <a:noFill/>
            <a:round/>
            <a:headEnd/>
            <a:tailEnd/>
          </a:ln>
        </p:spPr>
      </p:pic>
      <p:sp>
        <p:nvSpPr>
          <p:cNvPr id="21508"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21509"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21510" name="Line 9"/>
          <p:cNvSpPr>
            <a:spLocks noChangeShapeType="1"/>
          </p:cNvSpPr>
          <p:nvPr/>
        </p:nvSpPr>
        <p:spPr bwMode="auto">
          <a:xfrm>
            <a:off x="754063" y="1257300"/>
            <a:ext cx="8758237" cy="1588"/>
          </a:xfrm>
          <a:prstGeom prst="line">
            <a:avLst/>
          </a:prstGeom>
          <a:noFill/>
          <a:ln w="38160">
            <a:solidFill>
              <a:srgbClr val="008000"/>
            </a:solidFill>
            <a:miter lim="800000"/>
            <a:headEnd/>
            <a:tailEnd/>
          </a:ln>
        </p:spPr>
        <p:txBody>
          <a:bodyPr/>
          <a:lstStyle/>
          <a:p>
            <a:endParaRPr lang="ru-RU"/>
          </a:p>
        </p:txBody>
      </p:sp>
      <p:sp>
        <p:nvSpPr>
          <p:cNvPr id="21511" name="Прямоугольник 8"/>
          <p:cNvSpPr>
            <a:spLocks noChangeArrowheads="1"/>
          </p:cNvSpPr>
          <p:nvPr/>
        </p:nvSpPr>
        <p:spPr bwMode="auto">
          <a:xfrm>
            <a:off x="827088" y="323850"/>
            <a:ext cx="8685212" cy="461665"/>
          </a:xfrm>
          <a:prstGeom prst="rect">
            <a:avLst/>
          </a:prstGeom>
          <a:noFill/>
          <a:ln w="9525">
            <a:noFill/>
            <a:miter lim="800000"/>
            <a:headEnd/>
            <a:tailEnd/>
          </a:ln>
        </p:spPr>
        <p:txBody>
          <a:bodyPr>
            <a:spAutoFit/>
          </a:bodyPr>
          <a:lstStyle/>
          <a:p>
            <a:pPr algn="ctr"/>
            <a:r>
              <a:rPr lang="ru-RU" sz="2400" b="1" dirty="0">
                <a:solidFill>
                  <a:schemeClr val="tx1"/>
                </a:solidFill>
                <a:latin typeface="Times New Roman" pitchFamily="18" charset="0"/>
              </a:rPr>
              <a:t>Об изменении законодательства </a:t>
            </a:r>
          </a:p>
        </p:txBody>
      </p:sp>
      <p:sp>
        <p:nvSpPr>
          <p:cNvPr id="13320" name="Прямоугольник 8"/>
          <p:cNvSpPr>
            <a:spLocks noChangeArrowheads="1"/>
          </p:cNvSpPr>
          <p:nvPr/>
        </p:nvSpPr>
        <p:spPr bwMode="auto">
          <a:xfrm>
            <a:off x="682594" y="1208069"/>
            <a:ext cx="8786812" cy="5324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indent="450850" algn="just">
              <a:buFontTx/>
              <a:buChar char="-"/>
              <a:tabLst>
                <a:tab pos="4770438" algn="l"/>
              </a:tabLst>
              <a:defRPr/>
            </a:pPr>
            <a:r>
              <a:rPr lang="ru-RU" sz="2200" dirty="0" smtClean="0">
                <a:solidFill>
                  <a:schemeClr val="tx1"/>
                </a:solidFill>
                <a:latin typeface="Times New Roman" pitchFamily="18" charset="0"/>
                <a:cs typeface="Times New Roman" pitchFamily="18" charset="0"/>
              </a:rPr>
              <a:t>С 10.03.2022 года в силу вступило Постановление Правительства РФ от 10.03.2022 года № 336 «Об особенностях организации и осуществления государственного контроля (надзора), муниципального контроля».</a:t>
            </a:r>
            <a:endParaRPr lang="ru-RU" sz="2200" dirty="0">
              <a:solidFill>
                <a:schemeClr val="tx1"/>
              </a:solidFill>
              <a:latin typeface="Times New Roman" pitchFamily="18" charset="0"/>
              <a:cs typeface="Times New Roman" pitchFamily="18" charset="0"/>
            </a:endParaRPr>
          </a:p>
          <a:p>
            <a:pPr indent="450850" algn="just">
              <a:buFontTx/>
              <a:buChar char="-"/>
              <a:tabLst>
                <a:tab pos="4770438" algn="l"/>
              </a:tabLst>
              <a:defRPr/>
            </a:pPr>
            <a:r>
              <a:rPr lang="ru-RU" sz="2200" dirty="0" smtClean="0">
                <a:solidFill>
                  <a:schemeClr val="tx1"/>
                </a:solidFill>
                <a:latin typeface="Times New Roman" pitchFamily="18" charset="0"/>
                <a:cs typeface="Times New Roman" pitchFamily="18" charset="0"/>
              </a:rPr>
              <a:t>С 25.07.2023 вступил в силу Федеральный закон от 14.07.2022 N 290-ФЗ "О внесении изменений в Кодекс Российской Федерации об административных правонарушениях и статью 1 Федерального закона "О внесении изменений в Кодекс Российской Федерации об административных правонарушениях" :</a:t>
            </a:r>
          </a:p>
          <a:p>
            <a:pPr indent="450850" algn="just">
              <a:buFontTx/>
              <a:buChar char="-"/>
              <a:tabLst>
                <a:tab pos="4770438" algn="l"/>
              </a:tabLst>
              <a:defRPr/>
            </a:pPr>
            <a:r>
              <a:rPr lang="ru-RU" sz="2200" dirty="0" smtClean="0">
                <a:solidFill>
                  <a:srgbClr val="000000"/>
                </a:solidFill>
                <a:latin typeface="Times New Roman" pitchFamily="18" charset="0"/>
                <a:cs typeface="Times New Roman" pitchFamily="18" charset="0"/>
              </a:rPr>
              <a:t>с 1 сентября 2023 года вступает в силу Федеральный закон от 28 июня 2022 г. N 221-ФЗ "О внесении изменений в Закон Российской Федерации "О ветеринарии» (в ФЗ от 14 мая 1993 года N 4979-I "О ветеринарии« вносятся изменения по ветеринарным правилам маркирования и учёта животных).  </a:t>
            </a:r>
          </a:p>
          <a:p>
            <a:pPr indent="450850" algn="just">
              <a:buFontTx/>
              <a:buChar char="-"/>
              <a:tabLst>
                <a:tab pos="4770438" algn="l"/>
              </a:tabLst>
              <a:defRPr/>
            </a:pPr>
            <a:endParaRPr lang="ru-RU" sz="2200" dirty="0" smtClean="0">
              <a:solidFill>
                <a:schemeClr val="tx1"/>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1"/>
          <p:cNvSpPr>
            <a:spLocks noChangeArrowheads="1"/>
          </p:cNvSpPr>
          <p:nvPr/>
        </p:nvSpPr>
        <p:spPr bwMode="auto">
          <a:xfrm>
            <a:off x="628650" y="360363"/>
            <a:ext cx="9091613" cy="601662"/>
          </a:xfrm>
          <a:prstGeom prst="flowChartAlternateProcess">
            <a:avLst/>
          </a:prstGeom>
          <a:noFill/>
          <a:ln w="9525">
            <a:noFill/>
            <a:round/>
            <a:headEnd/>
            <a:tailEnd/>
          </a:ln>
        </p:spPr>
        <p:txBody>
          <a:bodyPr wrap="none" lIns="100800" tIns="50400" rIns="100800" bIns="50400" anchor="ctr"/>
          <a:lstStyle/>
          <a:p>
            <a:pPr algn="ct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600" b="1">
              <a:solidFill>
                <a:srgbClr val="000000"/>
              </a:solidFill>
              <a:latin typeface="Times New Roman" pitchFamily="18" charset="0"/>
              <a:cs typeface="Times New Roman" pitchFamily="18" charset="0"/>
            </a:endParaRPr>
          </a:p>
        </p:txBody>
      </p:sp>
      <p:sp>
        <p:nvSpPr>
          <p:cNvPr id="3075" name="Rectangle 3"/>
          <p:cNvSpPr>
            <a:spLocks noChangeArrowheads="1"/>
          </p:cNvSpPr>
          <p:nvPr/>
        </p:nvSpPr>
        <p:spPr bwMode="auto">
          <a:xfrm>
            <a:off x="5000625" y="944563"/>
            <a:ext cx="4811713" cy="2655887"/>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3076" name="Rectangle 4"/>
          <p:cNvSpPr>
            <a:spLocks noChangeArrowheads="1"/>
          </p:cNvSpPr>
          <p:nvPr/>
        </p:nvSpPr>
        <p:spPr bwMode="auto">
          <a:xfrm>
            <a:off x="436563" y="4330700"/>
            <a:ext cx="5080000" cy="1747838"/>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3077" name="Заголовок 13"/>
          <p:cNvSpPr>
            <a:spLocks noGrp="1"/>
          </p:cNvSpPr>
          <p:nvPr>
            <p:ph type="title"/>
          </p:nvPr>
        </p:nvSpPr>
        <p:spPr>
          <a:xfrm>
            <a:off x="254000" y="179388"/>
            <a:ext cx="9644063" cy="482600"/>
          </a:xfrm>
        </p:spPr>
        <p:txBody>
          <a:bodyPr/>
          <a:lstStyle/>
          <a:p>
            <a:r>
              <a:rPr lang="ru-RU" sz="2400" b="1" smtClean="0">
                <a:latin typeface="Times New Roman" pitchFamily="18" charset="0"/>
                <a:cs typeface="Times New Roman" pitchFamily="18" charset="0"/>
              </a:rPr>
              <a:t>Земельный надзор</a:t>
            </a:r>
            <a:endParaRPr lang="ru-RU" sz="2000" smtClean="0">
              <a:latin typeface="Times New Roman" pitchFamily="18" charset="0"/>
              <a:cs typeface="Times New Roman" pitchFamily="18" charset="0"/>
            </a:endParaRPr>
          </a:p>
        </p:txBody>
      </p:sp>
      <p:sp>
        <p:nvSpPr>
          <p:cNvPr id="3078" name="Rectangle 1"/>
          <p:cNvSpPr>
            <a:spLocks noGrp="1" noChangeArrowheads="1"/>
          </p:cNvSpPr>
          <p:nvPr>
            <p:ph idx="1"/>
          </p:nvPr>
        </p:nvSpPr>
        <p:spPr>
          <a:xfrm>
            <a:off x="468313" y="869950"/>
            <a:ext cx="9072562" cy="6062663"/>
          </a:xfrm>
        </p:spPr>
        <p:txBody>
          <a:bodyPr lIns="91440" tIns="45720" rIns="91440" bIns="45720" anchor="ctr">
            <a:spAutoFit/>
          </a:bodyPr>
          <a:lstStyle/>
          <a:p>
            <a:pPr algn="just">
              <a:buFont typeface="Arial" pitchFamily="34" charset="0"/>
              <a:buNone/>
            </a:pPr>
            <a:r>
              <a:rPr lang="ru-RU" sz="2000" smtClean="0">
                <a:latin typeface="Times New Roman" pitchFamily="18" charset="0"/>
                <a:cs typeface="Times New Roman" pitchFamily="18" charset="0"/>
              </a:rPr>
              <a:t>		В области федерального государственного земельного надзора на территории  Архангельской области с целью выявления и пресечения фактов нарушений земельного законодательства за 1 полугодие 2022 г. проведено </a:t>
            </a:r>
            <a:r>
              <a:rPr lang="ru-RU" sz="2000" smtClean="0">
                <a:solidFill>
                  <a:srgbClr val="000000"/>
                </a:solidFill>
                <a:latin typeface="Times New Roman" pitchFamily="18" charset="0"/>
                <a:cs typeface="Times New Roman" pitchFamily="18" charset="0"/>
              </a:rPr>
              <a:t>88 </a:t>
            </a:r>
            <a:r>
              <a:rPr lang="ru-RU" sz="2000" smtClean="0">
                <a:latin typeface="Times New Roman" pitchFamily="18" charset="0"/>
                <a:cs typeface="Times New Roman" pitchFamily="18" charset="0"/>
              </a:rPr>
              <a:t>контрольно-надзорных мероприятий:</a:t>
            </a:r>
          </a:p>
          <a:p>
            <a:pPr algn="just">
              <a:buFont typeface="Arial" pitchFamily="34" charset="0"/>
              <a:buNone/>
            </a:pPr>
            <a:r>
              <a:rPr lang="ru-RU" sz="2000" smtClean="0">
                <a:latin typeface="Times New Roman" pitchFamily="18" charset="0"/>
                <a:cs typeface="Times New Roman" pitchFamily="18" charset="0"/>
              </a:rPr>
              <a:t>     		 1 внеплановая проверка по исполнению выданного ранее предписания об устранении выявленных нарушений; </a:t>
            </a:r>
          </a:p>
          <a:p>
            <a:pPr algn="just">
              <a:buFont typeface="Arial" pitchFamily="34" charset="0"/>
              <a:buNone/>
            </a:pPr>
            <a:r>
              <a:rPr lang="ru-RU" sz="2000" smtClean="0">
                <a:latin typeface="Times New Roman" pitchFamily="18" charset="0"/>
                <a:cs typeface="Times New Roman" pitchFamily="18" charset="0"/>
              </a:rPr>
              <a:t>		87 мероприятий без взаимодействия (33 наблюдения за соблюдением обязательных требований (мониторинг безопасности) и 54 выездных обследования),</a:t>
            </a:r>
            <a:r>
              <a:rPr lang="ru-RU" sz="2000" smtClean="0">
                <a:solidFill>
                  <a:srgbClr val="FF0000"/>
                </a:solidFill>
                <a:latin typeface="Times New Roman" pitchFamily="18" charset="0"/>
                <a:cs typeface="Times New Roman" pitchFamily="18" charset="0"/>
              </a:rPr>
              <a:t> </a:t>
            </a:r>
            <a:r>
              <a:rPr lang="ru-RU" sz="2000" smtClean="0">
                <a:latin typeface="Times New Roman" pitchFamily="18" charset="0"/>
                <a:cs typeface="Times New Roman" pitchFamily="18" charset="0"/>
              </a:rPr>
              <a:t>по результатам которых выявлены 82 нарушения обязательных требований.</a:t>
            </a:r>
          </a:p>
          <a:p>
            <a:pPr algn="just">
              <a:buFont typeface="Arial" pitchFamily="34" charset="0"/>
              <a:buNone/>
            </a:pPr>
            <a:r>
              <a:rPr lang="ru-RU" sz="1800" smtClean="0">
                <a:solidFill>
                  <a:srgbClr val="FF0000"/>
                </a:solidFill>
                <a:latin typeface="Times New Roman" pitchFamily="18" charset="0"/>
                <a:cs typeface="Times New Roman" pitchFamily="18" charset="0"/>
              </a:rPr>
              <a:t>		</a:t>
            </a:r>
            <a:r>
              <a:rPr lang="ru-RU" sz="2000" smtClean="0">
                <a:latin typeface="Times New Roman" pitchFamily="18" charset="0"/>
                <a:cs typeface="Times New Roman" pitchFamily="18" charset="0"/>
              </a:rPr>
              <a:t>В ходе контрольно-надзорных мероприятий проконтролирован 91 земельный участок на общей площади 1416,91 га из которых:	</a:t>
            </a:r>
          </a:p>
          <a:p>
            <a:pPr algn="just">
              <a:buFont typeface="Arial" pitchFamily="34" charset="0"/>
              <a:buNone/>
            </a:pPr>
            <a:r>
              <a:rPr lang="ru-RU" sz="2000" smtClean="0">
                <a:latin typeface="Times New Roman" pitchFamily="18" charset="0"/>
                <a:cs typeface="Times New Roman" pitchFamily="18" charset="0"/>
              </a:rPr>
              <a:t>- 	на 77 земельных участках выявлено невыполнение требований и обязательных мероприятий по улучшению, защите земель и охране почв;</a:t>
            </a:r>
          </a:p>
          <a:p>
            <a:pPr algn="just">
              <a:buFont typeface="Arial" pitchFamily="34" charset="0"/>
              <a:buNone/>
            </a:pPr>
            <a:r>
              <a:rPr lang="ru-RU" sz="2000" smtClean="0">
                <a:latin typeface="Times New Roman" pitchFamily="18" charset="0"/>
                <a:cs typeface="Times New Roman" pitchFamily="18" charset="0"/>
              </a:rPr>
              <a:t>-	на 2 земельных участках выявлено снятие и перемещение плодородного слоя почвы.</a:t>
            </a:r>
          </a:p>
          <a:p>
            <a:pPr algn="just">
              <a:buFont typeface="Arial" pitchFamily="34" charset="0"/>
              <a:buNone/>
            </a:pPr>
            <a:r>
              <a:rPr lang="ru-RU" sz="2000" smtClean="0">
                <a:latin typeface="Times New Roman" pitchFamily="18" charset="0"/>
                <a:cs typeface="Times New Roman" pitchFamily="18" charset="0"/>
              </a:rPr>
              <a:t>		</a:t>
            </a:r>
            <a:endParaRPr lang="ru-RU" sz="2000" smtClean="0">
              <a:solidFill>
                <a:srgbClr val="FF0000"/>
              </a:solidFill>
              <a:latin typeface="Times New Roman" pitchFamily="18" charset="0"/>
              <a:cs typeface="Times New Roman" pitchFamily="18" charset="0"/>
            </a:endParaRPr>
          </a:p>
          <a:p>
            <a:pPr algn="just">
              <a:buFont typeface="Arial" pitchFamily="34" charset="0"/>
              <a:buNone/>
            </a:pPr>
            <a:r>
              <a:rPr lang="ru-RU" sz="2000" smtClean="0">
                <a:latin typeface="Times New Roman" pitchFamily="18" charset="0"/>
                <a:cs typeface="Times New Roman" pitchFamily="18" charset="0"/>
              </a:rPr>
              <a:t>	</a:t>
            </a:r>
            <a:endParaRPr lang="ru-RU" sz="2000" smtClean="0">
              <a:solidFill>
                <a:srgbClr val="000000"/>
              </a:solidFill>
              <a:latin typeface="Times New Roman" pitchFamily="18" charset="0"/>
              <a:cs typeface="Times New Roman" pitchFamily="18" charset="0"/>
            </a:endParaRPr>
          </a:p>
        </p:txBody>
      </p:sp>
      <p:sp>
        <p:nvSpPr>
          <p:cNvPr id="3079"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3080"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3081" name="Line 9"/>
          <p:cNvSpPr>
            <a:spLocks noChangeShapeType="1"/>
          </p:cNvSpPr>
          <p:nvPr/>
        </p:nvSpPr>
        <p:spPr bwMode="auto">
          <a:xfrm>
            <a:off x="754063" y="755650"/>
            <a:ext cx="8758237" cy="1588"/>
          </a:xfrm>
          <a:prstGeom prst="line">
            <a:avLst/>
          </a:prstGeom>
          <a:noFill/>
          <a:ln w="38160">
            <a:solidFill>
              <a:srgbClr val="008000"/>
            </a:solidFill>
            <a:miter lim="800000"/>
            <a:headEnd/>
            <a:tailEnd/>
          </a:ln>
        </p:spPr>
        <p:txBody>
          <a:bodyPr/>
          <a:lstStyle/>
          <a:p>
            <a:endParaRPr lang="ru-RU"/>
          </a:p>
        </p:txBody>
      </p:sp>
      <p:sp>
        <p:nvSpPr>
          <p:cNvPr id="3082" name="Text Box 5"/>
          <p:cNvSpPr txBox="1">
            <a:spLocks noChangeArrowheads="1"/>
          </p:cNvSpPr>
          <p:nvPr/>
        </p:nvSpPr>
        <p:spPr bwMode="auto">
          <a:xfrm>
            <a:off x="628650" y="7235825"/>
            <a:ext cx="9525000" cy="323850"/>
          </a:xfrm>
          <a:prstGeom prst="rect">
            <a:avLst/>
          </a:prstGeom>
          <a:noFill/>
          <a:ln w="9525">
            <a:noFill/>
            <a:round/>
            <a:headEnd/>
            <a:tailEnd/>
          </a:ln>
        </p:spPr>
        <p:txBody>
          <a:bodyPr lIns="0" tIns="0" rIns="0" bIns="0"/>
          <a:lstStyle/>
          <a:p>
            <a:pPr algn="ctr">
              <a:lnSpc>
                <a:spcPct val="95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500">
                <a:solidFill>
                  <a:srgbClr val="277600"/>
                </a:solidFill>
                <a:latin typeface="Times New Roman" pitchFamily="18" charset="0"/>
              </a:rPr>
              <a:t>Североморское межрегиональное управление Россельхознадзора</a:t>
            </a:r>
            <a:endParaRPr lang="en-GB" sz="1500">
              <a:solidFill>
                <a:srgbClr val="277600"/>
              </a:solidFill>
              <a:latin typeface="Times New Roman" pitchFamily="18" charset="0"/>
            </a:endParaRPr>
          </a:p>
        </p:txBody>
      </p:sp>
      <p:pic>
        <p:nvPicPr>
          <p:cNvPr id="3083"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1"/>
          <p:cNvSpPr>
            <a:spLocks noChangeArrowheads="1"/>
          </p:cNvSpPr>
          <p:nvPr/>
        </p:nvSpPr>
        <p:spPr bwMode="auto">
          <a:xfrm>
            <a:off x="628650" y="360363"/>
            <a:ext cx="9091613" cy="601662"/>
          </a:xfrm>
          <a:prstGeom prst="flowChartAlternateProcess">
            <a:avLst/>
          </a:prstGeom>
          <a:noFill/>
          <a:ln w="9525">
            <a:noFill/>
            <a:round/>
            <a:headEnd/>
            <a:tailEnd/>
          </a:ln>
        </p:spPr>
        <p:txBody>
          <a:bodyPr wrap="none" lIns="100800" tIns="50400" rIns="100800" bIns="50400" anchor="ctr"/>
          <a:lstStyle/>
          <a:p>
            <a:pPr algn="ct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600" b="1">
              <a:solidFill>
                <a:srgbClr val="000000"/>
              </a:solidFill>
              <a:latin typeface="Times New Roman" pitchFamily="18" charset="0"/>
              <a:cs typeface="Times New Roman" pitchFamily="18" charset="0"/>
            </a:endParaRPr>
          </a:p>
        </p:txBody>
      </p:sp>
      <p:sp>
        <p:nvSpPr>
          <p:cNvPr id="4099" name="Rectangle 3"/>
          <p:cNvSpPr>
            <a:spLocks noChangeArrowheads="1"/>
          </p:cNvSpPr>
          <p:nvPr/>
        </p:nvSpPr>
        <p:spPr bwMode="auto">
          <a:xfrm>
            <a:off x="5000625" y="944563"/>
            <a:ext cx="4811713" cy="2655887"/>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4100" name="Rectangle 4"/>
          <p:cNvSpPr>
            <a:spLocks noChangeArrowheads="1"/>
          </p:cNvSpPr>
          <p:nvPr/>
        </p:nvSpPr>
        <p:spPr bwMode="auto">
          <a:xfrm>
            <a:off x="436563" y="4330700"/>
            <a:ext cx="5080000" cy="1747838"/>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4101" name="Заголовок 13"/>
          <p:cNvSpPr>
            <a:spLocks noGrp="1"/>
          </p:cNvSpPr>
          <p:nvPr>
            <p:ph type="title"/>
          </p:nvPr>
        </p:nvSpPr>
        <p:spPr>
          <a:xfrm>
            <a:off x="254000" y="179388"/>
            <a:ext cx="9644063" cy="482600"/>
          </a:xfrm>
        </p:spPr>
        <p:txBody>
          <a:bodyPr/>
          <a:lstStyle/>
          <a:p>
            <a:r>
              <a:rPr lang="ru-RU" sz="2400" b="1" smtClean="0">
                <a:latin typeface="Times New Roman" pitchFamily="18" charset="0"/>
                <a:cs typeface="Times New Roman" pitchFamily="18" charset="0"/>
              </a:rPr>
              <a:t>Земельный надзор</a:t>
            </a:r>
            <a:endParaRPr lang="ru-RU" sz="2000" smtClean="0">
              <a:latin typeface="Times New Roman" pitchFamily="18" charset="0"/>
              <a:cs typeface="Times New Roman" pitchFamily="18" charset="0"/>
            </a:endParaRPr>
          </a:p>
        </p:txBody>
      </p:sp>
      <p:sp>
        <p:nvSpPr>
          <p:cNvPr id="4102" name="Rectangle 1"/>
          <p:cNvSpPr>
            <a:spLocks noGrp="1" noChangeArrowheads="1"/>
          </p:cNvSpPr>
          <p:nvPr>
            <p:ph idx="1"/>
          </p:nvPr>
        </p:nvSpPr>
        <p:spPr>
          <a:xfrm>
            <a:off x="539750" y="636588"/>
            <a:ext cx="9074150" cy="6308725"/>
          </a:xfrm>
        </p:spPr>
        <p:txBody>
          <a:bodyPr lIns="91440" tIns="45720" rIns="91440" bIns="45720" anchor="ctr">
            <a:spAutoFit/>
          </a:bodyPr>
          <a:lstStyle/>
          <a:p>
            <a:pPr algn="just">
              <a:buFont typeface="Arial" pitchFamily="34" charset="0"/>
              <a:buNone/>
            </a:pPr>
            <a:r>
              <a:rPr lang="ru-RU" sz="2000" smtClean="0">
                <a:latin typeface="Times New Roman" pitchFamily="18" charset="0"/>
                <a:cs typeface="Times New Roman" pitchFamily="18" charset="0"/>
              </a:rPr>
              <a:t>		</a:t>
            </a:r>
          </a:p>
          <a:p>
            <a:pPr algn="just">
              <a:buFont typeface="Arial" pitchFamily="34" charset="0"/>
              <a:buNone/>
            </a:pPr>
            <a:r>
              <a:rPr lang="ru-RU" sz="2000" smtClean="0">
                <a:latin typeface="Times New Roman" pitchFamily="18" charset="0"/>
                <a:cs typeface="Times New Roman" pitchFamily="18" charset="0"/>
              </a:rPr>
              <a:t>		 Возбуждено 20 дел об административных правонарушениях: </a:t>
            </a:r>
          </a:p>
          <a:p>
            <a:pPr algn="just">
              <a:buFontTx/>
              <a:buChar char="-"/>
            </a:pPr>
            <a:r>
              <a:rPr lang="ru-RU" sz="2000" smtClean="0">
                <a:latin typeface="Times New Roman" pitchFamily="18" charset="0"/>
                <a:cs typeface="Times New Roman" pitchFamily="18" charset="0"/>
              </a:rPr>
              <a:t>1 нарушение по ч. 1 ст. 8.6 КоАП РФ (снятие и перемещение плодородного слоя почвы);</a:t>
            </a:r>
          </a:p>
          <a:p>
            <a:pPr algn="just">
              <a:buFontTx/>
              <a:buChar char="-"/>
            </a:pPr>
            <a:r>
              <a:rPr lang="ru-RU" sz="2000" smtClean="0">
                <a:latin typeface="Times New Roman" pitchFamily="18" charset="0"/>
                <a:cs typeface="Times New Roman" pitchFamily="18" charset="0"/>
              </a:rPr>
              <a:t>11 нарушений по ч. 2 ст. 8.7 КоАП РФ (невыполнение установленных требований и обязательных мероприятий по улучшению, защите земель и охране почв от ветровой, водной эрозии и предотвращению других процессов и иного негативного воздействия на окружающую среду, ухудшающих качественное состояние земель);</a:t>
            </a:r>
          </a:p>
          <a:p>
            <a:pPr algn="just">
              <a:buFontTx/>
              <a:buChar char="-"/>
            </a:pPr>
            <a:r>
              <a:rPr lang="ru-RU" sz="2000" smtClean="0">
                <a:latin typeface="Times New Roman" pitchFamily="18" charset="0"/>
                <a:cs typeface="Times New Roman" pitchFamily="18" charset="0"/>
              </a:rPr>
              <a:t>8 нарушений по ч. 1 ст. 20.25 КоАП РФ (неоплата штрафа).</a:t>
            </a:r>
            <a:endParaRPr lang="ru-RU" sz="2000" smtClean="0">
              <a:solidFill>
                <a:srgbClr val="000000"/>
              </a:solidFill>
              <a:latin typeface="Times New Roman" pitchFamily="18" charset="0"/>
              <a:cs typeface="Times New Roman" pitchFamily="18" charset="0"/>
            </a:endParaRPr>
          </a:p>
          <a:p>
            <a:pPr algn="just">
              <a:buFont typeface="Arial" pitchFamily="34" charset="0"/>
              <a:buNone/>
            </a:pPr>
            <a:r>
              <a:rPr lang="ru-RU" sz="2000" smtClean="0">
                <a:solidFill>
                  <a:srgbClr val="000000"/>
                </a:solidFill>
                <a:latin typeface="Times New Roman" pitchFamily="18" charset="0"/>
                <a:cs typeface="Times New Roman" pitchFamily="18" charset="0"/>
              </a:rPr>
              <a:t>		По вопросам нарушения требований земельного законодательства рассмотрено 16 обращений (жалоб) из которых:</a:t>
            </a:r>
          </a:p>
          <a:p>
            <a:pPr algn="just">
              <a:buFont typeface="Arial" pitchFamily="34" charset="0"/>
              <a:buNone/>
            </a:pPr>
            <a:r>
              <a:rPr lang="ru-RU" sz="2000" smtClean="0">
                <a:solidFill>
                  <a:srgbClr val="000000"/>
                </a:solidFill>
                <a:latin typeface="Times New Roman" pitchFamily="18" charset="0"/>
                <a:cs typeface="Times New Roman" pitchFamily="18" charset="0"/>
              </a:rPr>
              <a:t>-	в 3 обращениях указанные факту подтвердились в 3;</a:t>
            </a:r>
          </a:p>
          <a:p>
            <a:pPr algn="just">
              <a:buFont typeface="Arial" pitchFamily="34" charset="0"/>
              <a:buNone/>
            </a:pPr>
            <a:r>
              <a:rPr lang="ru-RU" sz="2000" smtClean="0">
                <a:solidFill>
                  <a:srgbClr val="000000"/>
                </a:solidFill>
                <a:latin typeface="Times New Roman" pitchFamily="18" charset="0"/>
                <a:cs typeface="Times New Roman" pitchFamily="18" charset="0"/>
              </a:rPr>
              <a:t>-	в 4 обращениях факты не нашли подтверждения;</a:t>
            </a:r>
          </a:p>
          <a:p>
            <a:pPr algn="just">
              <a:buFont typeface="Arial" pitchFamily="34" charset="0"/>
              <a:buNone/>
            </a:pPr>
            <a:r>
              <a:rPr lang="ru-RU" sz="2000" smtClean="0">
                <a:solidFill>
                  <a:srgbClr val="000000"/>
                </a:solidFill>
                <a:latin typeface="Times New Roman" pitchFamily="18" charset="0"/>
                <a:cs typeface="Times New Roman" pitchFamily="18" charset="0"/>
              </a:rPr>
              <a:t>-	по 3 обращениям даны разъяснения по поставленным вопросам; </a:t>
            </a:r>
          </a:p>
          <a:p>
            <a:pPr algn="just">
              <a:buFontTx/>
              <a:buChar char="-"/>
            </a:pPr>
            <a:r>
              <a:rPr lang="ru-RU" sz="2000" smtClean="0">
                <a:solidFill>
                  <a:srgbClr val="000000"/>
                </a:solidFill>
                <a:latin typeface="Times New Roman" pitchFamily="18" charset="0"/>
                <a:cs typeface="Times New Roman" pitchFamily="18" charset="0"/>
              </a:rPr>
              <a:t>6 обращений направлено по принадлежности.</a:t>
            </a:r>
          </a:p>
          <a:p>
            <a:pPr algn="just">
              <a:buFontTx/>
              <a:buChar char="-"/>
            </a:pPr>
            <a:endParaRPr lang="ru-RU" sz="2000" smtClean="0">
              <a:solidFill>
                <a:srgbClr val="000000"/>
              </a:solidFill>
              <a:latin typeface="Times New Roman" pitchFamily="18" charset="0"/>
              <a:cs typeface="Times New Roman" pitchFamily="18" charset="0"/>
            </a:endParaRPr>
          </a:p>
          <a:p>
            <a:pPr algn="just">
              <a:buFont typeface="Arial" pitchFamily="34" charset="0"/>
              <a:buNone/>
            </a:pPr>
            <a:endParaRPr lang="ru-RU" sz="2000" smtClean="0">
              <a:solidFill>
                <a:srgbClr val="000000"/>
              </a:solidFill>
              <a:latin typeface="Times New Roman" pitchFamily="18" charset="0"/>
              <a:cs typeface="Times New Roman" pitchFamily="18" charset="0"/>
            </a:endParaRPr>
          </a:p>
        </p:txBody>
      </p:sp>
      <p:sp>
        <p:nvSpPr>
          <p:cNvPr id="4103" name="Line 9"/>
          <p:cNvSpPr>
            <a:spLocks noChangeShapeType="1"/>
          </p:cNvSpPr>
          <p:nvPr/>
        </p:nvSpPr>
        <p:spPr bwMode="auto">
          <a:xfrm>
            <a:off x="754063" y="755650"/>
            <a:ext cx="8758237" cy="1588"/>
          </a:xfrm>
          <a:prstGeom prst="line">
            <a:avLst/>
          </a:prstGeom>
          <a:noFill/>
          <a:ln w="38160">
            <a:solidFill>
              <a:srgbClr val="008000"/>
            </a:solidFill>
            <a:miter lim="800000"/>
            <a:headEnd/>
            <a:tailEnd/>
          </a:ln>
        </p:spPr>
        <p:txBody>
          <a:bodyPr/>
          <a:lstStyle/>
          <a:p>
            <a:endParaRPr lang="ru-RU"/>
          </a:p>
        </p:txBody>
      </p:sp>
      <p:sp>
        <p:nvSpPr>
          <p:cNvPr id="4104" name="Text Box 5"/>
          <p:cNvSpPr txBox="1">
            <a:spLocks noChangeArrowheads="1"/>
          </p:cNvSpPr>
          <p:nvPr/>
        </p:nvSpPr>
        <p:spPr bwMode="auto">
          <a:xfrm>
            <a:off x="628650" y="7235825"/>
            <a:ext cx="9525000" cy="323850"/>
          </a:xfrm>
          <a:prstGeom prst="rect">
            <a:avLst/>
          </a:prstGeom>
          <a:noFill/>
          <a:ln w="9525">
            <a:noFill/>
            <a:round/>
            <a:headEnd/>
            <a:tailEnd/>
          </a:ln>
        </p:spPr>
        <p:txBody>
          <a:bodyPr lIns="0" tIns="0" rIns="0" bIns="0"/>
          <a:lstStyle/>
          <a:p>
            <a:pPr algn="ctr">
              <a:lnSpc>
                <a:spcPct val="95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500">
                <a:solidFill>
                  <a:srgbClr val="277600"/>
                </a:solidFill>
                <a:latin typeface="Times New Roman" pitchFamily="18" charset="0"/>
              </a:rPr>
              <a:t>Североморское межрегиональное управление Россельхознадзора</a:t>
            </a:r>
            <a:endParaRPr lang="en-GB" sz="1500">
              <a:solidFill>
                <a:srgbClr val="277600"/>
              </a:solidFill>
              <a:latin typeface="Times New Roman" pitchFamily="18" charset="0"/>
            </a:endParaRPr>
          </a:p>
        </p:txBody>
      </p:sp>
      <p:sp>
        <p:nvSpPr>
          <p:cNvPr id="4105"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4106"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pic>
        <p:nvPicPr>
          <p:cNvPr id="4107"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1"/>
          <p:cNvSpPr>
            <a:spLocks noChangeArrowheads="1"/>
          </p:cNvSpPr>
          <p:nvPr/>
        </p:nvSpPr>
        <p:spPr bwMode="auto">
          <a:xfrm>
            <a:off x="628650" y="360363"/>
            <a:ext cx="9091613" cy="601662"/>
          </a:xfrm>
          <a:prstGeom prst="flowChartAlternateProcess">
            <a:avLst/>
          </a:prstGeom>
          <a:noFill/>
          <a:ln w="9525">
            <a:noFill/>
            <a:round/>
            <a:headEnd/>
            <a:tailEnd/>
          </a:ln>
        </p:spPr>
        <p:txBody>
          <a:bodyPr wrap="none" lIns="100800" tIns="50400" rIns="100800" bIns="50400" anchor="ctr"/>
          <a:lstStyle/>
          <a:p>
            <a:pPr algn="ct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600" b="1">
              <a:solidFill>
                <a:srgbClr val="000000"/>
              </a:solidFill>
              <a:latin typeface="Times New Roman" pitchFamily="18" charset="0"/>
              <a:cs typeface="Times New Roman" pitchFamily="18" charset="0"/>
            </a:endParaRPr>
          </a:p>
        </p:txBody>
      </p:sp>
      <p:sp>
        <p:nvSpPr>
          <p:cNvPr id="5123" name="Rectangle 3"/>
          <p:cNvSpPr>
            <a:spLocks noChangeArrowheads="1"/>
          </p:cNvSpPr>
          <p:nvPr/>
        </p:nvSpPr>
        <p:spPr bwMode="auto">
          <a:xfrm>
            <a:off x="5000625" y="944563"/>
            <a:ext cx="4811713" cy="2655887"/>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5124" name="Rectangle 4"/>
          <p:cNvSpPr>
            <a:spLocks noChangeArrowheads="1"/>
          </p:cNvSpPr>
          <p:nvPr/>
        </p:nvSpPr>
        <p:spPr bwMode="auto">
          <a:xfrm>
            <a:off x="436563" y="4330700"/>
            <a:ext cx="5080000" cy="1747838"/>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5125" name="Заголовок 13"/>
          <p:cNvSpPr>
            <a:spLocks noGrp="1"/>
          </p:cNvSpPr>
          <p:nvPr>
            <p:ph type="title"/>
          </p:nvPr>
        </p:nvSpPr>
        <p:spPr>
          <a:xfrm>
            <a:off x="254000" y="179388"/>
            <a:ext cx="9644063" cy="482600"/>
          </a:xfrm>
        </p:spPr>
        <p:txBody>
          <a:bodyPr/>
          <a:lstStyle/>
          <a:p>
            <a:r>
              <a:rPr lang="ru-RU" sz="2400" b="1" smtClean="0">
                <a:latin typeface="Times New Roman" pitchFamily="18" charset="0"/>
                <a:cs typeface="Times New Roman" pitchFamily="18" charset="0"/>
              </a:rPr>
              <a:t>Земельный надзор</a:t>
            </a:r>
            <a:endParaRPr lang="ru-RU" sz="2000" smtClean="0">
              <a:latin typeface="Times New Roman" pitchFamily="18" charset="0"/>
              <a:cs typeface="Times New Roman" pitchFamily="18" charset="0"/>
            </a:endParaRPr>
          </a:p>
        </p:txBody>
      </p:sp>
      <p:sp>
        <p:nvSpPr>
          <p:cNvPr id="9222" name="Rectangle 1"/>
          <p:cNvSpPr>
            <a:spLocks noGrp="1" noChangeArrowheads="1"/>
          </p:cNvSpPr>
          <p:nvPr>
            <p:ph idx="1"/>
          </p:nvPr>
        </p:nvSpPr>
        <p:spPr>
          <a:xfrm>
            <a:off x="503238" y="779463"/>
            <a:ext cx="9072562" cy="6832600"/>
          </a:xfrm>
        </p:spPr>
        <p:txBody>
          <a:bodyPr lIns="91440" tIns="45720" rIns="91440" bIns="45720" anchor="ctr">
            <a:spAutoFit/>
          </a:bodyPr>
          <a:lstStyle/>
          <a:p>
            <a:pPr algn="just">
              <a:buFont typeface="Arial" charset="0"/>
              <a:buNone/>
              <a:defRPr/>
            </a:pPr>
            <a:r>
              <a:rPr lang="ru-RU" sz="2000" dirty="0" smtClean="0">
                <a:latin typeface="Times New Roman" pitchFamily="18" charset="0"/>
                <a:cs typeface="Times New Roman" pitchFamily="18" charset="0"/>
              </a:rPr>
              <a:t>		</a:t>
            </a:r>
            <a:r>
              <a:rPr lang="ru-RU" sz="2000" dirty="0" smtClean="0">
                <a:solidFill>
                  <a:srgbClr val="000000"/>
                </a:solidFill>
                <a:latin typeface="Times New Roman" pitchFamily="18" charset="0"/>
                <a:cs typeface="Times New Roman" pitchFamily="18" charset="0"/>
              </a:rPr>
              <a:t>Должностными лицами Управления и судами вынесено 16 постановлений о назначении административных наказаний в виде штрафов на общую сумму 633 тыс. рублей.</a:t>
            </a:r>
          </a:p>
          <a:p>
            <a:pPr algn="just">
              <a:buFont typeface="Arial" charset="0"/>
              <a:buNone/>
              <a:defRPr/>
            </a:pPr>
            <a:r>
              <a:rPr lang="ru-RU" sz="2000" dirty="0" smtClean="0">
                <a:solidFill>
                  <a:srgbClr val="FF0000"/>
                </a:solidFill>
                <a:latin typeface="Times New Roman" pitchFamily="18" charset="0"/>
                <a:cs typeface="Times New Roman" pitchFamily="18" charset="0"/>
              </a:rPr>
              <a:t>		</a:t>
            </a:r>
            <a:r>
              <a:rPr lang="ru-RU" sz="2000" dirty="0" smtClean="0">
                <a:solidFill>
                  <a:srgbClr val="000000"/>
                </a:solidFill>
                <a:latin typeface="Times New Roman" pitchFamily="18" charset="0"/>
                <a:cs typeface="Times New Roman" pitchFamily="18" charset="0"/>
              </a:rPr>
              <a:t>По постановлениям о назначении административных наказаний взыскано штрафов на общую сумму 1118,8 тыс. рублей.</a:t>
            </a:r>
          </a:p>
          <a:p>
            <a:pPr algn="just">
              <a:buFont typeface="Arial" charset="0"/>
              <a:buNone/>
              <a:defRPr/>
            </a:pPr>
            <a:r>
              <a:rPr lang="ru-RU" sz="2000" dirty="0" smtClean="0">
                <a:solidFill>
                  <a:srgbClr val="000000"/>
                </a:solidFill>
                <a:latin typeface="Times New Roman" pitchFamily="18" charset="0"/>
                <a:cs typeface="Times New Roman" pitchFamily="18" charset="0"/>
              </a:rPr>
              <a:t>		По материалам, </a:t>
            </a:r>
            <a:r>
              <a:rPr lang="ru-RU" sz="2000" dirty="0" smtClean="0">
                <a:latin typeface="Times New Roman" pitchFamily="18" charset="0"/>
                <a:cs typeface="Times New Roman" pitchFamily="18" charset="0"/>
              </a:rPr>
              <a:t>подтверждающим использование в течение трех и более лет подряд с момента выявления в рамках федерального государственного земельного надзора факта неиспользования земельного участка по целевому назначению или использования с нарушением законодательства Российской Федерации и </a:t>
            </a:r>
            <a:r>
              <a:rPr lang="ru-RU" sz="2000" dirty="0" smtClean="0">
                <a:solidFill>
                  <a:srgbClr val="000000"/>
                </a:solidFill>
                <a:latin typeface="Times New Roman" pitchFamily="18" charset="0"/>
                <a:cs typeface="Times New Roman" pitchFamily="18" charset="0"/>
              </a:rPr>
              <a:t> направленным в уполномоченные органы</a:t>
            </a:r>
            <a:r>
              <a:rPr lang="ru-RU" sz="2000" dirty="0" smtClean="0">
                <a:latin typeface="Times New Roman" pitchFamily="18" charset="0"/>
                <a:cs typeface="Times New Roman" pitchFamily="18" charset="0"/>
              </a:rPr>
              <a:t>, для обращения в суд с требованием об изъятии земельных участков </a:t>
            </a:r>
            <a:r>
              <a:rPr lang="ru-RU" sz="2000" dirty="0" smtClean="0">
                <a:solidFill>
                  <a:srgbClr val="000000"/>
                </a:solidFill>
                <a:latin typeface="Times New Roman" pitchFamily="18" charset="0"/>
                <a:cs typeface="Times New Roman" pitchFamily="18" charset="0"/>
              </a:rPr>
              <a:t>у собственников, заочными решениями суда удовлетворено 8 исков и принято решение об изъятия путем продажи с публичных торгов 11 земельных участков.</a:t>
            </a:r>
          </a:p>
          <a:p>
            <a:pPr algn="just">
              <a:buFont typeface="Arial" charset="0"/>
              <a:buNone/>
              <a:defRPr/>
            </a:pPr>
            <a:r>
              <a:rPr lang="ru-RU" sz="2000" dirty="0" smtClean="0">
                <a:solidFill>
                  <a:srgbClr val="000000"/>
                </a:solidFill>
                <a:latin typeface="Times New Roman" pitchFamily="18" charset="0"/>
                <a:cs typeface="Times New Roman" pitchFamily="18" charset="0"/>
              </a:rPr>
              <a:t>		По таким же основаниям в муниципальное образование направлено письмо о досрочном расторжении договора аренды земельного участка.</a:t>
            </a:r>
          </a:p>
          <a:p>
            <a:pPr algn="just">
              <a:buFont typeface="Arial" charset="0"/>
              <a:buNone/>
              <a:defRPr/>
            </a:pPr>
            <a:r>
              <a:rPr lang="ru-RU" sz="2000" dirty="0" smtClean="0">
                <a:latin typeface="Times New Roman" pitchFamily="18" charset="0"/>
                <a:cs typeface="Times New Roman" pitchFamily="18" charset="0"/>
              </a:rPr>
              <a:t>		В целях профилактики правонарушений юридическим лицам, администрациям муниципальных образований и гражданам объявлено 83 предостережения о недопустимости нарушения обязательных требований, проведено 5 профилактических визитов.</a:t>
            </a:r>
          </a:p>
          <a:p>
            <a:pPr algn="just">
              <a:buFont typeface="Arial" charset="0"/>
              <a:buNone/>
              <a:defRPr/>
            </a:pPr>
            <a:r>
              <a:rPr lang="ru-RU" sz="2000" dirty="0" smtClean="0">
                <a:solidFill>
                  <a:srgbClr val="000000"/>
                </a:solidFill>
                <a:latin typeface="Times New Roman" pitchFamily="18" charset="0"/>
                <a:cs typeface="Times New Roman" pitchFamily="18" charset="0"/>
              </a:rPr>
              <a:t>	</a:t>
            </a:r>
          </a:p>
          <a:p>
            <a:pPr marL="0" indent="377825" algn="just">
              <a:spcBef>
                <a:spcPct val="0"/>
              </a:spcBef>
              <a:buFont typeface="Arial" charset="0"/>
              <a:buNone/>
              <a:defRPr/>
            </a:pPr>
            <a:endParaRPr lang="ru-RU" sz="1800" dirty="0" smtClean="0">
              <a:latin typeface="Times New Roman" pitchFamily="18" charset="0"/>
              <a:ea typeface="Arial Unicode MS" pitchFamily="34" charset="-128"/>
              <a:cs typeface="Times New Roman" pitchFamily="18" charset="0"/>
            </a:endParaRPr>
          </a:p>
        </p:txBody>
      </p:sp>
      <p:sp>
        <p:nvSpPr>
          <p:cNvPr id="5127"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5128"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5129" name="Line 9"/>
          <p:cNvSpPr>
            <a:spLocks noChangeShapeType="1"/>
          </p:cNvSpPr>
          <p:nvPr/>
        </p:nvSpPr>
        <p:spPr bwMode="auto">
          <a:xfrm>
            <a:off x="754063" y="755650"/>
            <a:ext cx="8758237" cy="1588"/>
          </a:xfrm>
          <a:prstGeom prst="line">
            <a:avLst/>
          </a:prstGeom>
          <a:noFill/>
          <a:ln w="38160">
            <a:solidFill>
              <a:srgbClr val="008000"/>
            </a:solidFill>
            <a:miter lim="800000"/>
            <a:headEnd/>
            <a:tailEnd/>
          </a:ln>
        </p:spPr>
        <p:txBody>
          <a:bodyPr/>
          <a:lstStyle/>
          <a:p>
            <a:endParaRPr lang="ru-RU"/>
          </a:p>
        </p:txBody>
      </p:sp>
      <p:sp>
        <p:nvSpPr>
          <p:cNvPr id="5130" name="Text Box 5"/>
          <p:cNvSpPr txBox="1">
            <a:spLocks noChangeArrowheads="1"/>
          </p:cNvSpPr>
          <p:nvPr/>
        </p:nvSpPr>
        <p:spPr bwMode="auto">
          <a:xfrm>
            <a:off x="628650" y="7235825"/>
            <a:ext cx="9525000" cy="323850"/>
          </a:xfrm>
          <a:prstGeom prst="rect">
            <a:avLst/>
          </a:prstGeom>
          <a:noFill/>
          <a:ln w="9525">
            <a:noFill/>
            <a:round/>
            <a:headEnd/>
            <a:tailEnd/>
          </a:ln>
        </p:spPr>
        <p:txBody>
          <a:bodyPr lIns="0" tIns="0" rIns="0" bIns="0"/>
          <a:lstStyle/>
          <a:p>
            <a:pPr algn="ctr">
              <a:lnSpc>
                <a:spcPct val="95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500">
                <a:solidFill>
                  <a:srgbClr val="277600"/>
                </a:solidFill>
                <a:latin typeface="Times New Roman" pitchFamily="18" charset="0"/>
              </a:rPr>
              <a:t>Североморское межрегиональное управление Россельхознадзора</a:t>
            </a:r>
            <a:endParaRPr lang="en-GB" sz="1500">
              <a:solidFill>
                <a:srgbClr val="277600"/>
              </a:solidFill>
              <a:latin typeface="Times New Roman" pitchFamily="18" charset="0"/>
            </a:endParaRPr>
          </a:p>
        </p:txBody>
      </p:sp>
      <p:pic>
        <p:nvPicPr>
          <p:cNvPr id="5131"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1"/>
          <p:cNvSpPr>
            <a:spLocks noChangeArrowheads="1"/>
          </p:cNvSpPr>
          <p:nvPr/>
        </p:nvSpPr>
        <p:spPr bwMode="auto">
          <a:xfrm>
            <a:off x="628650" y="360363"/>
            <a:ext cx="9091613" cy="601662"/>
          </a:xfrm>
          <a:prstGeom prst="flowChartAlternateProcess">
            <a:avLst/>
          </a:prstGeom>
          <a:noFill/>
          <a:ln w="9525">
            <a:noFill/>
            <a:round/>
            <a:headEnd/>
            <a:tailEnd/>
          </a:ln>
        </p:spPr>
        <p:txBody>
          <a:bodyPr wrap="none" lIns="100800" tIns="50400" rIns="100800" bIns="50400" anchor="ctr"/>
          <a:lstStyle/>
          <a:p>
            <a:pPr algn="ct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600" b="1">
              <a:solidFill>
                <a:srgbClr val="000000"/>
              </a:solidFill>
              <a:latin typeface="Times New Roman" pitchFamily="18" charset="0"/>
              <a:cs typeface="Times New Roman" pitchFamily="18" charset="0"/>
            </a:endParaRPr>
          </a:p>
        </p:txBody>
      </p:sp>
      <p:sp>
        <p:nvSpPr>
          <p:cNvPr id="6147" name="Rectangle 3"/>
          <p:cNvSpPr>
            <a:spLocks noChangeArrowheads="1"/>
          </p:cNvSpPr>
          <p:nvPr/>
        </p:nvSpPr>
        <p:spPr bwMode="auto">
          <a:xfrm>
            <a:off x="5000625" y="944563"/>
            <a:ext cx="4811713" cy="2655887"/>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6148" name="Rectangle 4"/>
          <p:cNvSpPr>
            <a:spLocks noChangeArrowheads="1"/>
          </p:cNvSpPr>
          <p:nvPr/>
        </p:nvSpPr>
        <p:spPr bwMode="auto">
          <a:xfrm>
            <a:off x="436563" y="4565650"/>
            <a:ext cx="9318625" cy="2214563"/>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6149" name="Заголовок 22"/>
          <p:cNvSpPr>
            <a:spLocks noGrp="1"/>
          </p:cNvSpPr>
          <p:nvPr>
            <p:ph type="title"/>
          </p:nvPr>
        </p:nvSpPr>
        <p:spPr>
          <a:xfrm>
            <a:off x="503238" y="323850"/>
            <a:ext cx="9074150" cy="431800"/>
          </a:xfrm>
        </p:spPr>
        <p:txBody>
          <a:bodyPr/>
          <a:lstStyle/>
          <a:p>
            <a:pPr eaLnBrk="1" hangingPunct="1"/>
            <a:r>
              <a:rPr lang="ru-RU" sz="2600" b="1" smtClean="0">
                <a:latin typeface="Times New Roman" pitchFamily="18" charset="0"/>
                <a:cs typeface="Times New Roman" pitchFamily="18" charset="0"/>
              </a:rPr>
              <a:t>Изменения законодательства в сфере земельного надзора</a:t>
            </a:r>
            <a:endParaRPr lang="ru-RU" sz="2600" smtClean="0">
              <a:latin typeface="Times New Roman" pitchFamily="18" charset="0"/>
              <a:cs typeface="Times New Roman" pitchFamily="18" charset="0"/>
            </a:endParaRPr>
          </a:p>
        </p:txBody>
      </p:sp>
      <p:graphicFrame>
        <p:nvGraphicFramePr>
          <p:cNvPr id="12" name="Содержимое 11"/>
          <p:cNvGraphicFramePr>
            <a:graphicFrameLocks noGrp="1"/>
          </p:cNvGraphicFramePr>
          <p:nvPr>
            <p:ph idx="1"/>
          </p:nvPr>
        </p:nvGraphicFramePr>
        <p:xfrm>
          <a:off x="254000" y="922338"/>
          <a:ext cx="9431372" cy="5856190"/>
        </p:xfrm>
        <a:graphic>
          <a:graphicData uri="http://schemas.openxmlformats.org/drawingml/2006/table">
            <a:tbl>
              <a:tblPr/>
              <a:tblGrid>
                <a:gridCol w="7000924"/>
                <a:gridCol w="2430448"/>
              </a:tblGrid>
              <a:tr h="334507">
                <a:tc>
                  <a:txBody>
                    <a:bodyPr/>
                    <a:lstStyle/>
                    <a:p>
                      <a:pPr marL="0" marR="0" lvl="0" indent="0" algn="ctr" defTabSz="1006475"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Наименование НПА</a:t>
                      </a:r>
                    </a:p>
                  </a:txBody>
                  <a:tcPr marL="91434" marR="91434"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1006475"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endParaRPr>
                    </a:p>
                  </a:txBody>
                  <a:tcPr marL="91434" marR="91434"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647450">
                <a:tc>
                  <a:txBody>
                    <a:bodyPr/>
                    <a:lstStyle/>
                    <a:p>
                      <a:pPr marL="0" marR="0" lvl="0" indent="0" algn="just" defTabSz="1006475" rtl="0" eaLnBrk="1" fontAlgn="base" latinLnBrk="0" hangingPunct="1">
                        <a:lnSpc>
                          <a:spcPct val="100000"/>
                        </a:lnSpc>
                        <a:spcBef>
                          <a:spcPct val="0"/>
                        </a:spcBef>
                        <a:spcAft>
                          <a:spcPct val="0"/>
                        </a:spcAft>
                        <a:buClrTx/>
                        <a:buSzTx/>
                        <a:buFontTx/>
                        <a:buNone/>
                        <a:tabLst/>
                        <a:defRPr/>
                      </a:pPr>
                      <a:r>
                        <a:rPr lang="ru-RU" sz="2000" kern="1200" dirty="0" smtClean="0">
                          <a:solidFill>
                            <a:schemeClr val="tx1"/>
                          </a:solidFill>
                          <a:latin typeface="Times New Roman" pitchFamily="18" charset="0"/>
                          <a:ea typeface="+mn-ea"/>
                          <a:cs typeface="Times New Roman" pitchFamily="18" charset="0"/>
                        </a:rPr>
                        <a:t>Постановление Правительства Российской Федерации</a:t>
                      </a:r>
                      <a:r>
                        <a:rPr lang="ru-RU" sz="2000" kern="1200" baseline="0" dirty="0" smtClean="0">
                          <a:solidFill>
                            <a:schemeClr val="tx1"/>
                          </a:solidFill>
                          <a:latin typeface="Times New Roman" pitchFamily="18" charset="0"/>
                          <a:ea typeface="+mn-ea"/>
                          <a:cs typeface="Times New Roman" pitchFamily="18" charset="0"/>
                        </a:rPr>
                        <a:t> от 08.06.2022 №1043 «О внесении изменений в Положение об особенностях использования, охраны, защиты, воспроизводства лесов, расположенных на землях сельскохозяйственного назначения»</a:t>
                      </a:r>
                      <a:endParaRPr lang="ru-RU" sz="2000" kern="1200" dirty="0" smtClean="0">
                        <a:solidFill>
                          <a:schemeClr val="tx1"/>
                        </a:solidFill>
                        <a:latin typeface="Times New Roman" pitchFamily="18" charset="0"/>
                        <a:ea typeface="+mn-ea"/>
                        <a:cs typeface="Times New Roman" pitchFamily="18" charset="0"/>
                      </a:endParaRPr>
                    </a:p>
                    <a:p>
                      <a:pPr marL="0" marR="0" lvl="0" indent="0" algn="just" defTabSz="1006475"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8EECE"/>
                    </a:solidFill>
                  </a:tcPr>
                </a:tc>
                <a:tc>
                  <a:txBody>
                    <a:bodyPr/>
                    <a:lstStyle/>
                    <a:p>
                      <a:pPr marL="0" marR="0" lvl="0" indent="0" algn="ctr" defTabSz="1006475" rtl="0" eaLnBrk="1" fontAlgn="base" latinLnBrk="0" hangingPunct="1">
                        <a:lnSpc>
                          <a:spcPts val="2400"/>
                        </a:lnSpc>
                        <a:spcBef>
                          <a:spcPct val="0"/>
                        </a:spcBef>
                        <a:spcAft>
                          <a:spcPct val="0"/>
                        </a:spcAft>
                        <a:buClrTx/>
                        <a:buSzTx/>
                        <a:buFontTx/>
                        <a:buNone/>
                        <a:tabLst/>
                        <a:defRPr/>
                      </a:pPr>
                      <a:r>
                        <a:rPr lang="ru-RU" sz="1800" kern="1200" dirty="0" smtClean="0">
                          <a:solidFill>
                            <a:schemeClr val="tx1"/>
                          </a:solidFill>
                          <a:effectLst/>
                          <a:latin typeface="Times New Roman" pitchFamily="18" charset="0"/>
                          <a:ea typeface="+mn-ea"/>
                          <a:cs typeface="Times New Roman" pitchFamily="18" charset="0"/>
                        </a:rPr>
                        <a:t>Начало действия </a:t>
                      </a:r>
                      <a:r>
                        <a:rPr lang="ru-RU" sz="1800" kern="1200" baseline="0" dirty="0" smtClean="0">
                          <a:solidFill>
                            <a:schemeClr val="tx1"/>
                          </a:solidFill>
                          <a:latin typeface="Times New Roman" pitchFamily="18" charset="0"/>
                          <a:ea typeface="+mn-ea"/>
                          <a:cs typeface="Times New Roman" pitchFamily="18" charset="0"/>
                        </a:rPr>
                        <a:t>документа 10.06.2022</a:t>
                      </a:r>
                      <a:endParaRPr kumimoji="0" lang="ru-RU" sz="18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endParaRPr>
                    </a:p>
                    <a:p>
                      <a:pPr marL="0" marR="0" lvl="0" indent="0" algn="ctr" defTabSz="1006475" rtl="0" eaLnBrk="1" fontAlgn="base" latinLnBrk="0" hangingPunct="1">
                        <a:lnSpc>
                          <a:spcPts val="2400"/>
                        </a:lnSpc>
                        <a:spcBef>
                          <a:spcPct val="0"/>
                        </a:spcBef>
                        <a:spcAft>
                          <a:spcPct val="0"/>
                        </a:spcAft>
                        <a:buClrTx/>
                        <a:buSzTx/>
                        <a:buFontTx/>
                        <a:buNone/>
                        <a:tabLst/>
                        <a:defRPr/>
                      </a:pPr>
                      <a:endParaRPr kumimoji="0" lang="ru-RU" sz="18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8EECE"/>
                    </a:solidFill>
                  </a:tcPr>
                </a:tc>
              </a:tr>
              <a:tr h="3661644">
                <a:tc gridSpan="2">
                  <a:txBody>
                    <a:bodyPr/>
                    <a:lstStyle/>
                    <a:p>
                      <a:pPr marL="0" marR="0" lvl="0" indent="0" algn="just" defTabSz="1006475"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endParaRPr>
                    </a:p>
                    <a:p>
                      <a:pPr marL="0" marR="0" lvl="0" indent="0" algn="just" defTabSz="1006475"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Основные дополнения:</a:t>
                      </a:r>
                    </a:p>
                    <a:p>
                      <a:pPr marL="0" marR="0" lvl="0" indent="0" algn="just" defTabSz="1006475" rtl="0" eaLnBrk="1" fontAlgn="base" latinLnBrk="0" hangingPunct="1">
                        <a:lnSpc>
                          <a:spcPct val="100000"/>
                        </a:lnSpc>
                        <a:spcBef>
                          <a:spcPct val="0"/>
                        </a:spcBef>
                        <a:spcAft>
                          <a:spcPct val="0"/>
                        </a:spcAft>
                        <a:buClrTx/>
                        <a:buSzTx/>
                        <a:buFontTx/>
                        <a:buChar char="-"/>
                        <a:tabLst/>
                      </a:pPr>
                      <a:r>
                        <a:rPr kumimoji="0" lang="ru-RU" sz="18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понятие лесов, расположенных на землях сельскохозяйственного назначения;</a:t>
                      </a:r>
                    </a:p>
                    <a:p>
                      <a:pPr marL="0" marR="0" lvl="0" indent="0" algn="just" defTabSz="1006475" rtl="0" eaLnBrk="1" fontAlgn="base" latinLnBrk="0" hangingPunct="1">
                        <a:lnSpc>
                          <a:spcPct val="100000"/>
                        </a:lnSpc>
                        <a:spcBef>
                          <a:spcPct val="0"/>
                        </a:spcBef>
                        <a:spcAft>
                          <a:spcPct val="0"/>
                        </a:spcAft>
                        <a:buClrTx/>
                        <a:buSzTx/>
                        <a:buFontTx/>
                        <a:buChar char="-"/>
                        <a:tabLst/>
                      </a:pPr>
                      <a:r>
                        <a:rPr kumimoji="0" lang="ru-RU" sz="18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форма заявления об использовании земельного участка в целях использования,  охраны, защиты, воспроизводства лесов, расположенных на землях сельскохозяйственного назначения (далее – Заявление) и приложения к нему - общие сведения о количественных и качественных характеристиках лесных насаждений;</a:t>
                      </a:r>
                    </a:p>
                    <a:p>
                      <a:pPr marL="0" marR="0" lvl="0" indent="0" algn="just" defTabSz="1006475" rtl="0" eaLnBrk="1" fontAlgn="base" latinLnBrk="0" hangingPunct="1">
                        <a:lnSpc>
                          <a:spcPct val="100000"/>
                        </a:lnSpc>
                        <a:spcBef>
                          <a:spcPct val="0"/>
                        </a:spcBef>
                        <a:spcAft>
                          <a:spcPct val="0"/>
                        </a:spcAft>
                        <a:buClrTx/>
                        <a:buSzTx/>
                        <a:buFontTx/>
                        <a:buChar char="-"/>
                        <a:tabLst/>
                      </a:pPr>
                      <a:r>
                        <a:rPr kumimoji="0" lang="ru-RU" sz="18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приложение к Заявлению материалов фото- и (или) </a:t>
                      </a:r>
                      <a:r>
                        <a:rPr kumimoji="0" lang="ru-RU" sz="1800" b="0" i="0" u="none" strike="noStrike" cap="none" normalizeH="0" baseline="0" dirty="0" err="1" smtClean="0">
                          <a:ln>
                            <a:noFill/>
                          </a:ln>
                          <a:solidFill>
                            <a:srgbClr val="000000"/>
                          </a:solidFill>
                          <a:effectLst/>
                          <a:latin typeface="Times New Roman" pitchFamily="18" charset="0"/>
                          <a:ea typeface="Arial Unicode MS" pitchFamily="34" charset="-128"/>
                          <a:cs typeface="Times New Roman" pitchFamily="18" charset="0"/>
                        </a:rPr>
                        <a:t>видеофиксации</a:t>
                      </a:r>
                      <a:r>
                        <a:rPr kumimoji="0" lang="ru-RU" sz="18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лесных насаждений, осуществленных с определенными требованиями;</a:t>
                      </a:r>
                    </a:p>
                    <a:p>
                      <a:pPr marL="0" marR="0" lvl="0" indent="0" algn="just" defTabSz="1006475" rtl="0" eaLnBrk="1" fontAlgn="base" latinLnBrk="0" hangingPunct="1">
                        <a:lnSpc>
                          <a:spcPct val="100000"/>
                        </a:lnSpc>
                        <a:spcBef>
                          <a:spcPct val="0"/>
                        </a:spcBef>
                        <a:spcAft>
                          <a:spcPct val="0"/>
                        </a:spcAft>
                        <a:buClrTx/>
                        <a:buSzTx/>
                        <a:buFontTx/>
                        <a:buChar char="-"/>
                        <a:tabLst/>
                      </a:pPr>
                      <a:r>
                        <a:rPr kumimoji="0" lang="ru-RU" sz="18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rPr>
                        <a:t> установлены сроки подачи Заявления, его рассмотрения межведомственной комиссией, а также направление до рассмотрения в орган государственной власти субъекта РФ, уполномоченный в области лесных отношений для получения экспертного заключения.</a:t>
                      </a: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c hMerge="1">
                  <a:txBody>
                    <a:bodyPr/>
                    <a:lstStyle/>
                    <a:p>
                      <a:pPr marL="0" marR="0" lvl="0" indent="0" algn="ctr" defTabSz="1006475" rtl="0" eaLnBrk="1" fontAlgn="base" latinLnBrk="0" hangingPunct="1">
                        <a:lnSpc>
                          <a:spcPts val="2400"/>
                        </a:lnSpc>
                        <a:spcBef>
                          <a:spcPct val="0"/>
                        </a:spcBef>
                        <a:spcAft>
                          <a:spcPct val="0"/>
                        </a:spcAft>
                        <a:buClrTx/>
                        <a:buSzTx/>
                        <a:buFontTx/>
                        <a:buNone/>
                        <a:tabLst/>
                        <a:defRPr/>
                      </a:pPr>
                      <a:endParaRPr kumimoji="0" lang="ru-RU" sz="1800" b="0" i="0" u="none" strike="noStrike" cap="none" normalizeH="0" baseline="0" dirty="0" smtClean="0">
                        <a:ln>
                          <a:noFill/>
                        </a:ln>
                        <a:solidFill>
                          <a:srgbClr val="000000"/>
                        </a:solidFill>
                        <a:effectLst/>
                        <a:latin typeface="Times New Roman" pitchFamily="18" charset="0"/>
                        <a:ea typeface="Arial Unicode MS" pitchFamily="34" charset="-128"/>
                        <a:cs typeface="Times New Roman" pitchFamily="18" charset="0"/>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8EECE"/>
                    </a:solidFill>
                  </a:tcPr>
                </a:tc>
              </a:tr>
            </a:tbl>
          </a:graphicData>
        </a:graphic>
      </p:graphicFrame>
      <p:pic>
        <p:nvPicPr>
          <p:cNvPr id="6163"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round/>
            <a:headEnd/>
            <a:tailEnd/>
          </a:ln>
        </p:spPr>
      </p:pic>
      <p:sp>
        <p:nvSpPr>
          <p:cNvPr id="6164"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6165"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6166" name="Line 9"/>
          <p:cNvSpPr>
            <a:spLocks noChangeShapeType="1"/>
          </p:cNvSpPr>
          <p:nvPr/>
        </p:nvSpPr>
        <p:spPr bwMode="auto">
          <a:xfrm>
            <a:off x="620713" y="754063"/>
            <a:ext cx="8759825" cy="1587"/>
          </a:xfrm>
          <a:prstGeom prst="line">
            <a:avLst/>
          </a:prstGeom>
          <a:noFill/>
          <a:ln w="38160">
            <a:solidFill>
              <a:srgbClr val="008000"/>
            </a:solidFill>
            <a:miter lim="800000"/>
            <a:headEnd/>
            <a:tailEnd/>
          </a:ln>
        </p:spPr>
        <p:txBody>
          <a:bodyPr/>
          <a:lstStyle/>
          <a:p>
            <a:endParaRPr lang="ru-RU"/>
          </a:p>
        </p:txBody>
      </p:sp>
      <p:sp>
        <p:nvSpPr>
          <p:cNvPr id="6167" name="Text Box 5"/>
          <p:cNvSpPr txBox="1">
            <a:spLocks noChangeArrowheads="1"/>
          </p:cNvSpPr>
          <p:nvPr/>
        </p:nvSpPr>
        <p:spPr bwMode="auto">
          <a:xfrm>
            <a:off x="628650" y="7235825"/>
            <a:ext cx="9525000" cy="323850"/>
          </a:xfrm>
          <a:prstGeom prst="rect">
            <a:avLst/>
          </a:prstGeom>
          <a:noFill/>
          <a:ln w="9525">
            <a:noFill/>
            <a:round/>
            <a:headEnd/>
            <a:tailEnd/>
          </a:ln>
        </p:spPr>
        <p:txBody>
          <a:bodyPr lIns="0" tIns="0" rIns="0" bIns="0"/>
          <a:lstStyle/>
          <a:p>
            <a:pPr algn="ctr">
              <a:lnSpc>
                <a:spcPct val="95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500">
                <a:solidFill>
                  <a:srgbClr val="277600"/>
                </a:solidFill>
                <a:latin typeface="Times New Roman" pitchFamily="18" charset="0"/>
              </a:rPr>
              <a:t>Североморское межрегиональное управление Россельхознадзора</a:t>
            </a:r>
            <a:endParaRPr lang="en-GB" sz="1500">
              <a:solidFill>
                <a:srgbClr val="277600"/>
              </a:solidFill>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303214"/>
            <a:ext cx="9074150" cy="261914"/>
          </a:xfrm>
        </p:spPr>
        <p:txBody>
          <a:bodyPr/>
          <a:lstStyle/>
          <a:p>
            <a:r>
              <a:rPr lang="ru-RU" sz="3600" dirty="0" smtClean="0">
                <a:latin typeface="Times New Roman" pitchFamily="18" charset="0"/>
                <a:cs typeface="Times New Roman" pitchFamily="18" charset="0"/>
              </a:rPr>
              <a:t>Изменение в законодательстве</a:t>
            </a:r>
            <a:endParaRPr lang="ru-RU" sz="3600" dirty="0">
              <a:latin typeface="Times New Roman" pitchFamily="18" charset="0"/>
              <a:cs typeface="Times New Roman" pitchFamily="18" charset="0"/>
            </a:endParaRPr>
          </a:p>
        </p:txBody>
      </p:sp>
      <p:sp>
        <p:nvSpPr>
          <p:cNvPr id="3" name="Содержимое 2"/>
          <p:cNvSpPr>
            <a:spLocks noGrp="1"/>
          </p:cNvSpPr>
          <p:nvPr>
            <p:ph idx="1"/>
          </p:nvPr>
        </p:nvSpPr>
        <p:spPr>
          <a:xfrm>
            <a:off x="503238" y="922317"/>
            <a:ext cx="9074150" cy="5830908"/>
          </a:xfrm>
        </p:spPr>
        <p:txBody>
          <a:bodyPr/>
          <a:lstStyle/>
          <a:p>
            <a:r>
              <a:rPr lang="ru-RU" sz="2200" dirty="0" smtClean="0">
                <a:latin typeface="Times New Roman" pitchFamily="18" charset="0"/>
                <a:cs typeface="Times New Roman" pitchFamily="18" charset="0"/>
              </a:rPr>
              <a:t>С 10.03.2022 года в силу вступило Постановление Правительства РФ от 10.03.2022 года № 336 «Об особенностях организации и осуществления государственного контроля (надзора), муниципального контроля», которым установлены ограничения на проведение в 2022 году контрольных (надзорных) мероприятий, проверок при осуществлении видов государственного контроля (надзора), муниципального контроля, порядок организации и осуществления которых регулируются Федеральным законом от 31 июля 2020 г. N 248-ФЗ "О государственном контроле (надзоре) и муниципальном контроле в Российской Федерации" и Федеральным законом от 26 декабря 2008 г. N 294-ФЗ "О защите прав юридических лиц и индивидуальных предпринимателей при осуществлении государственного контроля (надзора) и муниципального контроля".</a:t>
            </a:r>
          </a:p>
          <a:p>
            <a:r>
              <a:rPr lang="ru-RU" sz="2200" dirty="0" smtClean="0">
                <a:latin typeface="Times New Roman" pitchFamily="18" charset="0"/>
                <a:cs typeface="Times New Roman" pitchFamily="18" charset="0"/>
              </a:rPr>
              <a:t>В связи с этим деятельность Управления в 2022 году направлена на реализацию «Программы профилактики нарушений обязательных </a:t>
            </a:r>
            <a:r>
              <a:rPr lang="ru-RU" sz="2200" dirty="0" smtClean="0">
                <a:latin typeface="Times New Roman" pitchFamily="18" charset="0"/>
                <a:cs typeface="Times New Roman" pitchFamily="18" charset="0"/>
              </a:rPr>
              <a:t>требований…». </a:t>
            </a:r>
            <a:endParaRPr lang="ru-RU" sz="2200" dirty="0" smtClean="0">
              <a:latin typeface="Times New Roman" pitchFamily="18" charset="0"/>
              <a:cs typeface="Times New Roman" pitchFamily="18" charset="0"/>
            </a:endParaRPr>
          </a:p>
          <a:p>
            <a:endParaRPr lang="ru-RU" dirty="0"/>
          </a:p>
        </p:txBody>
      </p:sp>
      <p:sp>
        <p:nvSpPr>
          <p:cNvPr id="4" name="Нижний колонтитул 3"/>
          <p:cNvSpPr>
            <a:spLocks noGrp="1"/>
          </p:cNvSpPr>
          <p:nvPr>
            <p:ph type="ftr" sz="quarter" idx="11"/>
          </p:nvPr>
        </p:nvSpPr>
        <p:spPr/>
        <p:txBody>
          <a:bodyPr/>
          <a:lstStyle/>
          <a:p>
            <a:pPr>
              <a:defRPr/>
            </a:pPr>
            <a:r>
              <a:rPr lang="en-GB" dirty="0" err="1" smtClean="0"/>
              <a:t>Управление</a:t>
            </a:r>
            <a:r>
              <a:rPr lang="en-GB" dirty="0" smtClean="0"/>
              <a:t> </a:t>
            </a:r>
            <a:r>
              <a:rPr lang="en-GB" dirty="0" err="1" smtClean="0"/>
              <a:t>Россельхознадзора</a:t>
            </a:r>
            <a:r>
              <a:rPr lang="en-GB" dirty="0" smtClean="0"/>
              <a:t> </a:t>
            </a:r>
            <a:r>
              <a:rPr lang="en-GB" dirty="0" err="1" smtClean="0"/>
              <a:t>по</a:t>
            </a:r>
            <a:r>
              <a:rPr lang="en-GB" dirty="0" smtClean="0"/>
              <a:t> </a:t>
            </a:r>
            <a:r>
              <a:rPr lang="en-GB" dirty="0" err="1" smtClean="0"/>
              <a:t>Республике</a:t>
            </a:r>
            <a:r>
              <a:rPr lang="en-GB" dirty="0" smtClean="0"/>
              <a:t> </a:t>
            </a:r>
            <a:r>
              <a:rPr lang="en-GB" dirty="0" err="1" smtClean="0"/>
              <a:t>Карелия</a:t>
            </a:r>
            <a:r>
              <a:rPr lang="en-GB" dirty="0" smtClean="0"/>
              <a:t>, </a:t>
            </a:r>
            <a:r>
              <a:rPr lang="en-GB" dirty="0" err="1" smtClean="0"/>
              <a:t>Архангельской</a:t>
            </a:r>
            <a:r>
              <a:rPr lang="en-GB" dirty="0" smtClean="0"/>
              <a:t> </a:t>
            </a:r>
            <a:r>
              <a:rPr lang="en-GB" dirty="0" err="1" smtClean="0"/>
              <a:t>области</a:t>
            </a:r>
            <a:r>
              <a:rPr lang="en-GB" dirty="0" smtClean="0"/>
              <a:t> и </a:t>
            </a:r>
            <a:r>
              <a:rPr lang="en-GB" dirty="0" err="1" smtClean="0"/>
              <a:t>Ненецкому</a:t>
            </a:r>
            <a:r>
              <a:rPr lang="en-GB" dirty="0" smtClean="0"/>
              <a:t> </a:t>
            </a:r>
            <a:r>
              <a:rPr lang="en-GB" dirty="0" err="1" smtClean="0"/>
              <a:t>автономному</a:t>
            </a:r>
            <a:r>
              <a:rPr lang="en-GB" dirty="0" smtClean="0"/>
              <a:t> </a:t>
            </a:r>
            <a:r>
              <a:rPr lang="en-GB" dirty="0" err="1" smtClean="0"/>
              <a:t>округу</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1"/>
          <p:cNvSpPr>
            <a:spLocks noChangeArrowheads="1"/>
          </p:cNvSpPr>
          <p:nvPr/>
        </p:nvSpPr>
        <p:spPr bwMode="auto">
          <a:xfrm>
            <a:off x="628650" y="360363"/>
            <a:ext cx="9091613" cy="601662"/>
          </a:xfrm>
          <a:prstGeom prst="flowChartAlternateProcess">
            <a:avLst/>
          </a:prstGeom>
          <a:noFill/>
          <a:ln w="9525">
            <a:noFill/>
            <a:round/>
            <a:headEnd/>
            <a:tailEnd/>
          </a:ln>
        </p:spPr>
        <p:txBody>
          <a:bodyPr wrap="none" lIns="100800" tIns="50400" rIns="100800" bIns="50400" anchor="ctr"/>
          <a:lstStyle/>
          <a:p>
            <a:pPr algn="ct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600" b="1">
              <a:solidFill>
                <a:srgbClr val="000000"/>
              </a:solidFill>
              <a:latin typeface="Times New Roman" pitchFamily="18" charset="0"/>
              <a:cs typeface="Times New Roman" pitchFamily="18" charset="0"/>
            </a:endParaRPr>
          </a:p>
        </p:txBody>
      </p:sp>
      <p:sp>
        <p:nvSpPr>
          <p:cNvPr id="7171" name="Rectangle 3"/>
          <p:cNvSpPr>
            <a:spLocks noChangeArrowheads="1"/>
          </p:cNvSpPr>
          <p:nvPr/>
        </p:nvSpPr>
        <p:spPr bwMode="auto">
          <a:xfrm>
            <a:off x="5000625" y="944563"/>
            <a:ext cx="4811713" cy="2655887"/>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7172" name="Rectangle 4"/>
          <p:cNvSpPr>
            <a:spLocks noChangeArrowheads="1"/>
          </p:cNvSpPr>
          <p:nvPr/>
        </p:nvSpPr>
        <p:spPr bwMode="auto">
          <a:xfrm>
            <a:off x="436563" y="4330700"/>
            <a:ext cx="5080000" cy="1747838"/>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7173" name="Заголовок 13"/>
          <p:cNvSpPr>
            <a:spLocks noGrp="1"/>
          </p:cNvSpPr>
          <p:nvPr>
            <p:ph type="title"/>
          </p:nvPr>
        </p:nvSpPr>
        <p:spPr>
          <a:xfrm>
            <a:off x="254000" y="179388"/>
            <a:ext cx="9644063" cy="647700"/>
          </a:xfrm>
        </p:spPr>
        <p:txBody>
          <a:bodyPr/>
          <a:lstStyle/>
          <a:p>
            <a:r>
              <a:rPr lang="ru-RU" sz="2400" b="1" smtClean="0">
                <a:latin typeface="Times New Roman" pitchFamily="18" charset="0"/>
                <a:cs typeface="Times New Roman" pitchFamily="18" charset="0"/>
              </a:rPr>
              <a:t>Федеральный государственный контроль (надзор) в области обращения с пестицидами и агрохимикатами</a:t>
            </a:r>
            <a:endParaRPr lang="ru-RU" sz="2000" b="1" smtClean="0">
              <a:latin typeface="Times New Roman" pitchFamily="18" charset="0"/>
              <a:cs typeface="Times New Roman" pitchFamily="18" charset="0"/>
            </a:endParaRPr>
          </a:p>
        </p:txBody>
      </p:sp>
      <p:sp>
        <p:nvSpPr>
          <p:cNvPr id="9222" name="Rectangle 1"/>
          <p:cNvSpPr>
            <a:spLocks noGrp="1" noChangeArrowheads="1"/>
          </p:cNvSpPr>
          <p:nvPr>
            <p:ph idx="1"/>
          </p:nvPr>
        </p:nvSpPr>
        <p:spPr>
          <a:xfrm>
            <a:off x="503238" y="922338"/>
            <a:ext cx="8929687" cy="5940425"/>
          </a:xfrm>
        </p:spPr>
        <p:txBody>
          <a:bodyPr lIns="91440" tIns="45720" rIns="91440" bIns="45720" anchor="ctr">
            <a:spAutoFit/>
          </a:bodyPr>
          <a:lstStyle/>
          <a:p>
            <a:pPr algn="just">
              <a:buFont typeface="Arial" charset="0"/>
              <a:buNone/>
              <a:defRPr/>
            </a:pPr>
            <a:r>
              <a:rPr lang="ru-RU" sz="2000" dirty="0" smtClean="0">
                <a:latin typeface="Times New Roman" pitchFamily="18" charset="0"/>
                <a:cs typeface="Times New Roman" pitchFamily="18" charset="0"/>
              </a:rPr>
              <a:t> 		В области федерального государственного контроля (надзора) в области обращения с пестицидами и </a:t>
            </a:r>
            <a:r>
              <a:rPr lang="ru-RU" sz="2000" dirty="0" err="1" smtClean="0">
                <a:latin typeface="Times New Roman" pitchFamily="18" charset="0"/>
                <a:cs typeface="Times New Roman" pitchFamily="18" charset="0"/>
              </a:rPr>
              <a:t>агрохимикатами</a:t>
            </a:r>
            <a:r>
              <a:rPr lang="ru-RU" sz="2000" dirty="0" smtClean="0">
                <a:latin typeface="Times New Roman" pitchFamily="18" charset="0"/>
                <a:cs typeface="Times New Roman" pitchFamily="18" charset="0"/>
              </a:rPr>
              <a:t> за 1 полугодие 2022 г. проведена 1 документарная проверка.</a:t>
            </a:r>
          </a:p>
          <a:p>
            <a:pPr algn="just">
              <a:buFont typeface="Arial" charset="0"/>
              <a:buNone/>
              <a:defRPr/>
            </a:pPr>
            <a:r>
              <a:rPr lang="ru-RU" sz="2000" dirty="0" smtClean="0">
                <a:latin typeface="Times New Roman" pitchFamily="18" charset="0"/>
                <a:cs typeface="Times New Roman" pitchFamily="18" charset="0"/>
              </a:rPr>
              <a:t>		В целях профилактики правонарушений юридическому лицу объявлено предостережение о недопустимости нарушения обязательных требований</a:t>
            </a:r>
            <a:r>
              <a:rPr lang="ru-RU" sz="200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just">
              <a:buFont typeface="Arial" charset="0"/>
              <a:buNone/>
              <a:defRPr/>
            </a:pPr>
            <a:r>
              <a:rPr lang="ru-RU" sz="2000" dirty="0" smtClean="0">
                <a:latin typeface="Times New Roman" pitchFamily="18" charset="0"/>
                <a:cs typeface="Times New Roman" pitchFamily="18" charset="0"/>
              </a:rPr>
              <a:t>		 С 1 июля 2022 года введена в эксплуатацию Федеральная государственная информационная система  </a:t>
            </a:r>
            <a:r>
              <a:rPr lang="ru-RU" sz="2000" dirty="0" err="1" smtClean="0">
                <a:latin typeface="Times New Roman" pitchFamily="18" charset="0"/>
                <a:cs typeface="Times New Roman" pitchFamily="18" charset="0"/>
              </a:rPr>
              <a:t>прослеживаемости</a:t>
            </a:r>
            <a:r>
              <a:rPr lang="ru-RU" sz="2000" dirty="0" smtClean="0">
                <a:latin typeface="Times New Roman" pitchFamily="18" charset="0"/>
                <a:cs typeface="Times New Roman" pitchFamily="18" charset="0"/>
              </a:rPr>
              <a:t> пестицидов и </a:t>
            </a:r>
            <a:r>
              <a:rPr lang="ru-RU" sz="2000" dirty="0" err="1" smtClean="0">
                <a:latin typeface="Times New Roman" pitchFamily="18" charset="0"/>
                <a:cs typeface="Times New Roman" pitchFamily="18" charset="0"/>
              </a:rPr>
              <a:t>агрохимикатов</a:t>
            </a:r>
            <a:r>
              <a:rPr lang="ru-RU" sz="2000" dirty="0" smtClean="0">
                <a:latin typeface="Times New Roman" pitchFamily="18" charset="0"/>
                <a:cs typeface="Times New Roman" pitchFamily="18" charset="0"/>
              </a:rPr>
              <a:t>, которая  получила название -  ФГИС «Сатурн». До 01.09.2022 ФГИС «Сатурн» будет находиться в режиме опытной эксплуатации. Целью опытной эксплуатации является проверка функционирования Системы в режиме, приближенном к реальным условиям работы, а также анализ замечаний и предложений по её развитию.</a:t>
            </a:r>
          </a:p>
          <a:p>
            <a:pPr algn="just">
              <a:buFont typeface="Arial" charset="0"/>
              <a:buNone/>
              <a:defRPr/>
            </a:pPr>
            <a:r>
              <a:rPr lang="ru-RU" sz="2000" b="1" spc="-18" dirty="0" smtClean="0">
                <a:latin typeface="Times New Roman" pitchFamily="18" charset="0"/>
                <a:cs typeface="Times New Roman" pitchFamily="18" charset="0"/>
              </a:rPr>
              <a:t>		</a:t>
            </a:r>
            <a:r>
              <a:rPr lang="ru-RU" sz="2000" spc="-18" dirty="0" smtClean="0">
                <a:latin typeface="Times New Roman" pitchFamily="18" charset="0"/>
                <a:cs typeface="Times New Roman" pitchFamily="18" charset="0"/>
              </a:rPr>
              <a:t>Все участники оборота (и объекты, и субъекты) должны быть зарегистрированы в системе.</a:t>
            </a:r>
          </a:p>
          <a:p>
            <a:pPr algn="just">
              <a:buFont typeface="Arial" charset="0"/>
              <a:buNone/>
              <a:defRPr/>
            </a:pPr>
            <a:r>
              <a:rPr lang="ru-RU" sz="2000" spc="-18" dirty="0" smtClean="0">
                <a:latin typeface="Times New Roman" pitchFamily="18" charset="0"/>
                <a:cs typeface="Times New Roman" pitchFamily="18" charset="0"/>
              </a:rPr>
              <a:t>		Регистрация и работа в Системе производятся без взимания платы.</a:t>
            </a:r>
          </a:p>
          <a:p>
            <a:pPr algn="just">
              <a:buFont typeface="Arial" charset="0"/>
              <a:buNone/>
              <a:defRPr/>
            </a:pPr>
            <a:r>
              <a:rPr lang="ru-RU" sz="2000" spc="-18" dirty="0" smtClean="0">
                <a:latin typeface="Times New Roman" pitchFamily="18" charset="0"/>
                <a:ea typeface="Arial Unicode MS" pitchFamily="34" charset="-128"/>
                <a:cs typeface="Times New Roman" pitchFamily="18" charset="0"/>
              </a:rPr>
              <a:t>		В ФГИС «Сатурн» Управлением зарегистрировано 6 хозяйствующих субъектов и внесено 235 поднадзорных объекта.</a:t>
            </a:r>
            <a:endParaRPr lang="ru-RU" sz="1800" dirty="0" smtClean="0">
              <a:latin typeface="Times New Roman" pitchFamily="18" charset="0"/>
              <a:ea typeface="Arial Unicode MS" pitchFamily="34" charset="-128"/>
              <a:cs typeface="Times New Roman" pitchFamily="18" charset="0"/>
            </a:endParaRPr>
          </a:p>
        </p:txBody>
      </p:sp>
      <p:sp>
        <p:nvSpPr>
          <p:cNvPr id="7175"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7176"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7177" name="Line 9"/>
          <p:cNvSpPr>
            <a:spLocks noChangeShapeType="1"/>
          </p:cNvSpPr>
          <p:nvPr/>
        </p:nvSpPr>
        <p:spPr bwMode="auto">
          <a:xfrm>
            <a:off x="719138" y="971550"/>
            <a:ext cx="8758237" cy="1588"/>
          </a:xfrm>
          <a:prstGeom prst="line">
            <a:avLst/>
          </a:prstGeom>
          <a:noFill/>
          <a:ln w="38160">
            <a:solidFill>
              <a:srgbClr val="008000"/>
            </a:solidFill>
            <a:miter lim="800000"/>
            <a:headEnd/>
            <a:tailEnd/>
          </a:ln>
        </p:spPr>
        <p:txBody>
          <a:bodyPr/>
          <a:lstStyle/>
          <a:p>
            <a:endParaRPr lang="ru-RU"/>
          </a:p>
        </p:txBody>
      </p:sp>
      <p:sp>
        <p:nvSpPr>
          <p:cNvPr id="7178" name="Text Box 5"/>
          <p:cNvSpPr txBox="1">
            <a:spLocks noChangeArrowheads="1"/>
          </p:cNvSpPr>
          <p:nvPr/>
        </p:nvSpPr>
        <p:spPr bwMode="auto">
          <a:xfrm>
            <a:off x="628650" y="7235825"/>
            <a:ext cx="9525000" cy="323850"/>
          </a:xfrm>
          <a:prstGeom prst="rect">
            <a:avLst/>
          </a:prstGeom>
          <a:noFill/>
          <a:ln w="9525">
            <a:noFill/>
            <a:round/>
            <a:headEnd/>
            <a:tailEnd/>
          </a:ln>
        </p:spPr>
        <p:txBody>
          <a:bodyPr lIns="0" tIns="0" rIns="0" bIns="0"/>
          <a:lstStyle/>
          <a:p>
            <a:pPr algn="ctr">
              <a:lnSpc>
                <a:spcPct val="95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500">
                <a:solidFill>
                  <a:srgbClr val="277600"/>
                </a:solidFill>
                <a:latin typeface="Times New Roman" pitchFamily="18" charset="0"/>
              </a:rPr>
              <a:t>Североморское межрегиональное управление Россельхознадзора</a:t>
            </a:r>
            <a:endParaRPr lang="en-GB" sz="1500">
              <a:solidFill>
                <a:srgbClr val="277600"/>
              </a:solidFill>
              <a:latin typeface="Times New Roman" pitchFamily="18" charset="0"/>
            </a:endParaRPr>
          </a:p>
        </p:txBody>
      </p:sp>
      <p:pic>
        <p:nvPicPr>
          <p:cNvPr id="7179"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9010650" y="1588"/>
            <a:ext cx="841375" cy="404812"/>
          </a:xfrm>
          <a:prstGeom prst="rect">
            <a:avLst/>
          </a:prstGeom>
          <a:noFill/>
          <a:ln w="9525">
            <a:noFill/>
            <a:round/>
            <a:headEnd/>
            <a:tailEnd/>
          </a:ln>
        </p:spPr>
        <p:txBody>
          <a:bodyPr lIns="99187" tIns="51577" rIns="99187" bIns="51577" anchor="b"/>
          <a:lstStyle/>
          <a:p>
            <a:pPr algn="r">
              <a:lnSpc>
                <a:spcPct val="87000"/>
              </a:lnSpc>
              <a:tabLst>
                <a:tab pos="0" algn="l"/>
                <a:tab pos="490538" algn="l"/>
                <a:tab pos="985838" algn="l"/>
                <a:tab pos="1481138" algn="l"/>
                <a:tab pos="1976438" algn="l"/>
                <a:tab pos="2471738" algn="l"/>
                <a:tab pos="2967038" algn="l"/>
                <a:tab pos="3462338" algn="l"/>
                <a:tab pos="3957638" algn="l"/>
                <a:tab pos="4452938" algn="l"/>
                <a:tab pos="4948238" algn="l"/>
                <a:tab pos="5443538" algn="l"/>
                <a:tab pos="5938838" algn="l"/>
                <a:tab pos="6434138" algn="l"/>
                <a:tab pos="6929438" algn="l"/>
                <a:tab pos="7424738" algn="l"/>
                <a:tab pos="7918450" algn="l"/>
                <a:tab pos="8413750" algn="l"/>
                <a:tab pos="8909050" algn="l"/>
                <a:tab pos="9402763" algn="l"/>
                <a:tab pos="9898063" algn="l"/>
              </a:tabLst>
            </a:pPr>
            <a:endParaRPr lang="ru-RU">
              <a:solidFill>
                <a:srgbClr val="FFFFFF"/>
              </a:solidFill>
            </a:endParaRPr>
          </a:p>
        </p:txBody>
      </p:sp>
      <p:sp>
        <p:nvSpPr>
          <p:cNvPr id="8195" name="Text Box 5"/>
          <p:cNvSpPr txBox="1">
            <a:spLocks noChangeArrowheads="1"/>
          </p:cNvSpPr>
          <p:nvPr/>
        </p:nvSpPr>
        <p:spPr bwMode="auto">
          <a:xfrm>
            <a:off x="628650" y="7235825"/>
            <a:ext cx="9525000" cy="350838"/>
          </a:xfrm>
          <a:prstGeom prst="rect">
            <a:avLst/>
          </a:prstGeom>
          <a:noFill/>
          <a:ln w="9525">
            <a:noFill/>
            <a:round/>
            <a:headEnd/>
            <a:tailEnd/>
          </a:ln>
        </p:spPr>
        <p:txBody>
          <a:bodyPr lIns="0" tIns="0" rIns="0" bIns="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altLang="ru-RU" sz="1500">
                <a:solidFill>
                  <a:srgbClr val="277600"/>
                </a:solidFill>
                <a:latin typeface="Times New Roman" pitchFamily="18" charset="0"/>
              </a:rPr>
              <a:t>Североморское межрегиональное управление Россельхознадзора</a:t>
            </a:r>
            <a:endParaRPr lang="en-GB" altLang="ru-RU" sz="1500">
              <a:solidFill>
                <a:srgbClr val="277600"/>
              </a:solidFill>
              <a:latin typeface="Times New Roman" pitchFamily="18" charset="0"/>
            </a:endParaRPr>
          </a:p>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endParaRPr lang="en-GB" sz="1500">
              <a:solidFill>
                <a:srgbClr val="277600"/>
              </a:solidFill>
              <a:latin typeface="Times New Roman" pitchFamily="18" charset="0"/>
            </a:endParaRPr>
          </a:p>
        </p:txBody>
      </p:sp>
      <p:pic>
        <p:nvPicPr>
          <p:cNvPr id="8196"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round/>
            <a:headEnd/>
            <a:tailEnd/>
          </a:ln>
        </p:spPr>
      </p:pic>
      <p:sp>
        <p:nvSpPr>
          <p:cNvPr id="8197"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8198"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8199" name="Text Box 1"/>
          <p:cNvSpPr txBox="1">
            <a:spLocks noChangeArrowheads="1"/>
          </p:cNvSpPr>
          <p:nvPr/>
        </p:nvSpPr>
        <p:spPr bwMode="auto">
          <a:xfrm>
            <a:off x="42863" y="539750"/>
            <a:ext cx="9893300" cy="431800"/>
          </a:xfrm>
          <a:prstGeom prst="rect">
            <a:avLst/>
          </a:prstGeom>
          <a:noFill/>
          <a:ln w="9525">
            <a:noFill/>
            <a:round/>
            <a:headEnd/>
            <a:tailEnd/>
          </a:ln>
        </p:spPr>
        <p:txBody>
          <a:bodyPr lIns="0" tIns="0" rIns="0" bIns="0" anchor="ctr"/>
          <a:lstStyle/>
          <a:p>
            <a:pPr algn="ctr">
              <a:lnSpc>
                <a:spcPct val="93000"/>
              </a:lnSpc>
              <a:tabLst>
                <a:tab pos="0"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1963" algn="l"/>
                <a:tab pos="8531225" algn="l"/>
                <a:tab pos="8980488" algn="l"/>
              </a:tabLst>
            </a:pPr>
            <a:r>
              <a:rPr lang="ru-RU" sz="2000" b="1">
                <a:solidFill>
                  <a:srgbClr val="000000"/>
                </a:solidFill>
                <a:latin typeface="Times New Roman" pitchFamily="18" charset="0"/>
                <a:cs typeface="Times New Roman" pitchFamily="18" charset="0"/>
              </a:rPr>
              <a:t>Контрольно-надзорная и профилактическая деятельность по</a:t>
            </a:r>
          </a:p>
          <a:p>
            <a:pPr algn="ctr">
              <a:lnSpc>
                <a:spcPct val="93000"/>
              </a:lnSpc>
              <a:tabLst>
                <a:tab pos="0"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1963" algn="l"/>
                <a:tab pos="8531225" algn="l"/>
                <a:tab pos="8980488" algn="l"/>
              </a:tabLst>
            </a:pPr>
            <a:r>
              <a:rPr lang="ru-RU" sz="2000" b="1">
                <a:solidFill>
                  <a:srgbClr val="000000"/>
                </a:solidFill>
                <a:latin typeface="Times New Roman" pitchFamily="18" charset="0"/>
                <a:cs typeface="Times New Roman" pitchFamily="18" charset="0"/>
              </a:rPr>
              <a:t>карантинному фитосанитарному надзору</a:t>
            </a:r>
          </a:p>
          <a:p>
            <a:pPr algn="ctr">
              <a:lnSpc>
                <a:spcPct val="93000"/>
              </a:lnSpc>
              <a:tabLst>
                <a:tab pos="0"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1963" algn="l"/>
                <a:tab pos="8531225" algn="l"/>
                <a:tab pos="8980488" algn="l"/>
              </a:tabLst>
            </a:pPr>
            <a:r>
              <a:rPr lang="ru-RU" sz="2400" b="1">
                <a:solidFill>
                  <a:srgbClr val="000000"/>
                </a:solidFill>
                <a:latin typeface="Times New Roman" pitchFamily="18" charset="0"/>
                <a:cs typeface="Times New Roman" pitchFamily="18" charset="0"/>
              </a:rPr>
              <a:t> </a:t>
            </a:r>
          </a:p>
        </p:txBody>
      </p:sp>
      <p:sp>
        <p:nvSpPr>
          <p:cNvPr id="16" name="Номер слайда 7"/>
          <p:cNvSpPr>
            <a:spLocks noGrp="1"/>
          </p:cNvSpPr>
          <p:nvPr>
            <p:ph type="sldNum" sz="quarter" idx="12"/>
          </p:nvPr>
        </p:nvSpPr>
        <p:spPr>
          <a:xfrm>
            <a:off x="9288463" y="7235825"/>
            <a:ext cx="617537" cy="323850"/>
          </a:xfrm>
        </p:spPr>
        <p:txBody>
          <a:bodyPr/>
          <a:lstStyle/>
          <a:p>
            <a:pPr>
              <a:defRPr/>
            </a:pPr>
            <a:fld id="{1A5FAFBA-B34F-4D6F-9870-8B374B1150C5}" type="slidenum">
              <a:rPr lang="ru-RU" sz="1500" smtClean="0">
                <a:latin typeface="Times New Roman" pitchFamily="18" charset="0"/>
                <a:cs typeface="Times New Roman" pitchFamily="18" charset="0"/>
              </a:rPr>
              <a:pPr>
                <a:defRPr/>
              </a:pPr>
              <a:t>21</a:t>
            </a:fld>
            <a:endParaRPr lang="ru-RU" sz="1500" dirty="0">
              <a:latin typeface="Times New Roman" pitchFamily="18" charset="0"/>
              <a:cs typeface="Times New Roman" pitchFamily="18" charset="0"/>
            </a:endParaRPr>
          </a:p>
        </p:txBody>
      </p:sp>
      <p:sp>
        <p:nvSpPr>
          <p:cNvPr id="8201" name="Line 5"/>
          <p:cNvSpPr>
            <a:spLocks noChangeShapeType="1"/>
          </p:cNvSpPr>
          <p:nvPr/>
        </p:nvSpPr>
        <p:spPr bwMode="auto">
          <a:xfrm>
            <a:off x="647700" y="971550"/>
            <a:ext cx="8758238" cy="1588"/>
          </a:xfrm>
          <a:prstGeom prst="line">
            <a:avLst/>
          </a:prstGeom>
          <a:noFill/>
          <a:ln w="38160">
            <a:solidFill>
              <a:srgbClr val="008000"/>
            </a:solidFill>
            <a:miter lim="800000"/>
            <a:headEnd/>
            <a:tailEnd/>
          </a:ln>
        </p:spPr>
        <p:txBody>
          <a:bodyPr lIns="91420" tIns="45711" rIns="91420" bIns="45711"/>
          <a:lstStyle/>
          <a:p>
            <a:endParaRPr lang="ru-RU"/>
          </a:p>
        </p:txBody>
      </p:sp>
      <p:graphicFrame>
        <p:nvGraphicFramePr>
          <p:cNvPr id="11" name="Таблица 10"/>
          <p:cNvGraphicFramePr>
            <a:graphicFrameLocks noGrp="1"/>
          </p:cNvGraphicFramePr>
          <p:nvPr/>
        </p:nvGraphicFramePr>
        <p:xfrm>
          <a:off x="936625" y="1030288"/>
          <a:ext cx="8712968" cy="5875163"/>
        </p:xfrm>
        <a:graphic>
          <a:graphicData uri="http://schemas.openxmlformats.org/drawingml/2006/table">
            <a:tbl>
              <a:tblPr/>
              <a:tblGrid>
                <a:gridCol w="5663429"/>
                <a:gridCol w="2092069"/>
                <a:gridCol w="957470"/>
              </a:tblGrid>
              <a:tr h="279880">
                <a:tc rowSpan="2">
                  <a:txBody>
                    <a:bodyPr/>
                    <a:lstStyle/>
                    <a:p>
                      <a:pPr algn="ctr">
                        <a:lnSpc>
                          <a:spcPct val="115000"/>
                        </a:lnSpc>
                        <a:spcAft>
                          <a:spcPts val="1000"/>
                        </a:spcAft>
                      </a:pPr>
                      <a:r>
                        <a:rPr lang="ru-RU" sz="1600" dirty="0">
                          <a:latin typeface="Times New Roman"/>
                          <a:ea typeface="Calibri"/>
                          <a:cs typeface="Times New Roman"/>
                        </a:rPr>
                        <a:t>Наименование показателя</a:t>
                      </a:r>
                      <a:endParaRPr lang="ru-RU" sz="1600"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1000"/>
                        </a:spcAft>
                      </a:pPr>
                      <a:r>
                        <a:rPr lang="ru-RU" sz="1600" dirty="0">
                          <a:latin typeface="Times New Roman"/>
                          <a:ea typeface="Calibri"/>
                          <a:cs typeface="Times New Roman"/>
                        </a:rPr>
                        <a:t>первое полугодие 2022</a:t>
                      </a:r>
                      <a:endParaRPr lang="ru-RU" sz="1600" dirty="0">
                        <a:latin typeface="Calibri"/>
                        <a:ea typeface="Calibri"/>
                        <a:cs typeface="Times New Roman"/>
                      </a:endParaRPr>
                    </a:p>
                  </a:txBody>
                  <a:tcPr marL="5918" marR="5918" marT="591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79880">
                <a:tc vMerge="1">
                  <a:txBody>
                    <a:bodyPr/>
                    <a:lstStyle/>
                    <a:p>
                      <a:endParaRPr lang="ru-RU"/>
                    </a:p>
                  </a:txBody>
                  <a:tcPr/>
                </a:tc>
                <a:tc>
                  <a:txBody>
                    <a:bodyPr/>
                    <a:lstStyle/>
                    <a:p>
                      <a:pPr algn="ctr">
                        <a:lnSpc>
                          <a:spcPct val="115000"/>
                        </a:lnSpc>
                        <a:spcAft>
                          <a:spcPts val="1000"/>
                        </a:spcAft>
                      </a:pPr>
                      <a:r>
                        <a:rPr lang="ru-RU" sz="1600" dirty="0">
                          <a:latin typeface="Times New Roman"/>
                          <a:ea typeface="Calibri"/>
                          <a:cs typeface="Times New Roman"/>
                        </a:rPr>
                        <a:t>Архангельская область</a:t>
                      </a:r>
                      <a:endParaRPr lang="ru-RU" sz="1600"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600" dirty="0">
                          <a:latin typeface="Times New Roman"/>
                          <a:ea typeface="Calibri"/>
                          <a:cs typeface="Times New Roman"/>
                        </a:rPr>
                        <a:t>НАО</a:t>
                      </a:r>
                      <a:endParaRPr lang="ru-RU" sz="1600"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18">
                <a:tc>
                  <a:txBody>
                    <a:bodyPr/>
                    <a:lstStyle/>
                    <a:p>
                      <a:pPr>
                        <a:lnSpc>
                          <a:spcPct val="115000"/>
                        </a:lnSpc>
                        <a:spcAft>
                          <a:spcPts val="1000"/>
                        </a:spcAft>
                      </a:pPr>
                      <a:r>
                        <a:rPr lang="ru-RU" sz="1400" dirty="0">
                          <a:latin typeface="Times New Roman"/>
                          <a:ea typeface="Calibri"/>
                          <a:cs typeface="Times New Roman"/>
                        </a:rPr>
                        <a:t>Количество поднадзорных хозяйствующих субъектов</a:t>
                      </a:r>
                      <a:endParaRPr lang="ru-RU" sz="1400"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440</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dirty="0">
                          <a:latin typeface="Times New Roman"/>
                          <a:ea typeface="Calibri"/>
                          <a:cs typeface="Times New Roman"/>
                        </a:rPr>
                        <a:t>25</a:t>
                      </a:r>
                      <a:endParaRPr lang="ru-RU" sz="1400"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88691">
                <a:tc>
                  <a:txBody>
                    <a:bodyPr/>
                    <a:lstStyle/>
                    <a:p>
                      <a:pPr>
                        <a:lnSpc>
                          <a:spcPct val="115000"/>
                        </a:lnSpc>
                        <a:spcAft>
                          <a:spcPts val="1000"/>
                        </a:spcAft>
                      </a:pPr>
                      <a:r>
                        <a:rPr lang="ru-RU" sz="1400" dirty="0">
                          <a:latin typeface="Times New Roman"/>
                          <a:ea typeface="Calibri"/>
                          <a:cs typeface="Times New Roman"/>
                        </a:rPr>
                        <a:t>в том числе: юридических лиц и индивидуальных предпринимателей</a:t>
                      </a:r>
                      <a:endParaRPr lang="ru-RU" sz="1400"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440</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25</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45618">
                <a:tc>
                  <a:txBody>
                    <a:bodyPr/>
                    <a:lstStyle/>
                    <a:p>
                      <a:pPr>
                        <a:lnSpc>
                          <a:spcPct val="115000"/>
                        </a:lnSpc>
                        <a:spcAft>
                          <a:spcPts val="1000"/>
                        </a:spcAft>
                      </a:pPr>
                      <a:r>
                        <a:rPr lang="ru-RU" sz="1400" dirty="0">
                          <a:latin typeface="Times New Roman"/>
                          <a:ea typeface="Calibri"/>
                          <a:cs typeface="Times New Roman"/>
                        </a:rPr>
                        <a:t>Проведено контрольных (надзорных) мероприятий:</a:t>
                      </a:r>
                      <a:endParaRPr lang="ru-RU" sz="1400"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2</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45618">
                <a:tc>
                  <a:txBody>
                    <a:bodyPr/>
                    <a:lstStyle/>
                    <a:p>
                      <a:pPr>
                        <a:lnSpc>
                          <a:spcPct val="115000"/>
                        </a:lnSpc>
                        <a:spcAft>
                          <a:spcPts val="1000"/>
                        </a:spcAft>
                      </a:pPr>
                      <a:r>
                        <a:rPr lang="ru-RU" sz="1400">
                          <a:latin typeface="Times New Roman"/>
                          <a:ea typeface="Calibri"/>
                          <a:cs typeface="Times New Roman"/>
                        </a:rPr>
                        <a:t>документарная проверка;</a:t>
                      </a:r>
                      <a:endParaRPr lang="ru-RU" sz="1400">
                        <a:latin typeface="Calibri"/>
                        <a:ea typeface="Calibri"/>
                        <a:cs typeface="Times New Roman"/>
                      </a:endParaRPr>
                    </a:p>
                  </a:txBody>
                  <a:tcPr marL="106532"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1</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45618">
                <a:tc>
                  <a:txBody>
                    <a:bodyPr/>
                    <a:lstStyle/>
                    <a:p>
                      <a:pPr>
                        <a:lnSpc>
                          <a:spcPct val="115000"/>
                        </a:lnSpc>
                        <a:spcAft>
                          <a:spcPts val="1000"/>
                        </a:spcAft>
                      </a:pPr>
                      <a:r>
                        <a:rPr lang="ru-RU" sz="1400">
                          <a:latin typeface="Times New Roman"/>
                          <a:ea typeface="Calibri"/>
                          <a:cs typeface="Times New Roman"/>
                        </a:rPr>
                        <a:t>выездная проверка.</a:t>
                      </a:r>
                      <a:endParaRPr lang="ru-RU" sz="1400">
                        <a:latin typeface="Calibri"/>
                        <a:ea typeface="Calibri"/>
                        <a:cs typeface="Times New Roman"/>
                      </a:endParaRPr>
                    </a:p>
                  </a:txBody>
                  <a:tcPr marL="106532"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1</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485451">
                <a:tc>
                  <a:txBody>
                    <a:bodyPr/>
                    <a:lstStyle/>
                    <a:p>
                      <a:pPr>
                        <a:lnSpc>
                          <a:spcPct val="115000"/>
                        </a:lnSpc>
                        <a:spcAft>
                          <a:spcPts val="1000"/>
                        </a:spcAft>
                      </a:pPr>
                      <a:r>
                        <a:rPr lang="ru-RU" sz="1400" b="1" dirty="0">
                          <a:latin typeface="Times New Roman"/>
                          <a:ea typeface="Calibri"/>
                          <a:cs typeface="Times New Roman"/>
                        </a:rPr>
                        <a:t>Проведено контрольных (надзорных) мероприятий, </a:t>
                      </a:r>
                      <a:r>
                        <a:rPr lang="ru-RU" sz="1400" b="1" dirty="0" smtClean="0">
                          <a:latin typeface="Times New Roman"/>
                          <a:ea typeface="Calibri"/>
                          <a:cs typeface="Times New Roman"/>
                        </a:rPr>
                        <a:t>осуществляемых </a:t>
                      </a:r>
                      <a:r>
                        <a:rPr lang="ru-RU" sz="1400" b="1" dirty="0">
                          <a:latin typeface="Times New Roman"/>
                          <a:ea typeface="Calibri"/>
                          <a:cs typeface="Times New Roman"/>
                        </a:rPr>
                        <a:t>без взаимодействия с контролируемым лицом:</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67</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18">
                <a:tc>
                  <a:txBody>
                    <a:bodyPr/>
                    <a:lstStyle/>
                    <a:p>
                      <a:pPr>
                        <a:lnSpc>
                          <a:spcPct val="115000"/>
                        </a:lnSpc>
                        <a:spcAft>
                          <a:spcPts val="1000"/>
                        </a:spcAft>
                      </a:pPr>
                      <a:r>
                        <a:rPr lang="ru-RU" sz="1400" dirty="0">
                          <a:latin typeface="Times New Roman"/>
                          <a:ea typeface="Calibri"/>
                          <a:cs typeface="Times New Roman"/>
                        </a:rPr>
                        <a:t>наблюдение за соблюдением обязательных требований;</a:t>
                      </a:r>
                      <a:endParaRPr lang="ru-RU" sz="1400" dirty="0">
                        <a:latin typeface="Calibri"/>
                        <a:ea typeface="Calibri"/>
                        <a:cs typeface="Times New Roman"/>
                      </a:endParaRPr>
                    </a:p>
                  </a:txBody>
                  <a:tcPr marL="106532"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67</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18">
                <a:tc>
                  <a:txBody>
                    <a:bodyPr/>
                    <a:lstStyle/>
                    <a:p>
                      <a:pPr>
                        <a:lnSpc>
                          <a:spcPct val="115000"/>
                        </a:lnSpc>
                        <a:spcAft>
                          <a:spcPts val="1000"/>
                        </a:spcAft>
                      </a:pPr>
                      <a:r>
                        <a:rPr lang="ru-RU" sz="1400" b="1" dirty="0">
                          <a:latin typeface="Times New Roman"/>
                          <a:ea typeface="Calibri"/>
                          <a:cs typeface="Times New Roman"/>
                        </a:rPr>
                        <a:t>Проведено профилактических мероприятий:</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287</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18">
                <a:tc>
                  <a:txBody>
                    <a:bodyPr/>
                    <a:lstStyle/>
                    <a:p>
                      <a:pPr>
                        <a:lnSpc>
                          <a:spcPct val="115000"/>
                        </a:lnSpc>
                        <a:spcAft>
                          <a:spcPts val="1000"/>
                        </a:spcAft>
                      </a:pPr>
                      <a:r>
                        <a:rPr lang="ru-RU" sz="1400">
                          <a:latin typeface="Times New Roman"/>
                          <a:ea typeface="Calibri"/>
                          <a:cs typeface="Times New Roman"/>
                        </a:rPr>
                        <a:t>информирование;</a:t>
                      </a:r>
                      <a:endParaRPr lang="ru-RU" sz="1400">
                        <a:latin typeface="Calibri"/>
                        <a:ea typeface="Calibri"/>
                        <a:cs typeface="Times New Roman"/>
                      </a:endParaRPr>
                    </a:p>
                  </a:txBody>
                  <a:tcPr marL="106532"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33</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18">
                <a:tc>
                  <a:txBody>
                    <a:bodyPr/>
                    <a:lstStyle/>
                    <a:p>
                      <a:pPr>
                        <a:lnSpc>
                          <a:spcPct val="115000"/>
                        </a:lnSpc>
                        <a:spcAft>
                          <a:spcPts val="1000"/>
                        </a:spcAft>
                      </a:pPr>
                      <a:r>
                        <a:rPr lang="ru-RU" sz="1400" dirty="0">
                          <a:latin typeface="Times New Roman"/>
                          <a:ea typeface="Calibri"/>
                          <a:cs typeface="Times New Roman"/>
                        </a:rPr>
                        <a:t>объявление предостережения;</a:t>
                      </a:r>
                      <a:endParaRPr lang="ru-RU" sz="1400" dirty="0">
                        <a:latin typeface="Calibri"/>
                        <a:ea typeface="Calibri"/>
                        <a:cs typeface="Times New Roman"/>
                      </a:endParaRPr>
                    </a:p>
                  </a:txBody>
                  <a:tcPr marL="106532"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23</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18">
                <a:tc>
                  <a:txBody>
                    <a:bodyPr/>
                    <a:lstStyle/>
                    <a:p>
                      <a:pPr>
                        <a:lnSpc>
                          <a:spcPct val="115000"/>
                        </a:lnSpc>
                        <a:spcAft>
                          <a:spcPts val="1000"/>
                        </a:spcAft>
                      </a:pPr>
                      <a:r>
                        <a:rPr lang="ru-RU" sz="1400">
                          <a:latin typeface="Times New Roman"/>
                          <a:ea typeface="Calibri"/>
                          <a:cs typeface="Times New Roman"/>
                        </a:rPr>
                        <a:t>консультирование;</a:t>
                      </a:r>
                      <a:endParaRPr lang="ru-RU" sz="1400">
                        <a:latin typeface="Calibri"/>
                        <a:ea typeface="Calibri"/>
                        <a:cs typeface="Times New Roman"/>
                      </a:endParaRPr>
                    </a:p>
                  </a:txBody>
                  <a:tcPr marL="106532"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211</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18">
                <a:tc>
                  <a:txBody>
                    <a:bodyPr/>
                    <a:lstStyle/>
                    <a:p>
                      <a:pPr>
                        <a:lnSpc>
                          <a:spcPct val="115000"/>
                        </a:lnSpc>
                        <a:spcAft>
                          <a:spcPts val="1000"/>
                        </a:spcAft>
                      </a:pPr>
                      <a:r>
                        <a:rPr lang="ru-RU" sz="1400" dirty="0">
                          <a:latin typeface="Times New Roman"/>
                          <a:ea typeface="Calibri"/>
                          <a:cs typeface="Times New Roman"/>
                        </a:rPr>
                        <a:t>профилактический визит.</a:t>
                      </a:r>
                      <a:endParaRPr lang="ru-RU" sz="1400" dirty="0">
                        <a:latin typeface="Calibri"/>
                        <a:ea typeface="Calibri"/>
                        <a:cs typeface="Times New Roman"/>
                      </a:endParaRPr>
                    </a:p>
                  </a:txBody>
                  <a:tcPr marL="106532"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20</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18">
                <a:tc>
                  <a:txBody>
                    <a:bodyPr/>
                    <a:lstStyle/>
                    <a:p>
                      <a:pPr>
                        <a:lnSpc>
                          <a:spcPct val="115000"/>
                        </a:lnSpc>
                        <a:spcAft>
                          <a:spcPts val="1000"/>
                        </a:spcAft>
                      </a:pPr>
                      <a:r>
                        <a:rPr lang="ru-RU" sz="1400">
                          <a:latin typeface="Times New Roman"/>
                          <a:ea typeface="Calibri"/>
                          <a:cs typeface="Times New Roman"/>
                        </a:rPr>
                        <a:t>Составлено протоколов об АП</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21</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18">
                <a:tc>
                  <a:txBody>
                    <a:bodyPr/>
                    <a:lstStyle/>
                    <a:p>
                      <a:pPr>
                        <a:lnSpc>
                          <a:spcPct val="115000"/>
                        </a:lnSpc>
                        <a:spcAft>
                          <a:spcPts val="1000"/>
                        </a:spcAft>
                      </a:pPr>
                      <a:r>
                        <a:rPr lang="ru-RU" sz="1400" dirty="0">
                          <a:latin typeface="Times New Roman"/>
                          <a:ea typeface="Calibri"/>
                          <a:cs typeface="Times New Roman"/>
                        </a:rPr>
                        <a:t>Вынесено </a:t>
                      </a:r>
                      <a:r>
                        <a:rPr lang="ru-RU" sz="1400" dirty="0" err="1">
                          <a:latin typeface="Times New Roman"/>
                          <a:ea typeface="Calibri"/>
                          <a:cs typeface="Times New Roman"/>
                        </a:rPr>
                        <a:t>постановленией</a:t>
                      </a:r>
                      <a:r>
                        <a:rPr lang="ru-RU" sz="1400" dirty="0">
                          <a:latin typeface="Times New Roman"/>
                          <a:ea typeface="Calibri"/>
                          <a:cs typeface="Times New Roman"/>
                        </a:rPr>
                        <a:t> о привлечении к ответственности</a:t>
                      </a:r>
                      <a:endParaRPr lang="ru-RU" sz="1400"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21</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18">
                <a:tc>
                  <a:txBody>
                    <a:bodyPr/>
                    <a:lstStyle/>
                    <a:p>
                      <a:pPr>
                        <a:lnSpc>
                          <a:spcPct val="115000"/>
                        </a:lnSpc>
                        <a:spcAft>
                          <a:spcPts val="1000"/>
                        </a:spcAft>
                      </a:pPr>
                      <a:r>
                        <a:rPr lang="ru-RU" sz="1400">
                          <a:latin typeface="Times New Roman"/>
                          <a:ea typeface="Calibri"/>
                          <a:cs typeface="Times New Roman"/>
                        </a:rPr>
                        <a:t>Возбуждено административных расследований</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1</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451">
                <a:tc>
                  <a:txBody>
                    <a:bodyPr/>
                    <a:lstStyle/>
                    <a:p>
                      <a:pPr>
                        <a:lnSpc>
                          <a:spcPct val="115000"/>
                        </a:lnSpc>
                        <a:spcAft>
                          <a:spcPts val="1000"/>
                        </a:spcAft>
                      </a:pPr>
                      <a:r>
                        <a:rPr lang="ru-RU" sz="1400">
                          <a:latin typeface="Times New Roman"/>
                          <a:ea typeface="Calibri"/>
                          <a:cs typeface="Times New Roman"/>
                        </a:rPr>
                        <a:t>Выдано представлений об устранении причин и условий выявленных нарушений</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1</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18">
                <a:tc>
                  <a:txBody>
                    <a:bodyPr/>
                    <a:lstStyle/>
                    <a:p>
                      <a:pPr>
                        <a:lnSpc>
                          <a:spcPct val="115000"/>
                        </a:lnSpc>
                        <a:spcAft>
                          <a:spcPts val="1000"/>
                        </a:spcAft>
                      </a:pPr>
                      <a:r>
                        <a:rPr lang="ru-RU" sz="1400">
                          <a:latin typeface="Times New Roman"/>
                          <a:ea typeface="Calibri"/>
                          <a:cs typeface="Times New Roman"/>
                        </a:rPr>
                        <a:t>Наложено наказаний в виде предупреждения</a:t>
                      </a:r>
                      <a:endParaRPr lang="ru-RU" sz="1400">
                        <a:latin typeface="Calibri"/>
                        <a:ea typeface="Calibri"/>
                        <a:cs typeface="Times New Roman"/>
                      </a:endParaRPr>
                    </a:p>
                  </a:txBody>
                  <a:tcPr marL="106532"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9</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a:latin typeface="Times New Roman"/>
                          <a:ea typeface="Calibri"/>
                          <a:cs typeface="Times New Roman"/>
                        </a:rPr>
                        <a:t>0</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18">
                <a:tc>
                  <a:txBody>
                    <a:bodyPr/>
                    <a:lstStyle/>
                    <a:p>
                      <a:pPr>
                        <a:lnSpc>
                          <a:spcPct val="115000"/>
                        </a:lnSpc>
                        <a:spcAft>
                          <a:spcPts val="1000"/>
                        </a:spcAft>
                      </a:pPr>
                      <a:r>
                        <a:rPr lang="ru-RU" sz="1400">
                          <a:latin typeface="Times New Roman"/>
                          <a:ea typeface="Calibri"/>
                          <a:cs typeface="Times New Roman"/>
                        </a:rPr>
                        <a:t>Наложено штрафов, тыс. руб.</a:t>
                      </a:r>
                      <a:endParaRPr lang="ru-RU" sz="1400">
                        <a:latin typeface="Calibri"/>
                        <a:ea typeface="Calibri"/>
                        <a:cs typeface="Times New Roman"/>
                      </a:endParaRPr>
                    </a:p>
                  </a:txBody>
                  <a:tcPr marL="106532"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23,7</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dirty="0">
                          <a:latin typeface="Times New Roman"/>
                          <a:ea typeface="Calibri"/>
                          <a:cs typeface="Times New Roman"/>
                        </a:rPr>
                        <a:t>0</a:t>
                      </a:r>
                      <a:endParaRPr lang="ru-RU" sz="1400"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618">
                <a:tc>
                  <a:txBody>
                    <a:bodyPr/>
                    <a:lstStyle/>
                    <a:p>
                      <a:pPr>
                        <a:lnSpc>
                          <a:spcPct val="115000"/>
                        </a:lnSpc>
                        <a:spcAft>
                          <a:spcPts val="1000"/>
                        </a:spcAft>
                      </a:pPr>
                      <a:r>
                        <a:rPr lang="ru-RU" sz="1400">
                          <a:latin typeface="Times New Roman"/>
                          <a:ea typeface="Calibri"/>
                          <a:cs typeface="Times New Roman"/>
                        </a:rPr>
                        <a:t>Взыскано штрафов, тыс. руб.</a:t>
                      </a:r>
                      <a:endParaRPr lang="ru-RU" sz="140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b="1" dirty="0">
                          <a:latin typeface="Times New Roman"/>
                          <a:ea typeface="Calibri"/>
                          <a:cs typeface="Times New Roman"/>
                        </a:rPr>
                        <a:t>35,2</a:t>
                      </a:r>
                      <a:endParaRPr lang="ru-RU" sz="1400" b="1"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1400" dirty="0">
                          <a:latin typeface="Times New Roman"/>
                          <a:ea typeface="Calibri"/>
                          <a:cs typeface="Times New Roman"/>
                        </a:rPr>
                        <a:t>0</a:t>
                      </a:r>
                      <a:endParaRPr lang="ru-RU" sz="1400" dirty="0">
                        <a:latin typeface="Calibri"/>
                        <a:ea typeface="Calibri"/>
                        <a:cs typeface="Times New Roman"/>
                      </a:endParaRPr>
                    </a:p>
                  </a:txBody>
                  <a:tcPr marL="5918" marR="5918" marT="591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1"/>
          <p:cNvSpPr>
            <a:spLocks noChangeArrowheads="1"/>
          </p:cNvSpPr>
          <p:nvPr/>
        </p:nvSpPr>
        <p:spPr bwMode="auto">
          <a:xfrm>
            <a:off x="628650" y="360363"/>
            <a:ext cx="9091613" cy="601662"/>
          </a:xfrm>
          <a:prstGeom prst="flowChartAlternateProcess">
            <a:avLst/>
          </a:prstGeom>
          <a:noFill/>
          <a:ln w="9525">
            <a:noFill/>
            <a:round/>
            <a:headEnd/>
            <a:tailEnd/>
          </a:ln>
        </p:spPr>
        <p:txBody>
          <a:bodyPr wrap="none" lIns="100800" tIns="50400" rIns="100800" bIns="50400" anchor="ctr"/>
          <a:lstStyle/>
          <a:p>
            <a:pPr algn="ct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600" b="1">
              <a:solidFill>
                <a:srgbClr val="000000"/>
              </a:solidFill>
              <a:latin typeface="Times New Roman" pitchFamily="18" charset="0"/>
              <a:cs typeface="Times New Roman" pitchFamily="18" charset="0"/>
            </a:endParaRPr>
          </a:p>
        </p:txBody>
      </p:sp>
      <p:sp>
        <p:nvSpPr>
          <p:cNvPr id="9219" name="Rectangle 3"/>
          <p:cNvSpPr>
            <a:spLocks noChangeArrowheads="1"/>
          </p:cNvSpPr>
          <p:nvPr/>
        </p:nvSpPr>
        <p:spPr bwMode="auto">
          <a:xfrm>
            <a:off x="5000625" y="944563"/>
            <a:ext cx="4811713" cy="2655887"/>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9220" name="Rectangle 4"/>
          <p:cNvSpPr>
            <a:spLocks noChangeArrowheads="1"/>
          </p:cNvSpPr>
          <p:nvPr/>
        </p:nvSpPr>
        <p:spPr bwMode="auto">
          <a:xfrm>
            <a:off x="436563" y="4330700"/>
            <a:ext cx="5080000" cy="1747838"/>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9221" name="Заголовок 13"/>
          <p:cNvSpPr>
            <a:spLocks noGrp="1"/>
          </p:cNvSpPr>
          <p:nvPr>
            <p:ph type="title"/>
          </p:nvPr>
        </p:nvSpPr>
        <p:spPr>
          <a:xfrm>
            <a:off x="254000" y="179388"/>
            <a:ext cx="9644063" cy="482600"/>
          </a:xfrm>
        </p:spPr>
        <p:txBody>
          <a:bodyPr/>
          <a:lstStyle/>
          <a:p>
            <a:r>
              <a:rPr lang="ru-RU" sz="2400" b="1" smtClean="0">
                <a:solidFill>
                  <a:srgbClr val="000000"/>
                </a:solidFill>
                <a:latin typeface="Times New Roman" pitchFamily="18" charset="0"/>
                <a:cs typeface="Times New Roman" pitchFamily="18" charset="0"/>
              </a:rPr>
              <a:t>Государственный карантинный фитосанитарный надзор</a:t>
            </a:r>
            <a:br>
              <a:rPr lang="ru-RU" sz="2400" b="1" smtClean="0">
                <a:solidFill>
                  <a:srgbClr val="000000"/>
                </a:solidFill>
                <a:latin typeface="Times New Roman" pitchFamily="18" charset="0"/>
                <a:cs typeface="Times New Roman" pitchFamily="18" charset="0"/>
              </a:rPr>
            </a:br>
            <a:endParaRPr lang="ru-RU" sz="2000" smtClean="0">
              <a:latin typeface="Times New Roman" pitchFamily="18" charset="0"/>
              <a:cs typeface="Times New Roman" pitchFamily="18" charset="0"/>
            </a:endParaRPr>
          </a:p>
        </p:txBody>
      </p:sp>
      <p:sp>
        <p:nvSpPr>
          <p:cNvPr id="3078" name="Rectangle 1"/>
          <p:cNvSpPr>
            <a:spLocks noGrp="1" noChangeArrowheads="1"/>
          </p:cNvSpPr>
          <p:nvPr>
            <p:ph idx="1"/>
          </p:nvPr>
        </p:nvSpPr>
        <p:spPr>
          <a:xfrm>
            <a:off x="468313" y="766763"/>
            <a:ext cx="9324975" cy="6469463"/>
          </a:xfrm>
        </p:spPr>
        <p:txBody>
          <a:bodyPr lIns="91440" tIns="45720" rIns="91440" bIns="45720" anchor="ctr">
            <a:spAutoFit/>
          </a:bodyPr>
          <a:lstStyle/>
          <a:p>
            <a:pPr algn="ctr" eaLnBrk="1" hangingPunct="1">
              <a:buFont typeface="Arial" charset="0"/>
              <a:buNone/>
              <a:defRPr/>
            </a:pPr>
            <a:r>
              <a:rPr lang="ru-RU" altLang="ru-RU" sz="1600" dirty="0" smtClean="0">
                <a:solidFill>
                  <a:srgbClr val="000000"/>
                </a:solidFill>
                <a:latin typeface="Times New Roman" pitchFamily="18" charset="0"/>
                <a:cs typeface="Times New Roman" pitchFamily="18" charset="0"/>
              </a:rPr>
              <a:t>По результатам контрольно –надзорных мероприятий</a:t>
            </a:r>
          </a:p>
          <a:p>
            <a:pPr algn="ctr" eaLnBrk="1" hangingPunct="1">
              <a:buFont typeface="Arial" charset="0"/>
              <a:buNone/>
              <a:defRPr/>
            </a:pPr>
            <a:r>
              <a:rPr lang="ru-RU" altLang="ru-RU" sz="1600" dirty="0" smtClean="0">
                <a:solidFill>
                  <a:srgbClr val="000000"/>
                </a:solidFill>
                <a:latin typeface="Times New Roman" pitchFamily="18" charset="0"/>
                <a:cs typeface="Times New Roman" pitchFamily="18" charset="0"/>
              </a:rPr>
              <a:t>выявлено 21 правонарушение, до вступления в силу Постановления Правительства РФ от 10.03.2022 №336 </a:t>
            </a:r>
          </a:p>
          <a:p>
            <a:pPr algn="ctr" eaLnBrk="1" hangingPunct="1">
              <a:buFont typeface="Arial" charset="0"/>
              <a:buNone/>
              <a:defRPr/>
            </a:pPr>
            <a:r>
              <a:rPr lang="ru-RU" altLang="ru-RU" sz="1400" dirty="0" smtClean="0">
                <a:solidFill>
                  <a:srgbClr val="000000"/>
                </a:solidFill>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7 по ст.10.1 </a:t>
            </a:r>
            <a:r>
              <a:rPr lang="ru-RU" altLang="ru-RU" sz="1000" dirty="0" smtClean="0">
                <a:latin typeface="Times New Roman" pitchFamily="18" charset="0"/>
                <a:cs typeface="Times New Roman" pitchFamily="18" charset="0"/>
              </a:rPr>
              <a:t>Нарушение правил борьбы с карантинными, особо опасными и опасными вредителями растений, возбудителями болезней растений, </a:t>
            </a:r>
            <a:r>
              <a:rPr lang="ru-RU" altLang="ru-RU" sz="1000" dirty="0" err="1" smtClean="0">
                <a:latin typeface="Times New Roman" pitchFamily="18" charset="0"/>
                <a:cs typeface="Times New Roman" pitchFamily="18" charset="0"/>
              </a:rPr>
              <a:t>растениями-сорниками</a:t>
            </a:r>
            <a:endParaRPr lang="ru-RU" altLang="ru-RU" sz="1000" dirty="0" smtClean="0">
              <a:latin typeface="Times New Roman" pitchFamily="18" charset="0"/>
              <a:cs typeface="Times New Roman" pitchFamily="18" charset="0"/>
            </a:endParaRPr>
          </a:p>
          <a:p>
            <a:pPr algn="just" eaLnBrk="1" hangingPunct="1">
              <a:buFont typeface="Arial" charset="0"/>
              <a:buChar char="•"/>
              <a:defRPr/>
            </a:pPr>
            <a:r>
              <a:rPr lang="ru-RU" altLang="ru-RU" sz="1400" dirty="0" smtClean="0">
                <a:latin typeface="Times New Roman" pitchFamily="18" charset="0"/>
                <a:cs typeface="Times New Roman" pitchFamily="18" charset="0"/>
              </a:rPr>
              <a:t>- 9 по ст.10.2</a:t>
            </a:r>
            <a:r>
              <a:rPr lang="ru-RU" altLang="ru-RU" sz="1000" dirty="0" smtClean="0">
                <a:latin typeface="Times New Roman" pitchFamily="18" charset="0"/>
                <a:cs typeface="Times New Roman" pitchFamily="18" charset="0"/>
              </a:rPr>
              <a:t>. Нарушение порядка ввоза и вывоза подкарантинной продукции (подкарантинного материала, подкарантинного груза)</a:t>
            </a:r>
          </a:p>
          <a:p>
            <a:pPr algn="just" eaLnBrk="1" hangingPunct="1">
              <a:buFont typeface="Arial" charset="0"/>
              <a:buChar char="•"/>
              <a:defRPr/>
            </a:pPr>
            <a:r>
              <a:rPr lang="ru-RU" altLang="ru-RU" sz="1400" dirty="0" smtClean="0">
                <a:latin typeface="Times New Roman" pitchFamily="18" charset="0"/>
                <a:cs typeface="Times New Roman" pitchFamily="18" charset="0"/>
              </a:rPr>
              <a:t>- 5 по ст. 10.3</a:t>
            </a:r>
            <a:r>
              <a:rPr lang="ru-RU" altLang="ru-RU" sz="1000" dirty="0" smtClean="0">
                <a:latin typeface="Times New Roman" pitchFamily="18" charset="0"/>
                <a:cs typeface="Times New Roman" pitchFamily="18" charset="0"/>
              </a:rPr>
              <a:t>. Нарушение правил производства, заготовки, перевозки, хранения, переработки, использования и реализации подкарантинной продукции (подкарантинного материала, подкарантинного груза)</a:t>
            </a:r>
          </a:p>
          <a:p>
            <a:pPr algn="just">
              <a:buFont typeface="Arial" charset="0"/>
              <a:buNone/>
              <a:defRPr/>
            </a:pPr>
            <a:r>
              <a:rPr lang="ru-RU" sz="15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С целью выявления и пресечения фактов нарушений законодательства проведено 67 мероприятий без взаимодействия (67 наблюдения за соблюдением обязательных требований (мониторинг безопасности).</a:t>
            </a:r>
          </a:p>
          <a:p>
            <a:pPr algn="just">
              <a:buFont typeface="Arial" charset="0"/>
              <a:buNone/>
              <a:defRPr/>
            </a:pPr>
            <a:r>
              <a:rPr lang="ru-RU" sz="1600" dirty="0" smtClean="0">
                <a:solidFill>
                  <a:srgbClr val="FF0000"/>
                </a:solidFill>
                <a:latin typeface="Times New Roman" pitchFamily="18" charset="0"/>
                <a:cs typeface="Times New Roman" pitchFamily="18" charset="0"/>
              </a:rPr>
              <a:t>	        </a:t>
            </a:r>
            <a:r>
              <a:rPr lang="ru-RU" sz="1600" dirty="0" smtClean="0">
                <a:latin typeface="Times New Roman" pitchFamily="18" charset="0"/>
                <a:cs typeface="Times New Roman" pitchFamily="18" charset="0"/>
              </a:rPr>
              <a:t>В целях профилактики правонарушений юридическим лицам объявлено 23 предостережения о недопустимости нарушения обязательных требований, проведено 20 профилактических визита, оказано 211 консультаций и 33 информирования.</a:t>
            </a:r>
          </a:p>
          <a:p>
            <a:pPr algn="ctr" eaLnBrk="1" hangingPunct="1">
              <a:spcBef>
                <a:spcPts val="0"/>
              </a:spcBef>
              <a:spcAft>
                <a:spcPts val="0"/>
              </a:spcAft>
              <a:buFont typeface="Arial" charset="0"/>
              <a:buChar char="•"/>
              <a:defRPr sz="1800"/>
            </a:pPr>
            <a:r>
              <a:rPr lang="ru-RU" sz="1600" dirty="0" smtClean="0">
                <a:solidFill>
                  <a:srgbClr val="000000"/>
                </a:solidFill>
                <a:latin typeface="Times New Roman" pitchFamily="18"/>
                <a:ea typeface="Arial Unicode MS" pitchFamily="2"/>
                <a:cs typeface="Times New Roman" pitchFamily="18"/>
              </a:rPr>
              <a:t>За </a:t>
            </a:r>
            <a:r>
              <a:rPr lang="ru-RU" sz="1600" dirty="0" smtClean="0">
                <a:solidFill>
                  <a:srgbClr val="000000"/>
                </a:solidFill>
                <a:latin typeface="Times New Roman" pitchFamily="18"/>
                <a:ea typeface="Arial Unicode MS" pitchFamily="2"/>
                <a:cs typeface="Times New Roman" pitchFamily="18"/>
              </a:rPr>
              <a:t>первое полугодие 2022 года на территории Архангельской области выявлено 26 случаев обнаружения карантинных объектов : </a:t>
            </a:r>
          </a:p>
          <a:p>
            <a:pPr algn="ctr" eaLnBrk="1" hangingPunct="1">
              <a:spcBef>
                <a:spcPts val="0"/>
              </a:spcBef>
              <a:spcAft>
                <a:spcPts val="0"/>
              </a:spcAft>
              <a:buFont typeface="Arial" charset="0"/>
              <a:buChar char="•"/>
              <a:defRPr sz="1800"/>
            </a:pPr>
            <a:r>
              <a:rPr lang="ru-RU" sz="1400" b="1" kern="0" dirty="0" smtClean="0">
                <a:solidFill>
                  <a:srgbClr val="000000"/>
                </a:solidFill>
                <a:latin typeface="Times New Roman" pitchFamily="18" charset="0"/>
                <a:ea typeface="Arial Unicode MS" pitchFamily="2"/>
                <a:cs typeface="Times New Roman" pitchFamily="18" charset="0"/>
              </a:rPr>
              <a:t>Тутовая щитовка </a:t>
            </a:r>
            <a:r>
              <a:rPr lang="ru-RU" sz="1400" kern="0" dirty="0" smtClean="0">
                <a:solidFill>
                  <a:srgbClr val="000000"/>
                </a:solidFill>
                <a:latin typeface="Times New Roman" pitchFamily="18" charset="0"/>
                <a:ea typeface="Arial Unicode MS" pitchFamily="2"/>
                <a:cs typeface="Times New Roman" pitchFamily="18" charset="0"/>
              </a:rPr>
              <a:t>–</a:t>
            </a:r>
          </a:p>
          <a:p>
            <a:pPr algn="ctr" eaLnBrk="1" hangingPunct="1">
              <a:spcBef>
                <a:spcPts val="0"/>
              </a:spcBef>
              <a:spcAft>
                <a:spcPts val="0"/>
              </a:spcAft>
              <a:buFont typeface="Arial" charset="0"/>
              <a:buChar char="•"/>
              <a:defRPr sz="1800"/>
            </a:pPr>
            <a:r>
              <a:rPr lang="ru-RU" sz="1400" kern="0" dirty="0" smtClean="0">
                <a:solidFill>
                  <a:srgbClr val="000000"/>
                </a:solidFill>
                <a:latin typeface="Times New Roman" pitchFamily="18" charset="0"/>
                <a:ea typeface="Arial Unicode MS" pitchFamily="2"/>
                <a:cs typeface="Times New Roman" pitchFamily="18" charset="0"/>
              </a:rPr>
              <a:t>Распространяется с зараженным посадочным материалом, включая горшечные культуры (саженцы и черенки плодовых, ягодных и декоративных культур)</a:t>
            </a:r>
          </a:p>
          <a:p>
            <a:pPr algn="ctr" eaLnBrk="1" hangingPunct="1">
              <a:spcBef>
                <a:spcPts val="0"/>
              </a:spcBef>
              <a:spcAft>
                <a:spcPts val="0"/>
              </a:spcAft>
              <a:buFont typeface="Arial" charset="0"/>
              <a:buChar char="•"/>
              <a:tabLst>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Lst>
              <a:defRPr sz="1800"/>
            </a:pPr>
            <a:r>
              <a:rPr lang="ru-RU" sz="1400" b="1" kern="0" dirty="0" smtClean="0">
                <a:solidFill>
                  <a:srgbClr val="000000"/>
                </a:solidFill>
                <a:latin typeface="Times New Roman" pitchFamily="18" charset="0"/>
                <a:ea typeface="Arial Unicode MS" pitchFamily="2"/>
                <a:cs typeface="Times New Roman" pitchFamily="18" charset="0"/>
              </a:rPr>
              <a:t>Западный (калифорнийский) цветочный </a:t>
            </a:r>
            <a:r>
              <a:rPr lang="ru-RU" sz="1400" b="1" kern="0" dirty="0" err="1" smtClean="0">
                <a:solidFill>
                  <a:srgbClr val="000000"/>
                </a:solidFill>
                <a:latin typeface="Times New Roman" pitchFamily="18" charset="0"/>
                <a:ea typeface="Arial Unicode MS" pitchFamily="2"/>
                <a:cs typeface="Times New Roman" pitchFamily="18" charset="0"/>
              </a:rPr>
              <a:t>трипс</a:t>
            </a:r>
            <a:endParaRPr lang="ru-RU" sz="1400" b="1" kern="0" dirty="0" smtClean="0">
              <a:solidFill>
                <a:srgbClr val="000000"/>
              </a:solidFill>
              <a:latin typeface="Times New Roman" pitchFamily="18" charset="0"/>
              <a:ea typeface="Arial Unicode MS" pitchFamily="2"/>
              <a:cs typeface="Times New Roman" pitchFamily="18" charset="0"/>
            </a:endParaRPr>
          </a:p>
          <a:p>
            <a:pPr algn="ctr" eaLnBrk="1" hangingPunct="1">
              <a:spcBef>
                <a:spcPts val="0"/>
              </a:spcBef>
              <a:spcAft>
                <a:spcPts val="0"/>
              </a:spcAft>
              <a:buFont typeface="Arial" charset="0"/>
              <a:buChar char="•"/>
              <a:tabLst>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Lst>
              <a:defRPr sz="1800"/>
            </a:pPr>
            <a:r>
              <a:rPr lang="ru-RU" sz="1400" b="1" kern="0" dirty="0" smtClean="0">
                <a:solidFill>
                  <a:srgbClr val="000000"/>
                </a:solidFill>
                <a:latin typeface="Times New Roman" pitchFamily="18" charset="0"/>
                <a:ea typeface="Arial Unicode MS" pitchFamily="2"/>
                <a:cs typeface="Times New Roman" pitchFamily="18" charset="0"/>
              </a:rPr>
              <a:t>- </a:t>
            </a:r>
            <a:r>
              <a:rPr lang="ru-RU" sz="1400" kern="0" dirty="0" smtClean="0">
                <a:solidFill>
                  <a:srgbClr val="000000"/>
                </a:solidFill>
                <a:latin typeface="Times New Roman" pitchFamily="18" charset="0"/>
                <a:ea typeface="Arial Unicode MS" pitchFamily="2"/>
                <a:cs typeface="Times New Roman" pitchFamily="18" charset="0"/>
              </a:rPr>
              <a:t>Ввоз с облиственными саженцами, горшечными культурами, срезанными растениями и рассадой овощных и цветочных культур. </a:t>
            </a:r>
          </a:p>
          <a:p>
            <a:pPr algn="ctr" eaLnBrk="1" hangingPunct="1">
              <a:spcBef>
                <a:spcPts val="0"/>
              </a:spcBef>
              <a:spcAft>
                <a:spcPts val="0"/>
              </a:spcAft>
              <a:buFont typeface="Arial" charset="0"/>
              <a:buChar char="•"/>
              <a:tabLst>
                <a:tab pos="449280" algn="l"/>
                <a:tab pos="898559" algn="l"/>
                <a:tab pos="1347840" algn="l"/>
                <a:tab pos="1797120" algn="l"/>
                <a:tab pos="2246400" algn="l"/>
                <a:tab pos="2695680" algn="l"/>
                <a:tab pos="3144959" algn="l"/>
                <a:tab pos="3594240" algn="l"/>
                <a:tab pos="4043519" algn="l"/>
                <a:tab pos="4492800" algn="l"/>
                <a:tab pos="4941719" algn="l"/>
                <a:tab pos="5391000" algn="l"/>
                <a:tab pos="5840280" algn="l"/>
                <a:tab pos="6289560" algn="l"/>
                <a:tab pos="6738840" algn="l"/>
                <a:tab pos="7188120" algn="l"/>
                <a:tab pos="7637400" algn="l"/>
                <a:tab pos="8086679" algn="l"/>
                <a:tab pos="8535960" algn="l"/>
              </a:tabLst>
              <a:defRPr sz="1800"/>
            </a:pPr>
            <a:r>
              <a:rPr lang="ru-RU" sz="1400" b="1" dirty="0" smtClean="0">
                <a:solidFill>
                  <a:srgbClr val="000000"/>
                </a:solidFill>
                <a:latin typeface="Times New Roman" pitchFamily="18"/>
                <a:ea typeface="Arial Unicode MS" pitchFamily="2"/>
                <a:cs typeface="Times New Roman" pitchFamily="18"/>
              </a:rPr>
              <a:t>Малый черный еловый усач (</a:t>
            </a:r>
            <a:r>
              <a:rPr lang="ru-RU" sz="1400" b="1" dirty="0" err="1" smtClean="0">
                <a:solidFill>
                  <a:srgbClr val="000000"/>
                </a:solidFill>
                <a:latin typeface="Times New Roman" pitchFamily="18"/>
                <a:ea typeface="Arial Unicode MS" pitchFamily="2"/>
                <a:cs typeface="Times New Roman" pitchFamily="18"/>
              </a:rPr>
              <a:t>Monochamus</a:t>
            </a:r>
            <a:r>
              <a:rPr lang="ru-RU" sz="1400" b="1" dirty="0" smtClean="0">
                <a:solidFill>
                  <a:srgbClr val="000000"/>
                </a:solidFill>
                <a:latin typeface="Times New Roman" pitchFamily="18"/>
                <a:ea typeface="Arial Unicode MS" pitchFamily="2"/>
                <a:cs typeface="Times New Roman" pitchFamily="18"/>
              </a:rPr>
              <a:t> </a:t>
            </a:r>
            <a:r>
              <a:rPr lang="ru-RU" sz="1400" b="1" dirty="0" err="1" smtClean="0">
                <a:solidFill>
                  <a:srgbClr val="000000"/>
                </a:solidFill>
                <a:latin typeface="Times New Roman" pitchFamily="18"/>
                <a:ea typeface="Arial Unicode MS" pitchFamily="2"/>
                <a:cs typeface="Times New Roman" pitchFamily="18"/>
              </a:rPr>
              <a:t>sutor</a:t>
            </a:r>
            <a:r>
              <a:rPr lang="ru-RU" sz="1400" b="1" dirty="0" smtClean="0">
                <a:solidFill>
                  <a:srgbClr val="000000"/>
                </a:solidFill>
                <a:latin typeface="Times New Roman" pitchFamily="18"/>
                <a:ea typeface="Arial Unicode MS" pitchFamily="2"/>
                <a:cs typeface="Times New Roman" pitchFamily="18"/>
              </a:rPr>
              <a:t> L.)</a:t>
            </a:r>
          </a:p>
          <a:p>
            <a:pPr algn="ctr" eaLnBrk="1" hangingPunct="1">
              <a:spcBef>
                <a:spcPts val="0"/>
              </a:spcBef>
              <a:spcAft>
                <a:spcPts val="0"/>
              </a:spcAft>
              <a:buFont typeface="Arial" charset="0"/>
              <a:buNone/>
              <a:defRPr sz="1800"/>
            </a:pPr>
            <a:endParaRPr lang="ru-RU" sz="800" dirty="0" smtClean="0">
              <a:latin typeface="Times New Roman" pitchFamily="18" charset="0"/>
              <a:ea typeface="Arial Unicode MS" pitchFamily="2"/>
              <a:cs typeface="Times New Roman" pitchFamily="18" charset="0"/>
            </a:endParaRPr>
          </a:p>
          <a:p>
            <a:pPr algn="ctr" eaLnBrk="1" hangingPunct="1">
              <a:spcBef>
                <a:spcPts val="0"/>
              </a:spcBef>
              <a:spcAft>
                <a:spcPts val="0"/>
              </a:spcAft>
              <a:buFont typeface="Arial" charset="0"/>
              <a:buNone/>
              <a:defRPr sz="1800"/>
            </a:pPr>
            <a:r>
              <a:rPr lang="ru-RU" sz="1600" dirty="0" smtClean="0">
                <a:latin typeface="Times New Roman" pitchFamily="18" charset="0"/>
                <a:ea typeface="Arial Unicode MS" pitchFamily="2"/>
                <a:cs typeface="Times New Roman" pitchFamily="18" charset="0"/>
              </a:rPr>
              <a:t>Осуществление  государственных услуг:</a:t>
            </a:r>
          </a:p>
          <a:p>
            <a:pPr algn="ctr" eaLnBrk="1" hangingPunct="1">
              <a:spcBef>
                <a:spcPts val="0"/>
              </a:spcBef>
              <a:spcAft>
                <a:spcPts val="0"/>
              </a:spcAft>
              <a:buFont typeface="Arial" charset="0"/>
              <a:buChar char="•"/>
              <a:defRPr sz="1800"/>
            </a:pPr>
            <a:r>
              <a:rPr lang="ru-RU" sz="1600" dirty="0" smtClean="0">
                <a:latin typeface="Times New Roman" pitchFamily="18" charset="0"/>
                <a:ea typeface="Arial Unicode MS" pitchFamily="2"/>
                <a:cs typeface="Times New Roman" pitchFamily="18" charset="0"/>
              </a:rPr>
              <a:t>Выдано 13661 фитосанитарных и 7300 карантинных сертификатов</a:t>
            </a:r>
            <a:endParaRPr lang="ru-RU" sz="1600" dirty="0" smtClean="0">
              <a:solidFill>
                <a:srgbClr val="000000"/>
              </a:solidFill>
              <a:latin typeface="Times New Roman" pitchFamily="18"/>
              <a:ea typeface="Arial Unicode MS" pitchFamily="2"/>
              <a:cs typeface="Times New Roman" pitchFamily="18"/>
            </a:endParaRPr>
          </a:p>
          <a:p>
            <a:pPr algn="just" eaLnBrk="1" hangingPunct="1">
              <a:buFont typeface="Arial" charset="0"/>
              <a:buChar char="•"/>
              <a:defRPr/>
            </a:pPr>
            <a:endParaRPr lang="ru-RU" altLang="ru-RU" sz="1700" dirty="0" smtClean="0">
              <a:latin typeface="Times New Roman" pitchFamily="18" charset="0"/>
              <a:cs typeface="Times New Roman" pitchFamily="18" charset="0"/>
            </a:endParaRPr>
          </a:p>
        </p:txBody>
      </p:sp>
      <p:sp>
        <p:nvSpPr>
          <p:cNvPr id="9223"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9224"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9225" name="Line 9"/>
          <p:cNvSpPr>
            <a:spLocks noChangeShapeType="1"/>
          </p:cNvSpPr>
          <p:nvPr/>
        </p:nvSpPr>
        <p:spPr bwMode="auto">
          <a:xfrm>
            <a:off x="754063" y="755650"/>
            <a:ext cx="8758237" cy="1588"/>
          </a:xfrm>
          <a:prstGeom prst="line">
            <a:avLst/>
          </a:prstGeom>
          <a:noFill/>
          <a:ln w="38160">
            <a:solidFill>
              <a:srgbClr val="008000"/>
            </a:solidFill>
            <a:miter lim="800000"/>
            <a:headEnd/>
            <a:tailEnd/>
          </a:ln>
        </p:spPr>
        <p:txBody>
          <a:bodyPr/>
          <a:lstStyle/>
          <a:p>
            <a:endParaRPr lang="ru-RU"/>
          </a:p>
        </p:txBody>
      </p:sp>
      <p:sp>
        <p:nvSpPr>
          <p:cNvPr id="9226" name="Text Box 5"/>
          <p:cNvSpPr txBox="1">
            <a:spLocks noChangeArrowheads="1"/>
          </p:cNvSpPr>
          <p:nvPr/>
        </p:nvSpPr>
        <p:spPr bwMode="auto">
          <a:xfrm>
            <a:off x="628650" y="7235825"/>
            <a:ext cx="9525000" cy="323850"/>
          </a:xfrm>
          <a:prstGeom prst="rect">
            <a:avLst/>
          </a:prstGeom>
          <a:noFill/>
          <a:ln w="9525">
            <a:noFill/>
            <a:round/>
            <a:headEnd/>
            <a:tailEnd/>
          </a:ln>
        </p:spPr>
        <p:txBody>
          <a:bodyPr lIns="0" tIns="0" rIns="0" bIns="0"/>
          <a:lstStyle/>
          <a:p>
            <a:pPr algn="ctr">
              <a:lnSpc>
                <a:spcPct val="95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500">
                <a:solidFill>
                  <a:srgbClr val="277600"/>
                </a:solidFill>
                <a:latin typeface="Times New Roman" pitchFamily="18" charset="0"/>
              </a:rPr>
              <a:t>Североморское межрегиональное управление Россельхознадзора</a:t>
            </a:r>
            <a:endParaRPr lang="en-GB" sz="1500">
              <a:solidFill>
                <a:srgbClr val="277600"/>
              </a:solidFill>
              <a:latin typeface="Times New Roman" pitchFamily="18" charset="0"/>
            </a:endParaRPr>
          </a:p>
        </p:txBody>
      </p:sp>
      <p:pic>
        <p:nvPicPr>
          <p:cNvPr id="9227"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3"/>
          <p:cNvSpPr>
            <a:spLocks noGrp="1"/>
          </p:cNvSpPr>
          <p:nvPr>
            <p:ph type="title"/>
          </p:nvPr>
        </p:nvSpPr>
        <p:spPr>
          <a:xfrm>
            <a:off x="254000" y="149225"/>
            <a:ext cx="9644063" cy="606425"/>
          </a:xfrm>
        </p:spPr>
        <p:txBody>
          <a:bodyPr/>
          <a:lstStyle/>
          <a:p>
            <a:r>
              <a:rPr lang="ru-RU" sz="2000" b="1" smtClean="0">
                <a:latin typeface="Times New Roman" pitchFamily="18" charset="0"/>
                <a:cs typeface="Times New Roman" pitchFamily="18" charset="0"/>
              </a:rPr>
              <a:t>Актуальные изменения в нормативные акты в сфере карантина растений, вступившие в силу  (в первом полугодии 2022 года)</a:t>
            </a:r>
          </a:p>
        </p:txBody>
      </p:sp>
      <p:sp>
        <p:nvSpPr>
          <p:cNvPr id="10243"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10244"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10245" name="Line 9"/>
          <p:cNvSpPr>
            <a:spLocks noChangeShapeType="1"/>
          </p:cNvSpPr>
          <p:nvPr/>
        </p:nvSpPr>
        <p:spPr bwMode="auto">
          <a:xfrm>
            <a:off x="754063" y="900113"/>
            <a:ext cx="8758237" cy="1587"/>
          </a:xfrm>
          <a:prstGeom prst="line">
            <a:avLst/>
          </a:prstGeom>
          <a:noFill/>
          <a:ln w="38160">
            <a:solidFill>
              <a:srgbClr val="008000"/>
            </a:solidFill>
            <a:miter lim="800000"/>
            <a:headEnd/>
            <a:tailEnd/>
          </a:ln>
        </p:spPr>
        <p:txBody>
          <a:bodyPr/>
          <a:lstStyle/>
          <a:p>
            <a:endParaRPr lang="ru-RU"/>
          </a:p>
        </p:txBody>
      </p:sp>
      <p:sp>
        <p:nvSpPr>
          <p:cNvPr id="10246" name="Text Box 5"/>
          <p:cNvSpPr txBox="1">
            <a:spLocks noChangeArrowheads="1"/>
          </p:cNvSpPr>
          <p:nvPr/>
        </p:nvSpPr>
        <p:spPr bwMode="auto">
          <a:xfrm>
            <a:off x="628650" y="7235825"/>
            <a:ext cx="9525000" cy="323850"/>
          </a:xfrm>
          <a:prstGeom prst="rect">
            <a:avLst/>
          </a:prstGeom>
          <a:noFill/>
          <a:ln w="9525">
            <a:noFill/>
            <a:miter lim="800000"/>
            <a:headEnd/>
            <a:tailEnd/>
          </a:ln>
        </p:spPr>
        <p:txBody>
          <a:bodyPr lIns="0" tIns="0" rIns="0" bIns="0"/>
          <a:lstStyle/>
          <a:p>
            <a:pPr algn="ctr">
              <a:lnSpc>
                <a:spcPct val="95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altLang="ru-RU" sz="1500">
                <a:solidFill>
                  <a:srgbClr val="277600"/>
                </a:solidFill>
                <a:latin typeface="Times New Roman" pitchFamily="18" charset="0"/>
              </a:rPr>
              <a:t>Североморское межрегиональное управление Россельхознадзора</a:t>
            </a:r>
            <a:endParaRPr lang="en-GB" altLang="ru-RU" sz="1500">
              <a:solidFill>
                <a:srgbClr val="277600"/>
              </a:solidFill>
              <a:latin typeface="Times New Roman" pitchFamily="18" charset="0"/>
            </a:endParaRPr>
          </a:p>
        </p:txBody>
      </p:sp>
      <p:pic>
        <p:nvPicPr>
          <p:cNvPr id="10247"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miter lim="800000"/>
            <a:headEnd/>
            <a:tailEnd/>
          </a:ln>
        </p:spPr>
      </p:pic>
      <p:sp>
        <p:nvSpPr>
          <p:cNvPr id="10248" name="Прямоугольник 3"/>
          <p:cNvSpPr>
            <a:spLocks noChangeArrowheads="1"/>
          </p:cNvSpPr>
          <p:nvPr/>
        </p:nvSpPr>
        <p:spPr bwMode="auto">
          <a:xfrm>
            <a:off x="611188" y="1258888"/>
            <a:ext cx="9072562" cy="5693866"/>
          </a:xfrm>
          <a:prstGeom prst="rect">
            <a:avLst/>
          </a:prstGeom>
          <a:noFill/>
          <a:ln w="9525">
            <a:noFill/>
            <a:miter lim="800000"/>
            <a:headEnd/>
            <a:tailEnd/>
          </a:ln>
        </p:spPr>
        <p:txBody>
          <a:bodyPr>
            <a:spAutoFit/>
          </a:bodyPr>
          <a:lstStyle/>
          <a:p>
            <a:r>
              <a:rPr lang="ru-RU" sz="1400" dirty="0">
                <a:solidFill>
                  <a:schemeClr val="tx1"/>
                </a:solidFill>
                <a:latin typeface="Times New Roman" pitchFamily="18" charset="0"/>
                <a:cs typeface="Times New Roman" pitchFamily="18" charset="0"/>
              </a:rPr>
              <a:t>1</a:t>
            </a:r>
            <a:r>
              <a:rPr lang="ru-RU" sz="1400" dirty="0" smtClean="0">
                <a:solidFill>
                  <a:schemeClr val="tx1"/>
                </a:solidFill>
                <a:latin typeface="Times New Roman" pitchFamily="18" charset="0"/>
                <a:cs typeface="Times New Roman" pitchFamily="18" charset="0"/>
              </a:rPr>
              <a:t>)	 </a:t>
            </a:r>
            <a:r>
              <a:rPr lang="ru-RU" sz="1400" dirty="0">
                <a:solidFill>
                  <a:schemeClr val="tx1"/>
                </a:solidFill>
                <a:latin typeface="Times New Roman" pitchFamily="18" charset="0"/>
                <a:cs typeface="Times New Roman" pitchFamily="18" charset="0"/>
              </a:rPr>
              <a:t>Пункт 30 Положения о лицензировании деятельности юридических лиц, индивидуальных предпринимателей на право выполнения работ по карантинному фитосанитарному обеззараживанию, утвержденного постановлением Правительства Российской Федерации от 10 августа 2020 г. № 1201.</a:t>
            </a:r>
          </a:p>
          <a:p>
            <a:r>
              <a:rPr lang="ru-RU" sz="1400" dirty="0">
                <a:solidFill>
                  <a:schemeClr val="tx1"/>
                </a:solidFill>
                <a:latin typeface="Times New Roman" pitchFamily="18" charset="0"/>
                <a:cs typeface="Times New Roman" pitchFamily="18" charset="0"/>
              </a:rPr>
              <a:t>2) </a:t>
            </a:r>
            <a:r>
              <a:rPr lang="ru-RU" sz="1400" dirty="0" smtClean="0">
                <a:solidFill>
                  <a:schemeClr val="tx1"/>
                </a:solidFill>
                <a:latin typeface="Times New Roman" pitchFamily="18" charset="0"/>
                <a:cs typeface="Times New Roman" pitchFamily="18" charset="0"/>
              </a:rPr>
              <a:t>	Постановлением </a:t>
            </a:r>
            <a:r>
              <a:rPr lang="ru-RU" sz="1400" dirty="0">
                <a:solidFill>
                  <a:schemeClr val="tx1"/>
                </a:solidFill>
                <a:latin typeface="Times New Roman" pitchFamily="18" charset="0"/>
                <a:cs typeface="Times New Roman" pitchFamily="18" charset="0"/>
              </a:rPr>
              <a:t>Правительства Российской Федерации от 09.03.2022 № 313 «О мерах по реализации Указа Президента Российской Федерации от 8 марта 2022 г. № 100» введен запрет до 31 декабря 2022 г. включительно на вывоз за пределы территории Российской Федерации товаров, классифицируемых в позициях 4401 21, 4401 22, 4403, 4408 ТН ВЭД ЕАЭС.</a:t>
            </a:r>
          </a:p>
          <a:p>
            <a:r>
              <a:rPr lang="ru-RU" sz="1400" dirty="0">
                <a:solidFill>
                  <a:schemeClr val="tx1"/>
                </a:solidFill>
                <a:latin typeface="Times New Roman" pitchFamily="18" charset="0"/>
                <a:cs typeface="Times New Roman" pitchFamily="18" charset="0"/>
              </a:rPr>
              <a:t>Перечень иностранных государств и территорий, в отношении которых вводится запрет на вывоз отдельных видов товаров, представлен в приложении к указанному постановлению.</a:t>
            </a:r>
          </a:p>
          <a:p>
            <a:r>
              <a:rPr lang="ru-RU" sz="1400" dirty="0">
                <a:solidFill>
                  <a:schemeClr val="tx1"/>
                </a:solidFill>
                <a:latin typeface="Times New Roman" pitchFamily="18" charset="0"/>
                <a:cs typeface="Times New Roman" pitchFamily="18" charset="0"/>
              </a:rPr>
              <a:t>3</a:t>
            </a:r>
            <a:r>
              <a:rPr lang="ru-RU" sz="1400" dirty="0" smtClean="0">
                <a:solidFill>
                  <a:schemeClr val="tx1"/>
                </a:solidFill>
                <a:latin typeface="Times New Roman" pitchFamily="18" charset="0"/>
                <a:cs typeface="Times New Roman" pitchFamily="18" charset="0"/>
              </a:rPr>
              <a:t>)	 </a:t>
            </a:r>
            <a:r>
              <a:rPr lang="ru-RU" sz="1400" dirty="0">
                <a:solidFill>
                  <a:schemeClr val="tx1"/>
                </a:solidFill>
                <a:latin typeface="Times New Roman" pitchFamily="18" charset="0"/>
                <a:cs typeface="Times New Roman" pitchFamily="18" charset="0"/>
              </a:rPr>
              <a:t>Постановлением Правительства Российской Федерации от 20.07.2021 № 1225 «Об определении пунктов пропуска через государственную границу Российской Федерации для убытия с территории Российской Федерации товаров, классифицируемых в товарной позиции 4403 единой Товарной номенклатуры внешнеэкономической деятельности Евразийского экономического союза, и о внесении изменения в постановление Правительства Российской Федерации от 15 июля 2010 г. № 521» (изменения от 21.04.2022 Постановление Правительства РФ №717)</a:t>
            </a:r>
          </a:p>
          <a:p>
            <a:r>
              <a:rPr lang="ru-RU" sz="1400" dirty="0">
                <a:solidFill>
                  <a:schemeClr val="tx1"/>
                </a:solidFill>
                <a:latin typeface="Times New Roman" pitchFamily="18" charset="0"/>
                <a:cs typeface="Times New Roman" pitchFamily="18" charset="0"/>
              </a:rPr>
              <a:t>4) </a:t>
            </a:r>
            <a:r>
              <a:rPr lang="ru-RU" sz="1400" dirty="0" smtClean="0">
                <a:solidFill>
                  <a:schemeClr val="tx1"/>
                </a:solidFill>
                <a:latin typeface="Times New Roman" pitchFamily="18" charset="0"/>
                <a:cs typeface="Times New Roman" pitchFamily="18" charset="0"/>
              </a:rPr>
              <a:t>	Приказом </a:t>
            </a:r>
            <a:r>
              <a:rPr lang="ru-RU" sz="1400" dirty="0" err="1">
                <a:solidFill>
                  <a:schemeClr val="tx1"/>
                </a:solidFill>
                <a:latin typeface="Times New Roman" pitchFamily="18" charset="0"/>
                <a:cs typeface="Times New Roman" pitchFamily="18" charset="0"/>
              </a:rPr>
              <a:t>Россельхознадзора</a:t>
            </a:r>
            <a:r>
              <a:rPr lang="ru-RU" sz="1400" dirty="0">
                <a:solidFill>
                  <a:schemeClr val="tx1"/>
                </a:solidFill>
                <a:latin typeface="Times New Roman" pitchFamily="18" charset="0"/>
                <a:cs typeface="Times New Roman" pitchFamily="18" charset="0"/>
              </a:rPr>
              <a:t> от 13.12.2021 № 1454 утверждена форма проверочного листа, используемого должностными лицами территориальных органов Федеральной службы по ветеринарному и фитосанитарному надзору при осуществлении федерального государственного карантинного фитосанитарного контроля (надзора).</a:t>
            </a:r>
          </a:p>
          <a:p>
            <a:r>
              <a:rPr lang="ru-RU" sz="1400" dirty="0">
                <a:solidFill>
                  <a:schemeClr val="tx1"/>
                </a:solidFill>
                <a:latin typeface="Times New Roman" pitchFamily="18" charset="0"/>
                <a:cs typeface="Times New Roman" pitchFamily="18" charset="0"/>
              </a:rPr>
              <a:t>Данный проверочный лист также может быть использован при </a:t>
            </a:r>
            <a:r>
              <a:rPr lang="ru-RU" sz="1400" dirty="0" err="1">
                <a:solidFill>
                  <a:schemeClr val="tx1"/>
                </a:solidFill>
                <a:latin typeface="Times New Roman" pitchFamily="18" charset="0"/>
                <a:cs typeface="Times New Roman" pitchFamily="18" charset="0"/>
              </a:rPr>
              <a:t>самообследовании</a:t>
            </a:r>
            <a:r>
              <a:rPr lang="ru-RU" sz="1400" dirty="0">
                <a:solidFill>
                  <a:schemeClr val="tx1"/>
                </a:solidFill>
                <a:latin typeface="Times New Roman" pitchFamily="18" charset="0"/>
                <a:cs typeface="Times New Roman" pitchFamily="18" charset="0"/>
              </a:rPr>
              <a:t> хозяйствующими субъектами.</a:t>
            </a:r>
          </a:p>
          <a:p>
            <a:r>
              <a:rPr lang="ru-RU" sz="1400" dirty="0">
                <a:solidFill>
                  <a:schemeClr val="tx1"/>
                </a:solidFill>
                <a:latin typeface="Times New Roman" pitchFamily="18" charset="0"/>
                <a:cs typeface="Times New Roman" pitchFamily="18" charset="0"/>
              </a:rPr>
              <a:t>5) </a:t>
            </a:r>
            <a:r>
              <a:rPr lang="ru-RU" sz="1400" dirty="0" smtClean="0">
                <a:solidFill>
                  <a:schemeClr val="tx1"/>
                </a:solidFill>
                <a:latin typeface="Times New Roman" pitchFamily="18" charset="0"/>
                <a:cs typeface="Times New Roman" pitchFamily="18" charset="0"/>
              </a:rPr>
              <a:t>	Приказом </a:t>
            </a:r>
            <a:r>
              <a:rPr lang="ru-RU" sz="1400" dirty="0" err="1">
                <a:solidFill>
                  <a:schemeClr val="tx1"/>
                </a:solidFill>
                <a:latin typeface="Times New Roman" pitchFamily="18" charset="0"/>
                <a:cs typeface="Times New Roman" pitchFamily="18" charset="0"/>
              </a:rPr>
              <a:t>Россельхознадзора</a:t>
            </a:r>
            <a:r>
              <a:rPr lang="ru-RU" sz="1400" dirty="0">
                <a:solidFill>
                  <a:schemeClr val="tx1"/>
                </a:solidFill>
                <a:latin typeface="Times New Roman" pitchFamily="18" charset="0"/>
                <a:cs typeface="Times New Roman" pitchFamily="18" charset="0"/>
              </a:rPr>
              <a:t> от 21.01.2022 № 77 утверждена форма оценочного листа, содержащего список контрольных вопросов, ответы на которые свидетельствуют о соответствии соискателя лицензии, лицензиата лицензионным требованиям, в соответствии с которым Федеральной службой по ветеринарному и фитосанитарному надзору (ее территориальными органами) проводится оценка соответствия соискателя лицензии или лицензиата лицензионным требованиям при выполнении работ по карантинному фитосанитарному обеззараживанию.</a:t>
            </a:r>
          </a:p>
          <a:p>
            <a:pPr algn="just"/>
            <a:endParaRPr lang="ru-RU" altLang="ru-RU" sz="1400" dirty="0">
              <a:solidFill>
                <a:srgbClr val="000000"/>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1"/>
          <p:cNvSpPr>
            <a:spLocks noChangeArrowheads="1"/>
          </p:cNvSpPr>
          <p:nvPr/>
        </p:nvSpPr>
        <p:spPr bwMode="auto">
          <a:xfrm>
            <a:off x="628650" y="360363"/>
            <a:ext cx="9091613" cy="601662"/>
          </a:xfrm>
          <a:prstGeom prst="flowChartAlternateProcess">
            <a:avLst/>
          </a:prstGeom>
          <a:noFill/>
          <a:ln w="9525">
            <a:noFill/>
            <a:round/>
            <a:headEnd/>
            <a:tailEnd/>
          </a:ln>
        </p:spPr>
        <p:txBody>
          <a:bodyPr wrap="none" lIns="100800" tIns="50400" rIns="100800" bIns="50400" anchor="ctr"/>
          <a:lstStyle/>
          <a:p>
            <a:pPr algn="ct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600" b="1">
              <a:solidFill>
                <a:srgbClr val="000000"/>
              </a:solidFill>
              <a:latin typeface="Times New Roman" pitchFamily="18" charset="0"/>
              <a:cs typeface="Times New Roman" pitchFamily="18" charset="0"/>
            </a:endParaRPr>
          </a:p>
        </p:txBody>
      </p:sp>
      <p:sp>
        <p:nvSpPr>
          <p:cNvPr id="11267" name="Rectangle 3"/>
          <p:cNvSpPr>
            <a:spLocks noChangeArrowheads="1"/>
          </p:cNvSpPr>
          <p:nvPr/>
        </p:nvSpPr>
        <p:spPr bwMode="auto">
          <a:xfrm>
            <a:off x="5000625" y="944563"/>
            <a:ext cx="4811713" cy="2655887"/>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11268" name="Rectangle 4"/>
          <p:cNvSpPr>
            <a:spLocks noChangeArrowheads="1"/>
          </p:cNvSpPr>
          <p:nvPr/>
        </p:nvSpPr>
        <p:spPr bwMode="auto">
          <a:xfrm>
            <a:off x="436563" y="4330700"/>
            <a:ext cx="5080000" cy="1747838"/>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11269" name="Заголовок 13"/>
          <p:cNvSpPr>
            <a:spLocks noGrp="1"/>
          </p:cNvSpPr>
          <p:nvPr>
            <p:ph type="title"/>
          </p:nvPr>
        </p:nvSpPr>
        <p:spPr>
          <a:xfrm>
            <a:off x="254000" y="179388"/>
            <a:ext cx="9644063" cy="482600"/>
          </a:xfrm>
        </p:spPr>
        <p:txBody>
          <a:bodyPr/>
          <a:lstStyle/>
          <a:p>
            <a:r>
              <a:rPr lang="ru-RU" sz="2400" b="1" smtClean="0">
                <a:latin typeface="Times New Roman" pitchFamily="18" charset="0"/>
                <a:cs typeface="Times New Roman" pitchFamily="18" charset="0"/>
              </a:rPr>
              <a:t>Федеральный государственный контроль (надзор) в области семеноводства в отношении семян сельскохозяйственных растений</a:t>
            </a:r>
            <a:endParaRPr lang="ru-RU" sz="2000" b="1" smtClean="0">
              <a:latin typeface="Times New Roman" pitchFamily="18" charset="0"/>
              <a:cs typeface="Times New Roman" pitchFamily="18" charset="0"/>
            </a:endParaRPr>
          </a:p>
        </p:txBody>
      </p:sp>
      <p:sp>
        <p:nvSpPr>
          <p:cNvPr id="11270" name="Rectangle 1"/>
          <p:cNvSpPr>
            <a:spLocks noGrp="1" noChangeArrowheads="1"/>
          </p:cNvSpPr>
          <p:nvPr>
            <p:ph idx="1"/>
          </p:nvPr>
        </p:nvSpPr>
        <p:spPr>
          <a:xfrm>
            <a:off x="468313" y="1597025"/>
            <a:ext cx="9072562" cy="4216400"/>
          </a:xfrm>
        </p:spPr>
        <p:txBody>
          <a:bodyPr lIns="91440" tIns="45720" rIns="91440" bIns="45720" anchor="ctr">
            <a:spAutoFit/>
          </a:bodyPr>
          <a:lstStyle/>
          <a:p>
            <a:pPr algn="just">
              <a:buFont typeface="Arial" pitchFamily="34" charset="0"/>
              <a:buNone/>
            </a:pPr>
            <a:r>
              <a:rPr lang="ru-RU" sz="2000" smtClean="0">
                <a:latin typeface="Times New Roman" pitchFamily="18" charset="0"/>
                <a:cs typeface="Times New Roman" pitchFamily="18" charset="0"/>
              </a:rPr>
              <a:t>		В области федерального государственного контроля (надзора) в области семеноводства в отношении семян сельскохозяйственных растений с целью выявления и пресечения фактов нарушений законодательства за первое полугодие 2022 г. проведено 44 мероприятий без взаимодействия (44 выездных обследований). По результатам которых выявлено, составлено 13 протоколов об АП по ст. 10.12 КоАП РФ, объявлено 29 предостережений.</a:t>
            </a:r>
          </a:p>
          <a:p>
            <a:pPr algn="just">
              <a:buFont typeface="Arial" pitchFamily="34" charset="0"/>
              <a:buNone/>
            </a:pPr>
            <a:r>
              <a:rPr lang="ru-RU" sz="2000" smtClean="0">
                <a:solidFill>
                  <a:srgbClr val="FF0000"/>
                </a:solidFill>
                <a:latin typeface="Times New Roman" pitchFamily="18" charset="0"/>
                <a:cs typeface="Times New Roman" pitchFamily="18" charset="0"/>
              </a:rPr>
              <a:t>		</a:t>
            </a:r>
            <a:r>
              <a:rPr lang="ru-RU" sz="2000" smtClean="0">
                <a:latin typeface="Times New Roman" pitchFamily="18" charset="0"/>
                <a:cs typeface="Times New Roman" pitchFamily="18" charset="0"/>
              </a:rPr>
              <a:t>В ходе контрольно-надзорных мероприятий проконтролировано 1120 партий семян с/х растений, из которых 310 партий все с нарушениями. Общим объемом проконтролированного семенного материала составил 1,668 тонн и 11044 штук пакетиков семян овощных культур. </a:t>
            </a:r>
          </a:p>
          <a:p>
            <a:pPr algn="just">
              <a:buFont typeface="Arial" pitchFamily="34" charset="0"/>
              <a:buNone/>
            </a:pPr>
            <a:r>
              <a:rPr lang="ru-RU" sz="2000" smtClean="0">
                <a:latin typeface="Times New Roman" pitchFamily="18" charset="0"/>
                <a:cs typeface="Times New Roman" pitchFamily="18" charset="0"/>
              </a:rPr>
              <a:t>		В целях профилактики правонарушений юридическим лицам, индивидуальным предпринимателям и гражданам оказано 54 консультаций,  проведены выступление в СМИ.	</a:t>
            </a:r>
            <a:endParaRPr lang="ru-RU" sz="2000" smtClean="0">
              <a:solidFill>
                <a:srgbClr val="000000"/>
              </a:solidFill>
              <a:latin typeface="Times New Roman" pitchFamily="18" charset="0"/>
              <a:cs typeface="Times New Roman" pitchFamily="18" charset="0"/>
            </a:endParaRPr>
          </a:p>
        </p:txBody>
      </p:sp>
      <p:sp>
        <p:nvSpPr>
          <p:cNvPr id="11271"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11272"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11273" name="Line 9"/>
          <p:cNvSpPr>
            <a:spLocks noChangeShapeType="1"/>
          </p:cNvSpPr>
          <p:nvPr/>
        </p:nvSpPr>
        <p:spPr bwMode="auto">
          <a:xfrm>
            <a:off x="754063" y="755650"/>
            <a:ext cx="8758237" cy="1588"/>
          </a:xfrm>
          <a:prstGeom prst="line">
            <a:avLst/>
          </a:prstGeom>
          <a:noFill/>
          <a:ln w="38160">
            <a:solidFill>
              <a:srgbClr val="008000"/>
            </a:solidFill>
            <a:miter lim="800000"/>
            <a:headEnd/>
            <a:tailEnd/>
          </a:ln>
        </p:spPr>
        <p:txBody>
          <a:bodyPr/>
          <a:lstStyle/>
          <a:p>
            <a:endParaRPr lang="ru-RU"/>
          </a:p>
        </p:txBody>
      </p:sp>
      <p:sp>
        <p:nvSpPr>
          <p:cNvPr id="11274" name="Text Box 5"/>
          <p:cNvSpPr txBox="1">
            <a:spLocks noChangeArrowheads="1"/>
          </p:cNvSpPr>
          <p:nvPr/>
        </p:nvSpPr>
        <p:spPr bwMode="auto">
          <a:xfrm>
            <a:off x="628650" y="7235825"/>
            <a:ext cx="9525000" cy="323850"/>
          </a:xfrm>
          <a:prstGeom prst="rect">
            <a:avLst/>
          </a:prstGeom>
          <a:noFill/>
          <a:ln w="9525">
            <a:noFill/>
            <a:round/>
            <a:headEnd/>
            <a:tailEnd/>
          </a:ln>
        </p:spPr>
        <p:txBody>
          <a:bodyPr lIns="0" tIns="0" rIns="0" bIns="0"/>
          <a:lstStyle/>
          <a:p>
            <a:pPr algn="ctr">
              <a:lnSpc>
                <a:spcPct val="95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500">
                <a:solidFill>
                  <a:srgbClr val="277600"/>
                </a:solidFill>
                <a:latin typeface="Times New Roman" pitchFamily="18" charset="0"/>
              </a:rPr>
              <a:t>Североморское межрегиональное управление Россельхознадзора</a:t>
            </a:r>
            <a:endParaRPr lang="en-GB" sz="1500">
              <a:solidFill>
                <a:srgbClr val="277600"/>
              </a:solidFill>
              <a:latin typeface="Times New Roman" pitchFamily="18" charset="0"/>
            </a:endParaRPr>
          </a:p>
        </p:txBody>
      </p:sp>
      <p:pic>
        <p:nvPicPr>
          <p:cNvPr id="11275"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3"/>
          <p:cNvSpPr>
            <a:spLocks noGrp="1"/>
          </p:cNvSpPr>
          <p:nvPr>
            <p:ph type="title"/>
          </p:nvPr>
        </p:nvSpPr>
        <p:spPr>
          <a:xfrm>
            <a:off x="254000" y="323850"/>
            <a:ext cx="9644063" cy="647700"/>
          </a:xfrm>
        </p:spPr>
        <p:txBody>
          <a:bodyPr/>
          <a:lstStyle/>
          <a:p>
            <a:r>
              <a:rPr lang="ru-RU" sz="2000" b="1" smtClean="0">
                <a:latin typeface="Times New Roman" pitchFamily="18" charset="0"/>
                <a:cs typeface="Times New Roman" pitchFamily="18" charset="0"/>
              </a:rPr>
              <a:t>Актуальные изменения в нормативные акты в  области семеноводства в отношении семян сельскохозяйственных растений вступившие в силу  (в 1 квартале 2022 года)</a:t>
            </a:r>
          </a:p>
        </p:txBody>
      </p:sp>
      <p:sp>
        <p:nvSpPr>
          <p:cNvPr id="12291"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12292"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12293" name="Line 9"/>
          <p:cNvSpPr>
            <a:spLocks noChangeShapeType="1"/>
          </p:cNvSpPr>
          <p:nvPr/>
        </p:nvSpPr>
        <p:spPr bwMode="auto">
          <a:xfrm>
            <a:off x="719138" y="1187450"/>
            <a:ext cx="8758237" cy="1588"/>
          </a:xfrm>
          <a:prstGeom prst="line">
            <a:avLst/>
          </a:prstGeom>
          <a:noFill/>
          <a:ln w="38160">
            <a:solidFill>
              <a:srgbClr val="008000"/>
            </a:solidFill>
            <a:miter lim="800000"/>
            <a:headEnd/>
            <a:tailEnd/>
          </a:ln>
        </p:spPr>
        <p:txBody>
          <a:bodyPr/>
          <a:lstStyle/>
          <a:p>
            <a:endParaRPr lang="ru-RU"/>
          </a:p>
        </p:txBody>
      </p:sp>
      <p:sp>
        <p:nvSpPr>
          <p:cNvPr id="12294" name="Text Box 5"/>
          <p:cNvSpPr txBox="1">
            <a:spLocks noChangeArrowheads="1"/>
          </p:cNvSpPr>
          <p:nvPr/>
        </p:nvSpPr>
        <p:spPr bwMode="auto">
          <a:xfrm>
            <a:off x="628650" y="7235825"/>
            <a:ext cx="9525000" cy="323850"/>
          </a:xfrm>
          <a:prstGeom prst="rect">
            <a:avLst/>
          </a:prstGeom>
          <a:noFill/>
          <a:ln w="9525">
            <a:noFill/>
            <a:miter lim="800000"/>
            <a:headEnd/>
            <a:tailEnd/>
          </a:ln>
        </p:spPr>
        <p:txBody>
          <a:bodyPr lIns="0" tIns="0" rIns="0" bIns="0"/>
          <a:lstStyle/>
          <a:p>
            <a:pPr algn="ctr">
              <a:lnSpc>
                <a:spcPct val="95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altLang="ru-RU" sz="1500">
                <a:solidFill>
                  <a:srgbClr val="277600"/>
                </a:solidFill>
                <a:latin typeface="Times New Roman" pitchFamily="18" charset="0"/>
              </a:rPr>
              <a:t>Североморское межрегиональное управление Россельхознадзора</a:t>
            </a:r>
            <a:endParaRPr lang="en-GB" altLang="ru-RU" sz="1500">
              <a:solidFill>
                <a:srgbClr val="277600"/>
              </a:solidFill>
              <a:latin typeface="Times New Roman" pitchFamily="18" charset="0"/>
            </a:endParaRPr>
          </a:p>
        </p:txBody>
      </p:sp>
      <p:pic>
        <p:nvPicPr>
          <p:cNvPr id="12295"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miter lim="800000"/>
            <a:headEnd/>
            <a:tailEnd/>
          </a:ln>
        </p:spPr>
      </p:pic>
      <p:sp>
        <p:nvSpPr>
          <p:cNvPr id="12296" name="Прямоугольник 3"/>
          <p:cNvSpPr>
            <a:spLocks noChangeArrowheads="1"/>
          </p:cNvSpPr>
          <p:nvPr/>
        </p:nvSpPr>
        <p:spPr bwMode="auto">
          <a:xfrm>
            <a:off x="611188" y="1403350"/>
            <a:ext cx="9072562" cy="2478088"/>
          </a:xfrm>
          <a:prstGeom prst="rect">
            <a:avLst/>
          </a:prstGeom>
          <a:noFill/>
          <a:ln w="9525">
            <a:noFill/>
            <a:miter lim="800000"/>
            <a:headEnd/>
            <a:tailEnd/>
          </a:ln>
        </p:spPr>
        <p:txBody>
          <a:bodyPr>
            <a:spAutoFit/>
          </a:bodyPr>
          <a:lstStyle/>
          <a:p>
            <a:r>
              <a:rPr lang="ru-RU" sz="2000">
                <a:solidFill>
                  <a:schemeClr val="tx1"/>
                </a:solidFill>
                <a:latin typeface="Times New Roman" pitchFamily="18" charset="0"/>
                <a:cs typeface="Times New Roman" pitchFamily="18" charset="0"/>
              </a:rPr>
              <a:t>    Приказом Россельхознадзора от 06.12.2021 № 1421 утверждена форма проверочного листа (списка контрольных вопросов, ответы на которые свидетельствуют о соблюдении или несоблюдении контролируемым лицом обязательных требований), используемого должностными лицами Федеральной службы по ветеринарному и фитосанитарному надзору (ее территориальных органов) при осуществлении федерального государственного контроля (надзора) в области семеноводства в отношении семян сельскохозяйственных растений.</a:t>
            </a:r>
          </a:p>
          <a:p>
            <a:pPr algn="just"/>
            <a:endParaRPr lang="ru-RU" altLang="ru-RU" sz="1500">
              <a:solidFill>
                <a:srgbClr val="000000"/>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1"/>
          <p:cNvSpPr>
            <a:spLocks noChangeArrowheads="1"/>
          </p:cNvSpPr>
          <p:nvPr/>
        </p:nvSpPr>
        <p:spPr bwMode="auto">
          <a:xfrm>
            <a:off x="628650" y="360363"/>
            <a:ext cx="9091613" cy="601662"/>
          </a:xfrm>
          <a:prstGeom prst="flowChartAlternateProcess">
            <a:avLst/>
          </a:prstGeom>
          <a:noFill/>
          <a:ln w="9525">
            <a:noFill/>
            <a:round/>
            <a:headEnd/>
            <a:tailEnd/>
          </a:ln>
        </p:spPr>
        <p:txBody>
          <a:bodyPr wrap="none" lIns="100800" tIns="50400" rIns="100800" bIns="50400" anchor="ctr"/>
          <a:lstStyle/>
          <a:p>
            <a:pPr algn="ct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600" b="1">
              <a:solidFill>
                <a:srgbClr val="000000"/>
              </a:solidFill>
              <a:latin typeface="Times New Roman" pitchFamily="18" charset="0"/>
              <a:cs typeface="Times New Roman" pitchFamily="18" charset="0"/>
            </a:endParaRPr>
          </a:p>
        </p:txBody>
      </p:sp>
      <p:sp>
        <p:nvSpPr>
          <p:cNvPr id="13315" name="Rectangle 3"/>
          <p:cNvSpPr>
            <a:spLocks noChangeArrowheads="1"/>
          </p:cNvSpPr>
          <p:nvPr/>
        </p:nvSpPr>
        <p:spPr bwMode="auto">
          <a:xfrm>
            <a:off x="5000625" y="944563"/>
            <a:ext cx="4811713" cy="2655887"/>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13316" name="Rectangle 4"/>
          <p:cNvSpPr>
            <a:spLocks noChangeArrowheads="1"/>
          </p:cNvSpPr>
          <p:nvPr/>
        </p:nvSpPr>
        <p:spPr bwMode="auto">
          <a:xfrm>
            <a:off x="436563" y="4330700"/>
            <a:ext cx="5080000" cy="1747838"/>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13317" name="Заголовок 13"/>
          <p:cNvSpPr>
            <a:spLocks noGrp="1"/>
          </p:cNvSpPr>
          <p:nvPr>
            <p:ph type="title"/>
          </p:nvPr>
        </p:nvSpPr>
        <p:spPr>
          <a:xfrm>
            <a:off x="360363" y="179388"/>
            <a:ext cx="9504362" cy="482600"/>
          </a:xfrm>
        </p:spPr>
        <p:txBody>
          <a:bodyPr/>
          <a:lstStyle/>
          <a:p>
            <a:r>
              <a:rPr lang="ru-RU" sz="2000" b="1" smtClean="0">
                <a:latin typeface="Times New Roman" pitchFamily="18" charset="0"/>
                <a:cs typeface="Times New Roman" pitchFamily="18" charset="0"/>
              </a:rPr>
              <a:t>Государственный надзор за соблюдением требований к качеству и безопасности зерна и продуктов его переработки </a:t>
            </a:r>
          </a:p>
        </p:txBody>
      </p:sp>
      <p:sp>
        <p:nvSpPr>
          <p:cNvPr id="13318" name="Rectangle 1"/>
          <p:cNvSpPr>
            <a:spLocks noGrp="1" noChangeArrowheads="1"/>
          </p:cNvSpPr>
          <p:nvPr>
            <p:ph idx="1"/>
          </p:nvPr>
        </p:nvSpPr>
        <p:spPr>
          <a:xfrm>
            <a:off x="468313" y="1208088"/>
            <a:ext cx="9072562" cy="5018087"/>
          </a:xfrm>
        </p:spPr>
        <p:txBody>
          <a:bodyPr lIns="91440" tIns="45720" rIns="91440" bIns="45720" anchor="ctr">
            <a:spAutoFit/>
          </a:bodyPr>
          <a:lstStyle/>
          <a:p>
            <a:pPr algn="just">
              <a:buFont typeface="Arial" pitchFamily="34" charset="0"/>
              <a:buNone/>
            </a:pPr>
            <a:r>
              <a:rPr lang="ru-RU" sz="2000" dirty="0" smtClean="0">
                <a:latin typeface="Times New Roman" pitchFamily="18" charset="0"/>
                <a:cs typeface="Times New Roman" pitchFamily="18" charset="0"/>
              </a:rPr>
              <a:t>		В области федерального государственного надзора за соблюдением требований к качеству и безопасности зерна и продуктов его переработки на территории  Архангельской области с целью выявления и пресечения фактов нарушений законодательства проведено:</a:t>
            </a:r>
          </a:p>
          <a:p>
            <a:pPr algn="just">
              <a:buFont typeface="Arial" pitchFamily="34" charset="0"/>
              <a:buNone/>
            </a:pPr>
            <a:r>
              <a:rPr lang="ru-RU" sz="2000" dirty="0" smtClean="0">
                <a:latin typeface="Times New Roman" pitchFamily="18" charset="0"/>
                <a:cs typeface="Times New Roman" pitchFamily="18" charset="0"/>
              </a:rPr>
              <a:t>     		14 мероприятий без взаимодействия (14 наблюдения за соблюдением обязательных требований (мониторинг безопасности),</a:t>
            </a:r>
            <a:r>
              <a:rPr lang="ru-RU" sz="2000" dirty="0" smtClean="0">
                <a:solidFill>
                  <a:srgbClr val="FF0000"/>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по результатам которых выявлены 3 нарушения обязательных требований. Составлено 2 протокола об АП по ч. 1 ст. 14.44 </a:t>
            </a:r>
            <a:r>
              <a:rPr lang="ru-RU" sz="2000" dirty="0" err="1" smtClean="0">
                <a:latin typeface="Times New Roman" pitchFamily="18" charset="0"/>
                <a:cs typeface="Times New Roman" pitchFamily="18" charset="0"/>
              </a:rPr>
              <a:t>КоАП</a:t>
            </a:r>
            <a:r>
              <a:rPr lang="ru-RU" sz="2000" smtClean="0">
                <a:latin typeface="Times New Roman" pitchFamily="18" charset="0"/>
                <a:cs typeface="Times New Roman" pitchFamily="18" charset="0"/>
              </a:rPr>
              <a:t> РФ, прекращено действие трех деклараций.</a:t>
            </a:r>
          </a:p>
          <a:p>
            <a:pPr algn="just">
              <a:buFont typeface="Arial" pitchFamily="34" charset="0"/>
              <a:buNone/>
            </a:pPr>
            <a:r>
              <a:rPr lang="ru-RU" sz="1800" dirty="0" smtClean="0">
                <a:solidFill>
                  <a:srgbClr val="FF0000"/>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В ходе контрольно-надзорных мероприятий проконтролировано 12 партий общим объемом 1394 тонн.	</a:t>
            </a:r>
          </a:p>
          <a:p>
            <a:pPr algn="just">
              <a:buFont typeface="Arial" pitchFamily="34" charset="0"/>
              <a:buNone/>
            </a:pPr>
            <a:r>
              <a:rPr lang="ru-RU" sz="2000" dirty="0" smtClean="0">
                <a:latin typeface="Times New Roman" pitchFamily="18" charset="0"/>
                <a:cs typeface="Times New Roman" pitchFamily="18" charset="0"/>
              </a:rPr>
              <a:t>		В целях профилактики правонарушений юридическим лицам объявлено  8 предостережений о недопустимости нарушения обязательных требований, проведено 2 профилактических визита, оказано 18 консультаций. </a:t>
            </a:r>
          </a:p>
          <a:p>
            <a:pPr algn="just">
              <a:buFont typeface="Arial" pitchFamily="34" charset="0"/>
              <a:buNone/>
            </a:pPr>
            <a:r>
              <a:rPr lang="ru-RU" sz="2000" dirty="0" smtClean="0">
                <a:latin typeface="Times New Roman" pitchFamily="18" charset="0"/>
                <a:cs typeface="Times New Roman" pitchFamily="18" charset="0"/>
              </a:rPr>
              <a:t>	</a:t>
            </a:r>
            <a:endParaRPr lang="ru-RU" sz="2000" dirty="0" smtClean="0">
              <a:solidFill>
                <a:srgbClr val="000000"/>
              </a:solidFill>
              <a:latin typeface="Times New Roman" pitchFamily="18" charset="0"/>
              <a:cs typeface="Times New Roman" pitchFamily="18" charset="0"/>
            </a:endParaRPr>
          </a:p>
        </p:txBody>
      </p:sp>
      <p:sp>
        <p:nvSpPr>
          <p:cNvPr id="13319"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13320"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13321" name="Line 9"/>
          <p:cNvSpPr>
            <a:spLocks noChangeShapeType="1"/>
          </p:cNvSpPr>
          <p:nvPr/>
        </p:nvSpPr>
        <p:spPr bwMode="auto">
          <a:xfrm>
            <a:off x="754063" y="755650"/>
            <a:ext cx="8758237" cy="1588"/>
          </a:xfrm>
          <a:prstGeom prst="line">
            <a:avLst/>
          </a:prstGeom>
          <a:noFill/>
          <a:ln w="38160">
            <a:solidFill>
              <a:srgbClr val="008000"/>
            </a:solidFill>
            <a:miter lim="800000"/>
            <a:headEnd/>
            <a:tailEnd/>
          </a:ln>
        </p:spPr>
        <p:txBody>
          <a:bodyPr/>
          <a:lstStyle/>
          <a:p>
            <a:endParaRPr lang="ru-RU"/>
          </a:p>
        </p:txBody>
      </p:sp>
      <p:sp>
        <p:nvSpPr>
          <p:cNvPr id="13322" name="Text Box 5"/>
          <p:cNvSpPr txBox="1">
            <a:spLocks noChangeArrowheads="1"/>
          </p:cNvSpPr>
          <p:nvPr/>
        </p:nvSpPr>
        <p:spPr bwMode="auto">
          <a:xfrm>
            <a:off x="628650" y="7235825"/>
            <a:ext cx="9525000" cy="323850"/>
          </a:xfrm>
          <a:prstGeom prst="rect">
            <a:avLst/>
          </a:prstGeom>
          <a:noFill/>
          <a:ln w="9525">
            <a:noFill/>
            <a:round/>
            <a:headEnd/>
            <a:tailEnd/>
          </a:ln>
        </p:spPr>
        <p:txBody>
          <a:bodyPr lIns="0" tIns="0" rIns="0" bIns="0"/>
          <a:lstStyle/>
          <a:p>
            <a:pPr algn="ctr">
              <a:lnSpc>
                <a:spcPct val="95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500">
                <a:solidFill>
                  <a:srgbClr val="277600"/>
                </a:solidFill>
                <a:latin typeface="Times New Roman" pitchFamily="18" charset="0"/>
              </a:rPr>
              <a:t>Североморское межрегиональное управление Россельхознадзора</a:t>
            </a:r>
            <a:endParaRPr lang="en-GB" sz="1500">
              <a:solidFill>
                <a:srgbClr val="277600"/>
              </a:solidFill>
              <a:latin typeface="Times New Roman" pitchFamily="18" charset="0"/>
            </a:endParaRPr>
          </a:p>
        </p:txBody>
      </p:sp>
      <p:pic>
        <p:nvPicPr>
          <p:cNvPr id="13323"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3"/>
          <p:cNvSpPr>
            <a:spLocks noGrp="1"/>
          </p:cNvSpPr>
          <p:nvPr>
            <p:ph type="title"/>
          </p:nvPr>
        </p:nvSpPr>
        <p:spPr>
          <a:xfrm>
            <a:off x="254000" y="149225"/>
            <a:ext cx="9644063" cy="606425"/>
          </a:xfrm>
        </p:spPr>
        <p:txBody>
          <a:bodyPr/>
          <a:lstStyle/>
          <a:p>
            <a:r>
              <a:rPr lang="ru-RU" sz="2000" b="1" smtClean="0">
                <a:latin typeface="Times New Roman" pitchFamily="18" charset="0"/>
                <a:cs typeface="Times New Roman" pitchFamily="18" charset="0"/>
              </a:rPr>
              <a:t>Актуальные изменения в нормативные акты в сфере Государственного надзора за соблюдением требований к качеству и безопасности зерна и продуктов его переработки вступившие в силу  (в 1 квартале 2022 года)</a:t>
            </a:r>
          </a:p>
        </p:txBody>
      </p:sp>
      <p:sp>
        <p:nvSpPr>
          <p:cNvPr id="14339"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14340"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14341" name="Line 9"/>
          <p:cNvSpPr>
            <a:spLocks noChangeShapeType="1"/>
          </p:cNvSpPr>
          <p:nvPr/>
        </p:nvSpPr>
        <p:spPr bwMode="auto">
          <a:xfrm>
            <a:off x="719138" y="900113"/>
            <a:ext cx="8758237" cy="1587"/>
          </a:xfrm>
          <a:prstGeom prst="line">
            <a:avLst/>
          </a:prstGeom>
          <a:noFill/>
          <a:ln w="38160">
            <a:solidFill>
              <a:srgbClr val="008000"/>
            </a:solidFill>
            <a:miter lim="800000"/>
            <a:headEnd/>
            <a:tailEnd/>
          </a:ln>
        </p:spPr>
        <p:txBody>
          <a:bodyPr/>
          <a:lstStyle/>
          <a:p>
            <a:endParaRPr lang="ru-RU"/>
          </a:p>
        </p:txBody>
      </p:sp>
      <p:sp>
        <p:nvSpPr>
          <p:cNvPr id="14342" name="Text Box 5"/>
          <p:cNvSpPr txBox="1">
            <a:spLocks noChangeArrowheads="1"/>
          </p:cNvSpPr>
          <p:nvPr/>
        </p:nvSpPr>
        <p:spPr bwMode="auto">
          <a:xfrm>
            <a:off x="628650" y="7235825"/>
            <a:ext cx="9525000" cy="323850"/>
          </a:xfrm>
          <a:prstGeom prst="rect">
            <a:avLst/>
          </a:prstGeom>
          <a:noFill/>
          <a:ln w="9525">
            <a:noFill/>
            <a:miter lim="800000"/>
            <a:headEnd/>
            <a:tailEnd/>
          </a:ln>
        </p:spPr>
        <p:txBody>
          <a:bodyPr lIns="0" tIns="0" rIns="0" bIns="0"/>
          <a:lstStyle/>
          <a:p>
            <a:pPr algn="ctr">
              <a:lnSpc>
                <a:spcPct val="95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altLang="ru-RU" sz="1500">
                <a:solidFill>
                  <a:srgbClr val="277600"/>
                </a:solidFill>
                <a:latin typeface="Times New Roman" pitchFamily="18" charset="0"/>
              </a:rPr>
              <a:t>Североморское межрегиональное управление Россельхознадзора</a:t>
            </a:r>
            <a:endParaRPr lang="en-GB" altLang="ru-RU" sz="1500">
              <a:solidFill>
                <a:srgbClr val="277600"/>
              </a:solidFill>
              <a:latin typeface="Times New Roman" pitchFamily="18" charset="0"/>
            </a:endParaRPr>
          </a:p>
        </p:txBody>
      </p:sp>
      <p:pic>
        <p:nvPicPr>
          <p:cNvPr id="14343"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miter lim="800000"/>
            <a:headEnd/>
            <a:tailEnd/>
          </a:ln>
        </p:spPr>
      </p:pic>
      <p:sp>
        <p:nvSpPr>
          <p:cNvPr id="14344" name="Прямоугольник 3"/>
          <p:cNvSpPr>
            <a:spLocks noChangeArrowheads="1"/>
          </p:cNvSpPr>
          <p:nvPr/>
        </p:nvSpPr>
        <p:spPr bwMode="auto">
          <a:xfrm>
            <a:off x="611188" y="971550"/>
            <a:ext cx="9072562" cy="5862638"/>
          </a:xfrm>
          <a:prstGeom prst="rect">
            <a:avLst/>
          </a:prstGeom>
          <a:noFill/>
          <a:ln w="9525">
            <a:noFill/>
            <a:miter lim="800000"/>
            <a:headEnd/>
            <a:tailEnd/>
          </a:ln>
        </p:spPr>
        <p:txBody>
          <a:bodyPr>
            <a:spAutoFit/>
          </a:bodyPr>
          <a:lstStyle/>
          <a:p>
            <a:r>
              <a:rPr lang="ru-RU" sz="1500">
                <a:solidFill>
                  <a:schemeClr val="tx1"/>
                </a:solidFill>
                <a:latin typeface="Times New Roman" pitchFamily="18" charset="0"/>
                <a:cs typeface="Times New Roman" pitchFamily="18" charset="0"/>
              </a:rPr>
              <a:t>1) Постановлением Правительства Российской Федерации от 09.10.2021 № 1722 утверждены Правила создания Федеральной государственной информационной системы прослеживаемости зерна и продуктов переработки зерна.</a:t>
            </a:r>
          </a:p>
          <a:p>
            <a:r>
              <a:rPr lang="ru-RU" sz="1500">
                <a:solidFill>
                  <a:schemeClr val="tx1"/>
                </a:solidFill>
                <a:latin typeface="Times New Roman" pitchFamily="18" charset="0"/>
                <a:cs typeface="Times New Roman" pitchFamily="18" charset="0"/>
              </a:rPr>
              <a:t>Согласно данным Правилам в тестовом режиме информационная система должна заработать с 1 июля 2022 года. С 1 июля по 31 августа 2022 года пройдет добровольная регистрация, предоставление сведений и учет зерна. С 1 сентября 2022 года регистрация и учет зерна станут обязательными.</a:t>
            </a:r>
          </a:p>
          <a:p>
            <a:r>
              <a:rPr lang="ru-RU" sz="1500">
                <a:solidFill>
                  <a:schemeClr val="tx1"/>
                </a:solidFill>
                <a:latin typeface="Times New Roman" pitchFamily="18" charset="0"/>
                <a:cs typeface="Times New Roman" pitchFamily="18" charset="0"/>
              </a:rPr>
              <a:t>2) Согласно постановлению Правительства Российской Федерации от 15.02.2022 № 176 «Об осуществлении государственного мониторинга зерна», вступающему в силу 01.07.2022, мониторинг осуществляется Минсельхозом России и подведомственным ему ФГБУ «Россельхозцентр», территориальными органами Россельхознадзора и подведомственными ему федеральными государственными бюджетными учреждениями.</a:t>
            </a:r>
          </a:p>
          <a:p>
            <a:r>
              <a:rPr lang="ru-RU" sz="1500">
                <a:solidFill>
                  <a:schemeClr val="tx1"/>
                </a:solidFill>
                <a:latin typeface="Times New Roman" pitchFamily="18" charset="0"/>
                <a:cs typeface="Times New Roman" pitchFamily="18" charset="0"/>
              </a:rPr>
              <a:t>3) Постановлением Правительства Российской Федерации от 15 февраля 2022 года № 177 утверждены Правила изъятия, экспертизы, возврата или утилизации партии зерна.</a:t>
            </a:r>
          </a:p>
          <a:p>
            <a:r>
              <a:rPr lang="ru-RU" sz="1500">
                <a:solidFill>
                  <a:schemeClr val="tx1"/>
                </a:solidFill>
                <a:latin typeface="Times New Roman" pitchFamily="18" charset="0"/>
                <a:cs typeface="Times New Roman" pitchFamily="18" charset="0"/>
              </a:rPr>
              <a:t>Постановление вступает в силу с 1 сентября 2022 г.</a:t>
            </a:r>
          </a:p>
          <a:p>
            <a:r>
              <a:rPr lang="ru-RU" sz="1500">
                <a:solidFill>
                  <a:schemeClr val="tx1"/>
                </a:solidFill>
                <a:latin typeface="Times New Roman" pitchFamily="18" charset="0"/>
                <a:cs typeface="Times New Roman" pitchFamily="18" charset="0"/>
              </a:rPr>
              <a:t>4) Приказом Министерства сельского хозяйства РФ от 01 декабря 2021 года № 816 утвержден Порядок проведения лабораторных исследований при ввозе на территорию РФ и вывозе с нее партий зерна для оформления товаросопроводительного документа. Закреплен перечень зерна, в отношении которого осуществляются лабораторные исследования (приложении N 1 к указанному порядку).</a:t>
            </a:r>
          </a:p>
          <a:p>
            <a:r>
              <a:rPr lang="ru-RU" sz="1500">
                <a:solidFill>
                  <a:schemeClr val="tx1"/>
                </a:solidFill>
                <a:latin typeface="Times New Roman" pitchFamily="18" charset="0"/>
                <a:cs typeface="Times New Roman" pitchFamily="18" charset="0"/>
              </a:rPr>
              <a:t>Данный порядок будет действовать с 1 сентября 2022 года до 1 сентября 2028 года.</a:t>
            </a:r>
          </a:p>
          <a:p>
            <a:r>
              <a:rPr lang="ru-RU" sz="1500">
                <a:solidFill>
                  <a:schemeClr val="tx1"/>
                </a:solidFill>
                <a:latin typeface="Times New Roman" pitchFamily="18" charset="0"/>
                <a:cs typeface="Times New Roman" pitchFamily="18" charset="0"/>
              </a:rPr>
              <a:t>5) Приказом Россельхознадзора от 18.11.2021 № 1343 утверждена форма проверочного листа (списка контрольных вопросов, ответы на которые свидетельствуют о соблюдении или несоблюдении контролируемым лицом обязательных требований), применяемого при осуществлении Федеральной службой по ветеринарному и фитосанитарному надзору федерального государственного контроля (надзора) в области обеспечения качества и безопасности зерна и продуктов переработки зерна.</a:t>
            </a:r>
          </a:p>
          <a:p>
            <a:pPr algn="just"/>
            <a:endParaRPr lang="ru-RU" altLang="ru-RU" sz="1500">
              <a:solidFill>
                <a:srgbClr val="000000"/>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436563" y="4330700"/>
            <a:ext cx="5080000" cy="1747838"/>
          </a:xfrm>
          <a:prstGeom prst="rect">
            <a:avLst/>
          </a:prstGeom>
          <a:noFill/>
          <a:ln w="9525">
            <a:noFill/>
            <a:round/>
            <a:headEnd/>
            <a:tailEnd/>
          </a:ln>
        </p:spPr>
        <p:txBody>
          <a:bodyPr wrap="none" anchor="ctr"/>
          <a:lstStyle/>
          <a:p>
            <a:pPr>
              <a:lnSpc>
                <a:spcPct val="81000"/>
              </a:lnSpc>
              <a:buClr>
                <a:srgbClr val="000000"/>
              </a:buClr>
              <a:buSzPct val="100000"/>
              <a:buFont typeface="Arial" pitchFamily="34" charset="0"/>
              <a:buNone/>
            </a:pPr>
            <a:endParaRPr lang="ru-RU"/>
          </a:p>
        </p:txBody>
      </p:sp>
      <p:sp>
        <p:nvSpPr>
          <p:cNvPr id="22531" name="Содержимое 23"/>
          <p:cNvSpPr>
            <a:spLocks noGrp="1"/>
          </p:cNvSpPr>
          <p:nvPr>
            <p:ph idx="1"/>
          </p:nvPr>
        </p:nvSpPr>
        <p:spPr>
          <a:xfrm>
            <a:off x="360363" y="4484688"/>
            <a:ext cx="9323387" cy="808037"/>
          </a:xfrm>
        </p:spPr>
        <p:txBody>
          <a:bodyPr/>
          <a:lstStyle/>
          <a:p>
            <a:pPr algn="ctr" eaLnBrk="1" hangingPunct="1">
              <a:buFont typeface="Times New Roman" pitchFamily="18" charset="0"/>
              <a:buNone/>
            </a:pPr>
            <a:r>
              <a:rPr lang="ru-RU" sz="4000" b="1" smtClean="0">
                <a:latin typeface="Times New Roman" pitchFamily="18" charset="0"/>
              </a:rPr>
              <a:t>Благодарю за внимание!</a:t>
            </a:r>
            <a:endParaRPr lang="ru-RU" smtClean="0"/>
          </a:p>
        </p:txBody>
      </p:sp>
      <p:pic>
        <p:nvPicPr>
          <p:cNvPr id="22532" name="Picture 6"/>
          <p:cNvPicPr>
            <a:picLocks noChangeAspect="1" noChangeArrowheads="1"/>
          </p:cNvPicPr>
          <p:nvPr/>
        </p:nvPicPr>
        <p:blipFill>
          <a:blip r:embed="rId3" cstate="print"/>
          <a:srcRect/>
          <a:stretch>
            <a:fillRect/>
          </a:stretch>
        </p:blipFill>
        <p:spPr bwMode="auto">
          <a:xfrm>
            <a:off x="3168650" y="725488"/>
            <a:ext cx="3384550" cy="3559175"/>
          </a:xfrm>
          <a:prstGeom prst="rect">
            <a:avLst/>
          </a:prstGeom>
          <a:noFill/>
          <a:ln w="9525">
            <a:noFill/>
            <a:round/>
            <a:headEnd/>
            <a:tailEnd/>
          </a:ln>
        </p:spPr>
      </p:pic>
      <p:pic>
        <p:nvPicPr>
          <p:cNvPr id="22533" name="Picture 7"/>
          <p:cNvPicPr>
            <a:picLocks noChangeAspect="1" noChangeArrowheads="1"/>
          </p:cNvPicPr>
          <p:nvPr/>
        </p:nvPicPr>
        <p:blipFill>
          <a:blip r:embed="rId4" cstate="print"/>
          <a:srcRect/>
          <a:stretch>
            <a:fillRect/>
          </a:stretch>
        </p:blipFill>
        <p:spPr bwMode="auto">
          <a:xfrm>
            <a:off x="31750" y="6643688"/>
            <a:ext cx="915988" cy="915987"/>
          </a:xfrm>
          <a:prstGeom prst="rect">
            <a:avLst/>
          </a:prstGeom>
          <a:noFill/>
          <a:ln w="9525">
            <a:noFill/>
            <a:round/>
            <a:headEnd/>
            <a:tailEnd/>
          </a:ln>
        </p:spPr>
      </p:pic>
      <p:sp>
        <p:nvSpPr>
          <p:cNvPr id="22534"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22535"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22536" name="Text Box 5"/>
          <p:cNvSpPr txBox="1">
            <a:spLocks noChangeArrowheads="1"/>
          </p:cNvSpPr>
          <p:nvPr/>
        </p:nvSpPr>
        <p:spPr bwMode="auto">
          <a:xfrm>
            <a:off x="628650" y="7235825"/>
            <a:ext cx="9525000" cy="323850"/>
          </a:xfrm>
          <a:prstGeom prst="rect">
            <a:avLst/>
          </a:prstGeom>
          <a:noFill/>
          <a:ln w="9525">
            <a:noFill/>
            <a:round/>
            <a:headEnd/>
            <a:tailEnd/>
          </a:ln>
        </p:spPr>
        <p:txBody>
          <a:bodyPr lIns="0" tIns="0" rIns="0" bIns="0"/>
          <a:lstStyle/>
          <a:p>
            <a:pPr algn="ctr">
              <a:lnSpc>
                <a:spcPct val="95000"/>
              </a:lnSpc>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500">
                <a:solidFill>
                  <a:srgbClr val="277600"/>
                </a:solidFill>
                <a:latin typeface="Times New Roman" pitchFamily="18" charset="0"/>
              </a:rPr>
              <a:t>Североморское межрегиональное управление Россельхознадзора</a:t>
            </a:r>
            <a:endParaRPr lang="en-GB" sz="1500">
              <a:solidFill>
                <a:srgbClr val="277600"/>
              </a:solidFill>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303214"/>
            <a:ext cx="9074150" cy="333352"/>
          </a:xfrm>
        </p:spPr>
        <p:txBody>
          <a:bodyPr/>
          <a:lstStyle/>
          <a:p>
            <a:endParaRPr lang="ru-RU" dirty="0"/>
          </a:p>
        </p:txBody>
      </p:sp>
      <p:sp>
        <p:nvSpPr>
          <p:cNvPr id="3" name="Содержимое 2"/>
          <p:cNvSpPr>
            <a:spLocks noGrp="1"/>
          </p:cNvSpPr>
          <p:nvPr>
            <p:ph idx="1"/>
          </p:nvPr>
        </p:nvSpPr>
        <p:spPr>
          <a:xfrm>
            <a:off x="503238" y="1065193"/>
            <a:ext cx="9074150" cy="5688032"/>
          </a:xfrm>
        </p:spPr>
        <p:txBody>
          <a:bodyPr/>
          <a:lstStyle/>
          <a:p>
            <a:r>
              <a:rPr lang="ru-RU" sz="2200" dirty="0" smtClean="0">
                <a:latin typeface="Times New Roman" pitchFamily="18" charset="0"/>
                <a:cs typeface="Times New Roman" pitchFamily="18" charset="0"/>
              </a:rPr>
              <a:t>В соответствии с федеральным законом «О государственном контроле (надзоре) и муниципальном контроле в Российской Федерации» от 31.07.2020г № 248-ФЗ, значимую часть надзорной деятельности занимает профилактика рисков причинения вреда (ущерба) охраняемым законом ценностям. Управлением во исполнение приказа </a:t>
            </a:r>
            <a:r>
              <a:rPr lang="ru-RU" sz="2200" dirty="0" err="1" smtClean="0">
                <a:latin typeface="Times New Roman" pitchFamily="18" charset="0"/>
                <a:cs typeface="Times New Roman" pitchFamily="18" charset="0"/>
              </a:rPr>
              <a:t>Россельхознадзора</a:t>
            </a:r>
            <a:r>
              <a:rPr lang="ru-RU" sz="2200" dirty="0" smtClean="0">
                <a:latin typeface="Times New Roman" pitchFamily="18" charset="0"/>
                <a:cs typeface="Times New Roman" pitchFamily="18" charset="0"/>
              </a:rPr>
              <a:t> от 17.12.2021 № 1499 ведется работа в соответствии с программой профилактики  рисков причинения вреда (ущерба) охраняемым законом ценностям, в которой предусмотрено проведение профилактических мероприятий, Управлением в рамках профилактических мероприятий проводятся консультации с органами местного самоуправления, юридическими лицами и гражданами по разъяснению требований, содержащихся в нормативно-правовых актах, об изменениях в них и др.  </a:t>
            </a:r>
          </a:p>
          <a:p>
            <a:endParaRPr lang="ru-RU" sz="2200" dirty="0">
              <a:latin typeface="Times New Roman" pitchFamily="18" charset="0"/>
              <a:cs typeface="Times New Roman" pitchFamily="18" charset="0"/>
            </a:endParaRPr>
          </a:p>
        </p:txBody>
      </p:sp>
      <p:sp>
        <p:nvSpPr>
          <p:cNvPr id="4" name="Нижний колонтитул 3"/>
          <p:cNvSpPr>
            <a:spLocks noGrp="1"/>
          </p:cNvSpPr>
          <p:nvPr>
            <p:ph type="ftr" sz="quarter" idx="11"/>
          </p:nvPr>
        </p:nvSpPr>
        <p:spPr/>
        <p:txBody>
          <a:bodyPr/>
          <a:lstStyle/>
          <a:p>
            <a:pPr>
              <a:defRPr/>
            </a:pPr>
            <a:r>
              <a:rPr lang="en-GB" smtClean="0"/>
              <a:t>Управление Россельхознадзора по Республике Карелия, Архангельской области и Ненецкому автономному округу</a:t>
            </a: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9010650" y="1588"/>
            <a:ext cx="841375" cy="404812"/>
          </a:xfrm>
          <a:prstGeom prst="rect">
            <a:avLst/>
          </a:prstGeom>
          <a:noFill/>
          <a:ln w="9525">
            <a:noFill/>
            <a:round/>
            <a:headEnd/>
            <a:tailEnd/>
          </a:ln>
        </p:spPr>
        <p:txBody>
          <a:bodyPr lIns="99187" tIns="51577" rIns="99187" bIns="51577" anchor="b"/>
          <a:lstStyle/>
          <a:p>
            <a:pPr algn="r">
              <a:lnSpc>
                <a:spcPct val="87000"/>
              </a:lnSpc>
              <a:tabLst>
                <a:tab pos="0" algn="l"/>
                <a:tab pos="490538" algn="l"/>
                <a:tab pos="985838" algn="l"/>
                <a:tab pos="1481138" algn="l"/>
                <a:tab pos="1976438" algn="l"/>
                <a:tab pos="2471738" algn="l"/>
                <a:tab pos="2967038" algn="l"/>
                <a:tab pos="3462338" algn="l"/>
                <a:tab pos="3957638" algn="l"/>
                <a:tab pos="4452938" algn="l"/>
                <a:tab pos="4948238" algn="l"/>
                <a:tab pos="5443538" algn="l"/>
                <a:tab pos="5938838" algn="l"/>
                <a:tab pos="6434138" algn="l"/>
                <a:tab pos="6929438" algn="l"/>
                <a:tab pos="7424738" algn="l"/>
                <a:tab pos="7918450" algn="l"/>
                <a:tab pos="8413750" algn="l"/>
                <a:tab pos="8909050" algn="l"/>
                <a:tab pos="9402763" algn="l"/>
                <a:tab pos="9898063" algn="l"/>
              </a:tabLst>
            </a:pPr>
            <a:endParaRPr lang="ru-RU">
              <a:solidFill>
                <a:srgbClr val="FFFFFF"/>
              </a:solidFill>
            </a:endParaRPr>
          </a:p>
        </p:txBody>
      </p:sp>
      <p:sp>
        <p:nvSpPr>
          <p:cNvPr id="10243" name="Text Box 5"/>
          <p:cNvSpPr txBox="1">
            <a:spLocks noChangeArrowheads="1"/>
          </p:cNvSpPr>
          <p:nvPr/>
        </p:nvSpPr>
        <p:spPr bwMode="auto">
          <a:xfrm>
            <a:off x="628650" y="7235825"/>
            <a:ext cx="9525000" cy="350838"/>
          </a:xfrm>
          <a:prstGeom prst="rect">
            <a:avLst/>
          </a:prstGeom>
          <a:noFill/>
          <a:ln w="9525">
            <a:noFill/>
            <a:round/>
            <a:headEnd/>
            <a:tailEnd/>
          </a:ln>
        </p:spPr>
        <p:txBody>
          <a:bodyPr lIns="0" tIns="0" rIns="0" bIns="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400">
                <a:solidFill>
                  <a:srgbClr val="277600"/>
                </a:solidFill>
                <a:latin typeface="Times New Roman" pitchFamily="18" charset="0"/>
              </a:rPr>
              <a:t>Североморское межрегиональное </a:t>
            </a:r>
            <a:r>
              <a:rPr lang="en-GB" sz="1400">
                <a:solidFill>
                  <a:srgbClr val="277600"/>
                </a:solidFill>
                <a:latin typeface="Times New Roman" pitchFamily="18" charset="0"/>
              </a:rPr>
              <a:t>Управление Россельхознадзора</a:t>
            </a:r>
          </a:p>
        </p:txBody>
      </p:sp>
      <p:pic>
        <p:nvPicPr>
          <p:cNvPr id="10244"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round/>
            <a:headEnd/>
            <a:tailEnd/>
          </a:ln>
        </p:spPr>
      </p:pic>
      <p:sp>
        <p:nvSpPr>
          <p:cNvPr id="10245"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10246"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10247" name="Text Box 1"/>
          <p:cNvSpPr txBox="1">
            <a:spLocks noChangeArrowheads="1"/>
          </p:cNvSpPr>
          <p:nvPr/>
        </p:nvSpPr>
        <p:spPr bwMode="auto">
          <a:xfrm>
            <a:off x="42863" y="250825"/>
            <a:ext cx="9893300" cy="671492"/>
          </a:xfrm>
          <a:prstGeom prst="rect">
            <a:avLst/>
          </a:prstGeom>
          <a:noFill/>
          <a:ln w="9525">
            <a:noFill/>
            <a:round/>
            <a:headEnd/>
            <a:tailEnd/>
          </a:ln>
        </p:spPr>
        <p:txBody>
          <a:bodyPr lIns="0" tIns="0" rIns="0" bIns="0" anchor="ctr"/>
          <a:lstStyle/>
          <a:p>
            <a:pPr algn="ctr">
              <a:lnSpc>
                <a:spcPct val="93000"/>
              </a:lnSpc>
              <a:tabLst>
                <a:tab pos="0"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1963" algn="l"/>
                <a:tab pos="8531225" algn="l"/>
                <a:tab pos="8980488" algn="l"/>
              </a:tabLst>
            </a:pPr>
            <a:r>
              <a:rPr lang="ru-RU" sz="2400" b="1" dirty="0">
                <a:solidFill>
                  <a:srgbClr val="000000"/>
                </a:solidFill>
                <a:latin typeface="Times New Roman" pitchFamily="18" charset="0"/>
                <a:cs typeface="Times New Roman" pitchFamily="18" charset="0"/>
              </a:rPr>
              <a:t>Итоги  </a:t>
            </a:r>
            <a:r>
              <a:rPr lang="ru-RU" sz="2400" b="1" dirty="0" smtClean="0">
                <a:solidFill>
                  <a:srgbClr val="000000"/>
                </a:solidFill>
                <a:latin typeface="Times New Roman" pitchFamily="18" charset="0"/>
                <a:cs typeface="Times New Roman" pitchFamily="18" charset="0"/>
              </a:rPr>
              <a:t>контрольно-надзорной деятельности </a:t>
            </a:r>
            <a:r>
              <a:rPr lang="ru-RU" sz="2400" b="1" dirty="0">
                <a:solidFill>
                  <a:srgbClr val="000000"/>
                </a:solidFill>
                <a:latin typeface="Times New Roman" pitchFamily="18" charset="0"/>
                <a:cs typeface="Times New Roman" pitchFamily="18" charset="0"/>
              </a:rPr>
              <a:t>в сфере ветеринарного надзора</a:t>
            </a:r>
          </a:p>
        </p:txBody>
      </p:sp>
      <p:sp>
        <p:nvSpPr>
          <p:cNvPr id="16" name="Номер слайда 7"/>
          <p:cNvSpPr>
            <a:spLocks noGrp="1"/>
          </p:cNvSpPr>
          <p:nvPr>
            <p:ph type="sldNum" sz="quarter" idx="12"/>
          </p:nvPr>
        </p:nvSpPr>
        <p:spPr>
          <a:xfrm>
            <a:off x="9288463" y="7235825"/>
            <a:ext cx="617537" cy="323850"/>
          </a:xfrm>
        </p:spPr>
        <p:txBody>
          <a:bodyPr/>
          <a:lstStyle/>
          <a:p>
            <a:pPr>
              <a:defRPr/>
            </a:pPr>
            <a:fld id="{D5248FBF-DB18-48A5-BB6F-4ED96F86CB10}" type="slidenum">
              <a:rPr lang="ru-RU" sz="1500" smtClean="0">
                <a:latin typeface="Times New Roman" pitchFamily="18" charset="0"/>
                <a:cs typeface="Times New Roman" pitchFamily="18" charset="0"/>
              </a:rPr>
              <a:pPr>
                <a:defRPr/>
              </a:pPr>
              <a:t>4</a:t>
            </a:fld>
            <a:endParaRPr lang="ru-RU" sz="1500" dirty="0">
              <a:latin typeface="Times New Roman" pitchFamily="18" charset="0"/>
              <a:cs typeface="Times New Roman" pitchFamily="18" charset="0"/>
            </a:endParaRPr>
          </a:p>
        </p:txBody>
      </p:sp>
      <p:sp>
        <p:nvSpPr>
          <p:cNvPr id="10249" name="Line 5"/>
          <p:cNvSpPr>
            <a:spLocks noChangeShapeType="1"/>
          </p:cNvSpPr>
          <p:nvPr/>
        </p:nvSpPr>
        <p:spPr bwMode="auto">
          <a:xfrm>
            <a:off x="647700" y="611188"/>
            <a:ext cx="8758238" cy="1587"/>
          </a:xfrm>
          <a:prstGeom prst="line">
            <a:avLst/>
          </a:prstGeom>
          <a:noFill/>
          <a:ln w="38160">
            <a:solidFill>
              <a:srgbClr val="008000"/>
            </a:solidFill>
            <a:miter lim="800000"/>
            <a:headEnd/>
            <a:tailEnd/>
          </a:ln>
        </p:spPr>
        <p:txBody>
          <a:bodyPr lIns="91420" tIns="45711" rIns="91420" bIns="45711"/>
          <a:lstStyle/>
          <a:p>
            <a:endParaRPr lang="ru-RU"/>
          </a:p>
        </p:txBody>
      </p:sp>
      <p:graphicFrame>
        <p:nvGraphicFramePr>
          <p:cNvPr id="12" name="Таблица 11"/>
          <p:cNvGraphicFramePr>
            <a:graphicFrameLocks noGrp="1"/>
          </p:cNvGraphicFramePr>
          <p:nvPr/>
        </p:nvGraphicFramePr>
        <p:xfrm>
          <a:off x="253966" y="993756"/>
          <a:ext cx="9501188" cy="5894396"/>
        </p:xfrm>
        <a:graphic>
          <a:graphicData uri="http://schemas.openxmlformats.org/drawingml/2006/table">
            <a:tbl>
              <a:tblPr/>
              <a:tblGrid>
                <a:gridCol w="6072176"/>
                <a:gridCol w="1714506"/>
                <a:gridCol w="1714506"/>
              </a:tblGrid>
              <a:tr h="285809">
                <a:tc rowSpan="2">
                  <a:txBody>
                    <a:bodyPr/>
                    <a:lstStyle/>
                    <a:p>
                      <a:pPr algn="ctr">
                        <a:lnSpc>
                          <a:spcPct val="115000"/>
                        </a:lnSpc>
                        <a:spcAft>
                          <a:spcPts val="0"/>
                        </a:spcAft>
                      </a:pPr>
                      <a:r>
                        <a:rPr lang="ru-RU" sz="1800" dirty="0">
                          <a:latin typeface="Times New Roman"/>
                          <a:ea typeface="Calibri"/>
                          <a:cs typeface="Times New Roman"/>
                        </a:rPr>
                        <a:t>Наименование показателей</a:t>
                      </a:r>
                      <a:endParaRPr lang="ru-RU" sz="1800" dirty="0">
                        <a:latin typeface="Calibri"/>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ru-RU" sz="1800" dirty="0">
                          <a:latin typeface="Times New Roman"/>
                          <a:ea typeface="Calibri"/>
                          <a:cs typeface="Times New Roman"/>
                        </a:rPr>
                        <a:t>За </a:t>
                      </a:r>
                      <a:r>
                        <a:rPr lang="ru-RU" sz="1800" dirty="0" smtClean="0">
                          <a:latin typeface="Times New Roman"/>
                          <a:ea typeface="Calibri"/>
                          <a:cs typeface="Times New Roman"/>
                        </a:rPr>
                        <a:t>6 месяцев 2022 года</a:t>
                      </a:r>
                      <a:endParaRPr lang="ru-RU" sz="1800" dirty="0">
                        <a:latin typeface="Calibri"/>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92164">
                <a:tc vMerge="1">
                  <a:txBody>
                    <a:bodyPr/>
                    <a:lstStyle/>
                    <a:p>
                      <a:endParaRPr lang="ru-RU"/>
                    </a:p>
                  </a:txBody>
                  <a:tcPr/>
                </a:tc>
                <a:tc>
                  <a:txBody>
                    <a:bodyPr/>
                    <a:lstStyle/>
                    <a:p>
                      <a:pPr algn="ctr">
                        <a:lnSpc>
                          <a:spcPct val="115000"/>
                        </a:lnSpc>
                        <a:spcAft>
                          <a:spcPts val="0"/>
                        </a:spcAft>
                      </a:pPr>
                      <a:r>
                        <a:rPr lang="ru-RU" sz="1600" dirty="0">
                          <a:latin typeface="Times New Roman"/>
                          <a:ea typeface="Calibri"/>
                          <a:cs typeface="Times New Roman"/>
                        </a:rPr>
                        <a:t>АО</a:t>
                      </a:r>
                      <a:endParaRPr lang="ru-RU" sz="1600" dirty="0">
                        <a:latin typeface="Calibri"/>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a:latin typeface="Times New Roman"/>
                          <a:ea typeface="Calibri"/>
                          <a:cs typeface="Times New Roman"/>
                        </a:rPr>
                        <a:t>НАО</a:t>
                      </a:r>
                      <a:endParaRPr lang="ru-RU" sz="1600" dirty="0">
                        <a:latin typeface="Calibri"/>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091">
                <a:tc>
                  <a:txBody>
                    <a:bodyPr/>
                    <a:lstStyle/>
                    <a:p>
                      <a:pPr>
                        <a:lnSpc>
                          <a:spcPct val="115000"/>
                        </a:lnSpc>
                        <a:spcAft>
                          <a:spcPts val="0"/>
                        </a:spcAft>
                      </a:pPr>
                      <a:r>
                        <a:rPr lang="ru-RU" sz="1600" dirty="0">
                          <a:latin typeface="Times New Roman"/>
                          <a:ea typeface="Calibri"/>
                          <a:cs typeface="Times New Roman"/>
                        </a:rPr>
                        <a:t>Количество проверок</a:t>
                      </a:r>
                      <a:endParaRPr lang="ru-RU" sz="1600" dirty="0">
                        <a:latin typeface="Calibri"/>
                        <a:ea typeface="Calibri"/>
                        <a:cs typeface="Times New Roman"/>
                      </a:endParaRPr>
                    </a:p>
                  </a:txBody>
                  <a:tcPr marL="28646" marR="28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kern="1200" dirty="0" smtClean="0">
                          <a:solidFill>
                            <a:schemeClr val="tx1"/>
                          </a:solidFill>
                          <a:latin typeface="Times New Roman"/>
                          <a:ea typeface="Calibri"/>
                          <a:cs typeface="Times New Roman"/>
                        </a:rPr>
                        <a:t>40</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smtClean="0">
                          <a:solidFill>
                            <a:schemeClr val="tx1"/>
                          </a:solidFill>
                          <a:latin typeface="Times New Roman"/>
                          <a:ea typeface="Calibri"/>
                          <a:cs typeface="Times New Roman"/>
                        </a:rPr>
                        <a:t>11</a:t>
                      </a:r>
                      <a:endParaRPr lang="ru-RU" sz="1600" dirty="0">
                        <a:solidFill>
                          <a:schemeClr val="tx1"/>
                        </a:solidFill>
                        <a:latin typeface="Calibri"/>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091">
                <a:tc>
                  <a:txBody>
                    <a:bodyPr/>
                    <a:lstStyle/>
                    <a:p>
                      <a:pPr>
                        <a:lnSpc>
                          <a:spcPct val="115000"/>
                        </a:lnSpc>
                        <a:spcAft>
                          <a:spcPts val="0"/>
                        </a:spcAft>
                      </a:pPr>
                      <a:r>
                        <a:rPr lang="ru-RU" sz="1600" dirty="0">
                          <a:latin typeface="Times New Roman"/>
                          <a:ea typeface="Calibri"/>
                          <a:cs typeface="Times New Roman"/>
                        </a:rPr>
                        <a:t>% с нарушениями</a:t>
                      </a:r>
                      <a:endParaRPr lang="ru-RU" sz="1600" dirty="0">
                        <a:latin typeface="Calibri"/>
                        <a:ea typeface="Calibri"/>
                        <a:cs typeface="Times New Roman"/>
                      </a:endParaRPr>
                    </a:p>
                  </a:txBody>
                  <a:tcPr marL="28646" marR="28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kern="1200" dirty="0" smtClean="0">
                          <a:solidFill>
                            <a:schemeClr val="tx1"/>
                          </a:solidFill>
                          <a:latin typeface="Times New Roman"/>
                          <a:ea typeface="Calibri"/>
                          <a:cs typeface="Times New Roman"/>
                        </a:rPr>
                        <a:t>79</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07630" rtl="0" eaLnBrk="1" latinLnBrk="0" hangingPunct="1">
                        <a:lnSpc>
                          <a:spcPct val="115000"/>
                        </a:lnSpc>
                        <a:spcAft>
                          <a:spcPts val="0"/>
                        </a:spcAft>
                      </a:pPr>
                      <a:r>
                        <a:rPr lang="ru-RU" sz="1600" kern="1200" dirty="0" smtClean="0">
                          <a:solidFill>
                            <a:schemeClr val="tx1"/>
                          </a:solidFill>
                          <a:latin typeface="Times New Roman"/>
                          <a:ea typeface="Calibri"/>
                          <a:cs typeface="Times New Roman"/>
                        </a:rPr>
                        <a:t>100</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091">
                <a:tc>
                  <a:txBody>
                    <a:bodyPr/>
                    <a:lstStyle/>
                    <a:p>
                      <a:pPr>
                        <a:lnSpc>
                          <a:spcPct val="115000"/>
                        </a:lnSpc>
                        <a:spcAft>
                          <a:spcPts val="0"/>
                        </a:spcAft>
                      </a:pPr>
                      <a:r>
                        <a:rPr lang="ru-RU" sz="1600" dirty="0">
                          <a:latin typeface="Times New Roman"/>
                          <a:ea typeface="Calibri"/>
                          <a:cs typeface="Times New Roman"/>
                        </a:rPr>
                        <a:t>Количество плановых проверок</a:t>
                      </a:r>
                      <a:endParaRPr lang="ru-RU" sz="1600" dirty="0">
                        <a:latin typeface="Calibri"/>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07630" rtl="0" eaLnBrk="1" latinLnBrk="0" hangingPunct="1">
                        <a:lnSpc>
                          <a:spcPct val="115000"/>
                        </a:lnSpc>
                        <a:spcAft>
                          <a:spcPts val="0"/>
                        </a:spcAft>
                      </a:pPr>
                      <a:r>
                        <a:rPr lang="ru-RU" sz="1600" kern="1200" dirty="0" smtClean="0">
                          <a:solidFill>
                            <a:schemeClr val="tx1"/>
                          </a:solidFill>
                          <a:latin typeface="Times New Roman"/>
                          <a:ea typeface="Calibri"/>
                          <a:cs typeface="Times New Roman"/>
                        </a:rPr>
                        <a:t>17</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kern="1200" dirty="0" smtClean="0">
                          <a:solidFill>
                            <a:schemeClr val="tx1"/>
                          </a:solidFill>
                          <a:latin typeface="Times New Roman"/>
                          <a:ea typeface="Calibri"/>
                          <a:cs typeface="Times New Roman"/>
                        </a:rPr>
                        <a:t>7</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091">
                <a:tc>
                  <a:txBody>
                    <a:bodyPr/>
                    <a:lstStyle/>
                    <a:p>
                      <a:pPr>
                        <a:lnSpc>
                          <a:spcPct val="115000"/>
                        </a:lnSpc>
                        <a:spcAft>
                          <a:spcPts val="0"/>
                        </a:spcAft>
                      </a:pPr>
                      <a:r>
                        <a:rPr lang="ru-RU" sz="1600" dirty="0">
                          <a:latin typeface="Times New Roman"/>
                          <a:ea typeface="Calibri"/>
                          <a:cs typeface="Times New Roman"/>
                        </a:rPr>
                        <a:t>Количество </a:t>
                      </a:r>
                      <a:r>
                        <a:rPr lang="ru-RU" sz="1600" dirty="0" smtClean="0">
                          <a:latin typeface="Times New Roman"/>
                          <a:ea typeface="Calibri"/>
                          <a:cs typeface="Times New Roman"/>
                        </a:rPr>
                        <a:t>внеплановых, всего</a:t>
                      </a:r>
                      <a:endParaRPr lang="ru-RU" sz="1600" dirty="0">
                        <a:latin typeface="Calibri"/>
                        <a:ea typeface="Calibri"/>
                        <a:cs typeface="Times New Roman"/>
                      </a:endParaRPr>
                    </a:p>
                  </a:txBody>
                  <a:tcPr marL="28646" marR="286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07630" rtl="0" eaLnBrk="1" latinLnBrk="0" hangingPunct="1">
                        <a:lnSpc>
                          <a:spcPct val="115000"/>
                        </a:lnSpc>
                        <a:spcAft>
                          <a:spcPts val="0"/>
                        </a:spcAft>
                      </a:pPr>
                      <a:r>
                        <a:rPr lang="ru-RU" sz="1600" kern="1200" dirty="0" smtClean="0">
                          <a:solidFill>
                            <a:schemeClr val="tx1"/>
                          </a:solidFill>
                          <a:latin typeface="Times New Roman"/>
                          <a:ea typeface="Calibri"/>
                          <a:cs typeface="Times New Roman"/>
                        </a:rPr>
                        <a:t>23</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dirty="0" smtClean="0">
                          <a:solidFill>
                            <a:schemeClr val="tx1"/>
                          </a:solidFill>
                          <a:latin typeface="Times New Roman"/>
                          <a:ea typeface="Calibri"/>
                          <a:cs typeface="Times New Roman"/>
                        </a:rPr>
                        <a:t>4</a:t>
                      </a:r>
                      <a:endParaRPr lang="ru-RU" sz="1600" dirty="0">
                        <a:solidFill>
                          <a:schemeClr val="tx1"/>
                        </a:solidFill>
                        <a:latin typeface="Calibri"/>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091">
                <a:tc>
                  <a:txBody>
                    <a:bodyPr/>
                    <a:lstStyle/>
                    <a:p>
                      <a:pPr algn="r">
                        <a:lnSpc>
                          <a:spcPct val="115000"/>
                        </a:lnSpc>
                        <a:spcAft>
                          <a:spcPts val="0"/>
                        </a:spcAft>
                      </a:pPr>
                      <a:r>
                        <a:rPr lang="ru-RU" sz="1600" dirty="0">
                          <a:latin typeface="Times New Roman"/>
                          <a:ea typeface="Calibri"/>
                          <a:cs typeface="Times New Roman"/>
                        </a:rPr>
                        <a:t>Из </a:t>
                      </a:r>
                      <a:r>
                        <a:rPr lang="ru-RU" sz="1600" dirty="0" smtClean="0">
                          <a:latin typeface="Times New Roman"/>
                          <a:ea typeface="Calibri"/>
                          <a:cs typeface="Times New Roman"/>
                        </a:rPr>
                        <a:t>них в том числе:                                                       </a:t>
                      </a:r>
                      <a:r>
                        <a:rPr lang="ru-RU" sz="1600" dirty="0">
                          <a:latin typeface="Times New Roman"/>
                          <a:ea typeface="Calibri"/>
                          <a:cs typeface="Times New Roman"/>
                        </a:rPr>
                        <a:t>по предписаниям</a:t>
                      </a:r>
                      <a:endParaRPr lang="ru-RU" sz="1600" dirty="0">
                        <a:latin typeface="Calibri"/>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kern="1200" dirty="0" smtClean="0">
                          <a:solidFill>
                            <a:schemeClr val="tx1"/>
                          </a:solidFill>
                          <a:latin typeface="Times New Roman"/>
                          <a:ea typeface="Calibri"/>
                          <a:cs typeface="Times New Roman"/>
                        </a:rPr>
                        <a:t>5</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07630" rtl="0" eaLnBrk="1" latinLnBrk="0" hangingPunct="1">
                        <a:lnSpc>
                          <a:spcPct val="115000"/>
                        </a:lnSpc>
                        <a:spcAft>
                          <a:spcPts val="0"/>
                        </a:spcAft>
                      </a:pPr>
                      <a:r>
                        <a:rPr lang="ru-RU" sz="1600" kern="1200" dirty="0" smtClean="0">
                          <a:solidFill>
                            <a:schemeClr val="tx1"/>
                          </a:solidFill>
                          <a:latin typeface="Times New Roman"/>
                          <a:ea typeface="Calibri"/>
                          <a:cs typeface="Times New Roman"/>
                        </a:rPr>
                        <a:t>0</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091">
                <a:tc>
                  <a:txBody>
                    <a:bodyPr/>
                    <a:lstStyle/>
                    <a:p>
                      <a:pPr algn="r">
                        <a:lnSpc>
                          <a:spcPct val="115000"/>
                        </a:lnSpc>
                        <a:spcAft>
                          <a:spcPts val="0"/>
                        </a:spcAft>
                      </a:pPr>
                      <a:r>
                        <a:rPr lang="ru-RU" sz="1600" dirty="0">
                          <a:latin typeface="Times New Roman"/>
                          <a:ea typeface="Calibri"/>
                          <a:cs typeface="Times New Roman"/>
                        </a:rPr>
                        <a:t>по требованию Прокуратуры </a:t>
                      </a:r>
                      <a:endParaRPr lang="ru-RU" sz="1600" dirty="0">
                        <a:latin typeface="Calibri"/>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07630" rtl="0" eaLnBrk="1" latinLnBrk="0" hangingPunct="1">
                        <a:lnSpc>
                          <a:spcPct val="115000"/>
                        </a:lnSpc>
                        <a:spcAft>
                          <a:spcPts val="0"/>
                        </a:spcAft>
                      </a:pPr>
                      <a:r>
                        <a:rPr lang="ru-RU" sz="1600" kern="1200" dirty="0" smtClean="0">
                          <a:solidFill>
                            <a:schemeClr val="tx1"/>
                          </a:solidFill>
                          <a:latin typeface="Times New Roman"/>
                          <a:ea typeface="Calibri"/>
                          <a:cs typeface="Times New Roman"/>
                        </a:rPr>
                        <a:t>0</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07630" rtl="0" eaLnBrk="1" latinLnBrk="0" hangingPunct="1">
                        <a:lnSpc>
                          <a:spcPct val="115000"/>
                        </a:lnSpc>
                        <a:spcAft>
                          <a:spcPts val="0"/>
                        </a:spcAft>
                      </a:pPr>
                      <a:r>
                        <a:rPr lang="ru-RU" sz="1600" kern="1200" dirty="0">
                          <a:solidFill>
                            <a:schemeClr val="tx1"/>
                          </a:solidFill>
                          <a:latin typeface="Times New Roman"/>
                          <a:ea typeface="Calibri"/>
                          <a:cs typeface="Times New Roman"/>
                        </a:rPr>
                        <a:t>0</a:t>
                      </a: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161">
                <a:tc>
                  <a:txBody>
                    <a:bodyPr/>
                    <a:lstStyle/>
                    <a:p>
                      <a:pPr algn="r">
                        <a:lnSpc>
                          <a:spcPct val="115000"/>
                        </a:lnSpc>
                        <a:spcAft>
                          <a:spcPts val="0"/>
                        </a:spcAft>
                      </a:pPr>
                      <a:r>
                        <a:rPr lang="ru-RU" sz="1600" dirty="0">
                          <a:latin typeface="Times New Roman"/>
                          <a:ea typeface="Calibri"/>
                          <a:cs typeface="Times New Roman"/>
                        </a:rPr>
                        <a:t>по согласованию с </a:t>
                      </a:r>
                      <a:r>
                        <a:rPr lang="ru-RU" sz="1600" dirty="0" smtClean="0">
                          <a:latin typeface="Times New Roman"/>
                          <a:ea typeface="Calibri"/>
                          <a:cs typeface="Times New Roman"/>
                        </a:rPr>
                        <a:t>Прокуратурой </a:t>
                      </a:r>
                      <a:r>
                        <a:rPr lang="ru-RU" sz="1600" kern="1200" dirty="0" smtClean="0">
                          <a:solidFill>
                            <a:schemeClr val="tx1"/>
                          </a:solidFill>
                          <a:latin typeface="Times New Roman"/>
                          <a:ea typeface="Calibri"/>
                          <a:cs typeface="Times New Roman"/>
                        </a:rPr>
                        <a:t>(возникновение угрозы причинения вреда)</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07630" rtl="0" eaLnBrk="1" latinLnBrk="0" hangingPunct="1">
                        <a:lnSpc>
                          <a:spcPct val="115000"/>
                        </a:lnSpc>
                        <a:spcAft>
                          <a:spcPts val="0"/>
                        </a:spcAft>
                      </a:pPr>
                      <a:r>
                        <a:rPr lang="ru-RU" sz="1600" kern="1200" dirty="0" smtClean="0">
                          <a:solidFill>
                            <a:schemeClr val="tx1"/>
                          </a:solidFill>
                          <a:latin typeface="Times New Roman"/>
                          <a:ea typeface="Calibri"/>
                          <a:cs typeface="Times New Roman"/>
                        </a:rPr>
                        <a:t>0</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07630" rtl="0" eaLnBrk="1" latinLnBrk="0" hangingPunct="1">
                        <a:lnSpc>
                          <a:spcPct val="115000"/>
                        </a:lnSpc>
                        <a:spcAft>
                          <a:spcPts val="0"/>
                        </a:spcAft>
                      </a:pPr>
                      <a:r>
                        <a:rPr lang="ru-RU" sz="1600" kern="1200" dirty="0" smtClean="0">
                          <a:solidFill>
                            <a:schemeClr val="tx1"/>
                          </a:solidFill>
                          <a:latin typeface="Times New Roman"/>
                          <a:ea typeface="Calibri"/>
                          <a:cs typeface="Times New Roman"/>
                        </a:rPr>
                        <a:t>1</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7091">
                <a:tc>
                  <a:txBody>
                    <a:bodyPr/>
                    <a:lstStyle/>
                    <a:p>
                      <a:pPr algn="r">
                        <a:lnSpc>
                          <a:spcPct val="115000"/>
                        </a:lnSpc>
                        <a:spcAft>
                          <a:spcPts val="0"/>
                        </a:spcAft>
                      </a:pPr>
                      <a:r>
                        <a:rPr lang="ru-RU" sz="1600" dirty="0" smtClean="0">
                          <a:latin typeface="Times New Roman"/>
                          <a:ea typeface="Calibri"/>
                          <a:cs typeface="Times New Roman"/>
                        </a:rPr>
                        <a:t>по </a:t>
                      </a:r>
                      <a:r>
                        <a:rPr lang="ru-RU" sz="1600" dirty="0">
                          <a:latin typeface="Times New Roman"/>
                          <a:ea typeface="Calibri"/>
                          <a:cs typeface="Times New Roman"/>
                        </a:rPr>
                        <a:t>поручению Правительства РФ</a:t>
                      </a:r>
                      <a:endParaRPr lang="ru-RU" sz="1600" dirty="0">
                        <a:latin typeface="Calibri"/>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07630" rtl="0" eaLnBrk="1" latinLnBrk="0" hangingPunct="1">
                        <a:lnSpc>
                          <a:spcPct val="115000"/>
                        </a:lnSpc>
                        <a:spcAft>
                          <a:spcPts val="0"/>
                        </a:spcAft>
                      </a:pPr>
                      <a:r>
                        <a:rPr lang="ru-RU" sz="1600" kern="1200" dirty="0" smtClean="0">
                          <a:solidFill>
                            <a:schemeClr val="tx1"/>
                          </a:solidFill>
                          <a:latin typeface="Times New Roman"/>
                          <a:ea typeface="Calibri"/>
                          <a:cs typeface="Times New Roman"/>
                        </a:rPr>
                        <a:t>5</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07630" rtl="0" eaLnBrk="1" latinLnBrk="0" hangingPunct="1">
                        <a:lnSpc>
                          <a:spcPct val="115000"/>
                        </a:lnSpc>
                        <a:spcAft>
                          <a:spcPts val="0"/>
                        </a:spcAft>
                      </a:pPr>
                      <a:r>
                        <a:rPr lang="ru-RU" sz="1600" kern="1200" dirty="0" smtClean="0">
                          <a:solidFill>
                            <a:schemeClr val="tx1"/>
                          </a:solidFill>
                          <a:latin typeface="Times New Roman"/>
                          <a:ea typeface="Calibri"/>
                          <a:cs typeface="Times New Roman"/>
                        </a:rPr>
                        <a:t>0</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83">
                <a:tc>
                  <a:txBody>
                    <a:bodyPr/>
                    <a:lstStyle/>
                    <a:p>
                      <a:pPr algn="r">
                        <a:lnSpc>
                          <a:spcPct val="115000"/>
                        </a:lnSpc>
                        <a:spcAft>
                          <a:spcPts val="0"/>
                        </a:spcAft>
                      </a:pPr>
                      <a:r>
                        <a:rPr lang="ru-RU" sz="1600" kern="1200" dirty="0" smtClean="0">
                          <a:solidFill>
                            <a:schemeClr val="tx1"/>
                          </a:solidFill>
                          <a:latin typeface="Times New Roman"/>
                          <a:ea typeface="Calibri"/>
                          <a:cs typeface="Times New Roman"/>
                        </a:rPr>
                        <a:t>Выдано предписаний:</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07630" rtl="0" eaLnBrk="1" latinLnBrk="0" hangingPunct="1">
                        <a:lnSpc>
                          <a:spcPct val="115000"/>
                        </a:lnSpc>
                        <a:spcAft>
                          <a:spcPts val="0"/>
                        </a:spcAft>
                      </a:pPr>
                      <a:r>
                        <a:rPr lang="ru-RU" sz="1600" kern="1200" dirty="0" smtClean="0">
                          <a:solidFill>
                            <a:schemeClr val="tx1"/>
                          </a:solidFill>
                          <a:latin typeface="Times New Roman"/>
                          <a:ea typeface="Calibri"/>
                          <a:cs typeface="Times New Roman"/>
                        </a:rPr>
                        <a:t>45</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kern="1200" dirty="0" smtClean="0">
                          <a:solidFill>
                            <a:schemeClr val="tx1"/>
                          </a:solidFill>
                          <a:latin typeface="Times New Roman"/>
                          <a:ea typeface="Calibri"/>
                          <a:cs typeface="Times New Roman"/>
                        </a:rPr>
                        <a:t>6</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308">
                <a:tc>
                  <a:txBody>
                    <a:bodyPr/>
                    <a:lstStyle/>
                    <a:p>
                      <a:pPr algn="r">
                        <a:lnSpc>
                          <a:spcPct val="115000"/>
                        </a:lnSpc>
                        <a:spcAft>
                          <a:spcPts val="0"/>
                        </a:spcAft>
                      </a:pPr>
                      <a:r>
                        <a:rPr lang="ru-RU" sz="1600" kern="1200" dirty="0" smtClean="0">
                          <a:solidFill>
                            <a:schemeClr val="tx1"/>
                          </a:solidFill>
                          <a:latin typeface="Times New Roman"/>
                          <a:ea typeface="Calibri"/>
                          <a:cs typeface="Times New Roman"/>
                        </a:rPr>
                        <a:t>Проведено выборочных контролей</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07630" rtl="0" eaLnBrk="1" latinLnBrk="0" hangingPunct="1">
                        <a:lnSpc>
                          <a:spcPct val="115000"/>
                        </a:lnSpc>
                        <a:spcAft>
                          <a:spcPts val="0"/>
                        </a:spcAft>
                      </a:pPr>
                      <a:r>
                        <a:rPr lang="ru-RU" sz="1600" kern="1200" dirty="0" smtClean="0">
                          <a:solidFill>
                            <a:schemeClr val="tx1"/>
                          </a:solidFill>
                          <a:latin typeface="Times New Roman"/>
                          <a:ea typeface="Calibri"/>
                          <a:cs typeface="Times New Roman"/>
                        </a:rPr>
                        <a:t>4</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kern="1200" dirty="0" smtClean="0">
                          <a:solidFill>
                            <a:schemeClr val="tx1"/>
                          </a:solidFill>
                          <a:latin typeface="Times New Roman"/>
                          <a:ea typeface="Calibri"/>
                          <a:cs typeface="Times New Roman"/>
                        </a:rPr>
                        <a:t>1</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415">
                <a:tc>
                  <a:txBody>
                    <a:bodyPr/>
                    <a:lstStyle/>
                    <a:p>
                      <a:pPr algn="r">
                        <a:lnSpc>
                          <a:spcPct val="115000"/>
                        </a:lnSpc>
                        <a:spcAft>
                          <a:spcPts val="0"/>
                        </a:spcAft>
                      </a:pPr>
                      <a:r>
                        <a:rPr lang="ru-RU" sz="1600" b="1" kern="1200" dirty="0" smtClean="0">
                          <a:solidFill>
                            <a:schemeClr val="tx1"/>
                          </a:solidFill>
                          <a:latin typeface="Times New Roman"/>
                          <a:ea typeface="Calibri"/>
                          <a:cs typeface="Times New Roman"/>
                        </a:rPr>
                        <a:t>Всего мероприятия без взаимодействия с контролируемым лицом в т.ч. </a:t>
                      </a:r>
                      <a:endParaRPr lang="ru-RU" sz="1600" b="1"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07630" rtl="0" eaLnBrk="1" latinLnBrk="0" hangingPunct="1">
                        <a:lnSpc>
                          <a:spcPct val="115000"/>
                        </a:lnSpc>
                        <a:spcAft>
                          <a:spcPts val="0"/>
                        </a:spcAft>
                      </a:pPr>
                      <a:r>
                        <a:rPr lang="ru-RU" sz="1600" b="1" kern="1200" dirty="0" smtClean="0">
                          <a:solidFill>
                            <a:schemeClr val="tx1"/>
                          </a:solidFill>
                          <a:latin typeface="Times New Roman"/>
                          <a:ea typeface="Calibri"/>
                          <a:cs typeface="Times New Roman"/>
                        </a:rPr>
                        <a:t>296</a:t>
                      </a:r>
                      <a:endParaRPr lang="ru-RU" sz="1600" b="1"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kern="1200" dirty="0" smtClean="0">
                          <a:solidFill>
                            <a:schemeClr val="tx1"/>
                          </a:solidFill>
                          <a:latin typeface="Times New Roman"/>
                          <a:ea typeface="Calibri"/>
                          <a:cs typeface="Times New Roman"/>
                        </a:rPr>
                        <a:t>33</a:t>
                      </a:r>
                      <a:endParaRPr lang="ru-RU" sz="1600" b="1"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5995">
                <a:tc>
                  <a:txBody>
                    <a:bodyPr/>
                    <a:lstStyle/>
                    <a:p>
                      <a:pPr marL="0" marR="0" indent="0" algn="r" defTabSz="1007630" rtl="0" eaLnBrk="1" fontAlgn="auto" latinLnBrk="0" hangingPunct="1">
                        <a:lnSpc>
                          <a:spcPct val="115000"/>
                        </a:lnSpc>
                        <a:spcBef>
                          <a:spcPts val="0"/>
                        </a:spcBef>
                        <a:spcAft>
                          <a:spcPts val="0"/>
                        </a:spcAft>
                        <a:buClrTx/>
                        <a:buSzTx/>
                        <a:buFontTx/>
                        <a:buNone/>
                        <a:tabLst/>
                        <a:defRPr/>
                      </a:pPr>
                      <a:r>
                        <a:rPr lang="ru-RU" sz="1600" kern="1200" baseline="0" dirty="0" smtClean="0">
                          <a:solidFill>
                            <a:schemeClr val="tx1"/>
                          </a:solidFill>
                          <a:latin typeface="Times New Roman" pitchFamily="18" charset="0"/>
                          <a:ea typeface="+mn-ea"/>
                          <a:cs typeface="Times New Roman" pitchFamily="18" charset="0"/>
                        </a:rPr>
                        <a:t>Проведено наблюдений за соблюдением обязательных требований</a:t>
                      </a:r>
                    </a:p>
                    <a:p>
                      <a:pPr algn="r">
                        <a:lnSpc>
                          <a:spcPct val="115000"/>
                        </a:lnSpc>
                        <a:spcAft>
                          <a:spcPts val="0"/>
                        </a:spcAft>
                      </a:pPr>
                      <a:r>
                        <a:rPr lang="ru-RU" sz="1600" kern="1200" dirty="0" smtClean="0">
                          <a:solidFill>
                            <a:schemeClr val="tx1"/>
                          </a:solidFill>
                          <a:latin typeface="Times New Roman"/>
                          <a:ea typeface="Calibri"/>
                          <a:cs typeface="Times New Roman"/>
                        </a:rPr>
                        <a:t> </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1007630" rtl="0" eaLnBrk="1" latinLnBrk="0" hangingPunct="1">
                        <a:lnSpc>
                          <a:spcPct val="115000"/>
                        </a:lnSpc>
                        <a:spcAft>
                          <a:spcPts val="0"/>
                        </a:spcAft>
                      </a:pPr>
                      <a:r>
                        <a:rPr lang="ru-RU" sz="1600" kern="1200" dirty="0" smtClean="0">
                          <a:solidFill>
                            <a:schemeClr val="tx1"/>
                          </a:solidFill>
                          <a:latin typeface="Times New Roman"/>
                          <a:ea typeface="Calibri"/>
                          <a:cs typeface="Times New Roman"/>
                        </a:rPr>
                        <a:t>289</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kern="1200" dirty="0" smtClean="0">
                          <a:solidFill>
                            <a:schemeClr val="tx1"/>
                          </a:solidFill>
                          <a:latin typeface="Times New Roman"/>
                          <a:ea typeface="Calibri"/>
                          <a:cs typeface="Times New Roman"/>
                        </a:rPr>
                        <a:t>33</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6532">
                <a:tc>
                  <a:txBody>
                    <a:bodyPr/>
                    <a:lstStyle/>
                    <a:p>
                      <a:pPr marL="0" marR="0" indent="0" algn="r" defTabSz="1007630" rtl="0" eaLnBrk="1" fontAlgn="auto" latinLnBrk="0" hangingPunct="1">
                        <a:lnSpc>
                          <a:spcPct val="115000"/>
                        </a:lnSpc>
                        <a:spcBef>
                          <a:spcPts val="0"/>
                        </a:spcBef>
                        <a:spcAft>
                          <a:spcPts val="0"/>
                        </a:spcAft>
                        <a:buClrTx/>
                        <a:buSzTx/>
                        <a:buFontTx/>
                        <a:buNone/>
                        <a:tabLst/>
                        <a:defRPr/>
                      </a:pPr>
                      <a:r>
                        <a:rPr lang="ru-RU" sz="1600" kern="1200" dirty="0" smtClean="0">
                          <a:solidFill>
                            <a:schemeClr val="tx1"/>
                          </a:solidFill>
                          <a:latin typeface="Times New Roman"/>
                          <a:ea typeface="Calibri"/>
                          <a:cs typeface="Times New Roman"/>
                        </a:rPr>
                        <a:t>Проведено выездных обследований</a:t>
                      </a:r>
                    </a:p>
                    <a:p>
                      <a:pPr algn="r">
                        <a:lnSpc>
                          <a:spcPct val="115000"/>
                        </a:lnSpc>
                        <a:spcAft>
                          <a:spcPts val="0"/>
                        </a:spcAft>
                      </a:pPr>
                      <a:endParaRPr lang="ru-RU" sz="1600" dirty="0">
                        <a:latin typeface="Calibri"/>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kern="1200" dirty="0" smtClean="0">
                          <a:solidFill>
                            <a:schemeClr val="tx1"/>
                          </a:solidFill>
                          <a:latin typeface="Times New Roman"/>
                          <a:ea typeface="Calibri"/>
                          <a:cs typeface="Times New Roman"/>
                        </a:rPr>
                        <a:t>7</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kern="1200" dirty="0" smtClean="0">
                          <a:solidFill>
                            <a:schemeClr val="tx1"/>
                          </a:solidFill>
                          <a:latin typeface="Times New Roman"/>
                          <a:ea typeface="Calibri"/>
                          <a:cs typeface="Times New Roman"/>
                        </a:rPr>
                        <a:t>0</a:t>
                      </a:r>
                      <a:endParaRPr lang="ru-RU" sz="1600" kern="1200" dirty="0">
                        <a:solidFill>
                          <a:schemeClr val="tx1"/>
                        </a:solidFill>
                        <a:latin typeface="Times New Roman"/>
                        <a:ea typeface="Calibri"/>
                        <a:cs typeface="Times New Roman"/>
                      </a:endParaRPr>
                    </a:p>
                  </a:txBody>
                  <a:tcPr marL="28646" marR="286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314" name="Rectangle 144"/>
          <p:cNvSpPr>
            <a:spLocks noChangeArrowheads="1"/>
          </p:cNvSpPr>
          <p:nvPr/>
        </p:nvSpPr>
        <p:spPr bwMode="auto">
          <a:xfrm>
            <a:off x="0" y="0"/>
            <a:ext cx="10080625" cy="457200"/>
          </a:xfrm>
          <a:prstGeom prst="rect">
            <a:avLst/>
          </a:prstGeom>
          <a:noFill/>
          <a:ln w="9525">
            <a:noFill/>
            <a:miter lim="800000"/>
            <a:headEnd/>
            <a:tailEnd/>
          </a:ln>
        </p:spPr>
        <p:txBody>
          <a:bodyPr wrap="none" anchor="ctr">
            <a:spAutoFit/>
          </a:bodyPr>
          <a:lstStyle/>
          <a:p>
            <a:endParaRPr lang="ru-RU"/>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9010650" y="1588"/>
            <a:ext cx="841375" cy="404812"/>
          </a:xfrm>
          <a:prstGeom prst="rect">
            <a:avLst/>
          </a:prstGeom>
          <a:noFill/>
          <a:ln w="9525">
            <a:noFill/>
            <a:round/>
            <a:headEnd/>
            <a:tailEnd/>
          </a:ln>
        </p:spPr>
        <p:txBody>
          <a:bodyPr lIns="99187" tIns="51577" rIns="99187" bIns="51577" anchor="b"/>
          <a:lstStyle/>
          <a:p>
            <a:pPr algn="r">
              <a:lnSpc>
                <a:spcPct val="87000"/>
              </a:lnSpc>
              <a:tabLst>
                <a:tab pos="0" algn="l"/>
                <a:tab pos="490538" algn="l"/>
                <a:tab pos="985838" algn="l"/>
                <a:tab pos="1481138" algn="l"/>
                <a:tab pos="1976438" algn="l"/>
                <a:tab pos="2471738" algn="l"/>
                <a:tab pos="2967038" algn="l"/>
                <a:tab pos="3462338" algn="l"/>
                <a:tab pos="3957638" algn="l"/>
                <a:tab pos="4452938" algn="l"/>
                <a:tab pos="4948238" algn="l"/>
                <a:tab pos="5443538" algn="l"/>
                <a:tab pos="5938838" algn="l"/>
                <a:tab pos="6434138" algn="l"/>
                <a:tab pos="6929438" algn="l"/>
                <a:tab pos="7424738" algn="l"/>
                <a:tab pos="7918450" algn="l"/>
                <a:tab pos="8413750" algn="l"/>
                <a:tab pos="8909050" algn="l"/>
                <a:tab pos="9402763" algn="l"/>
                <a:tab pos="9898063" algn="l"/>
              </a:tabLst>
            </a:pPr>
            <a:endParaRPr lang="ru-RU">
              <a:solidFill>
                <a:srgbClr val="FFFFFF"/>
              </a:solidFill>
            </a:endParaRPr>
          </a:p>
        </p:txBody>
      </p:sp>
      <p:sp>
        <p:nvSpPr>
          <p:cNvPr id="11267" name="Text Box 5"/>
          <p:cNvSpPr txBox="1">
            <a:spLocks noChangeArrowheads="1"/>
          </p:cNvSpPr>
          <p:nvPr/>
        </p:nvSpPr>
        <p:spPr bwMode="auto">
          <a:xfrm>
            <a:off x="628650" y="7235825"/>
            <a:ext cx="9525000" cy="350838"/>
          </a:xfrm>
          <a:prstGeom prst="rect">
            <a:avLst/>
          </a:prstGeom>
          <a:noFill/>
          <a:ln w="9525">
            <a:noFill/>
            <a:round/>
            <a:headEnd/>
            <a:tailEnd/>
          </a:ln>
        </p:spPr>
        <p:txBody>
          <a:bodyPr lIns="0" tIns="0" rIns="0" bIns="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400">
                <a:solidFill>
                  <a:srgbClr val="277600"/>
                </a:solidFill>
                <a:latin typeface="Times New Roman" pitchFamily="18" charset="0"/>
              </a:rPr>
              <a:t>Североморское межрегиональное </a:t>
            </a:r>
            <a:r>
              <a:rPr lang="en-GB" sz="1400">
                <a:solidFill>
                  <a:srgbClr val="277600"/>
                </a:solidFill>
                <a:latin typeface="Times New Roman" pitchFamily="18" charset="0"/>
              </a:rPr>
              <a:t>Управление Россельхознадзора</a:t>
            </a:r>
          </a:p>
        </p:txBody>
      </p:sp>
      <p:pic>
        <p:nvPicPr>
          <p:cNvPr id="11268"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round/>
            <a:headEnd/>
            <a:tailEnd/>
          </a:ln>
        </p:spPr>
      </p:pic>
      <p:sp>
        <p:nvSpPr>
          <p:cNvPr id="11269"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11270"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11271" name="Text Box 1"/>
          <p:cNvSpPr txBox="1">
            <a:spLocks noChangeArrowheads="1"/>
          </p:cNvSpPr>
          <p:nvPr/>
        </p:nvSpPr>
        <p:spPr bwMode="auto">
          <a:xfrm>
            <a:off x="42863" y="539750"/>
            <a:ext cx="9893300" cy="431800"/>
          </a:xfrm>
          <a:prstGeom prst="rect">
            <a:avLst/>
          </a:prstGeom>
          <a:noFill/>
          <a:ln w="9525">
            <a:noFill/>
            <a:round/>
            <a:headEnd/>
            <a:tailEnd/>
          </a:ln>
        </p:spPr>
        <p:txBody>
          <a:bodyPr lIns="0" tIns="0" rIns="0" bIns="0" anchor="ctr"/>
          <a:lstStyle/>
          <a:p>
            <a:pPr algn="ctr">
              <a:lnSpc>
                <a:spcPct val="93000"/>
              </a:lnSpc>
              <a:tabLst>
                <a:tab pos="0" algn="l"/>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1963" algn="l"/>
                <a:tab pos="8531225" algn="l"/>
                <a:tab pos="8980488" algn="l"/>
              </a:tabLst>
            </a:pPr>
            <a:r>
              <a:rPr lang="ru-RU" sz="2400" b="1" dirty="0">
                <a:solidFill>
                  <a:srgbClr val="000000"/>
                </a:solidFill>
                <a:latin typeface="Times New Roman" pitchFamily="18" charset="0"/>
                <a:cs typeface="Times New Roman" pitchFamily="18" charset="0"/>
              </a:rPr>
              <a:t>Административная </a:t>
            </a:r>
            <a:r>
              <a:rPr lang="ru-RU" sz="2400" b="1" dirty="0" smtClean="0">
                <a:solidFill>
                  <a:srgbClr val="000000"/>
                </a:solidFill>
                <a:latin typeface="Times New Roman" pitchFamily="18" charset="0"/>
                <a:cs typeface="Times New Roman" pitchFamily="18" charset="0"/>
              </a:rPr>
              <a:t>практика по ветеринарному надзору</a:t>
            </a:r>
            <a:endParaRPr lang="ru-RU" sz="2400" b="1" dirty="0">
              <a:solidFill>
                <a:srgbClr val="000000"/>
              </a:solidFill>
              <a:latin typeface="Times New Roman" pitchFamily="18" charset="0"/>
              <a:cs typeface="Times New Roman" pitchFamily="18" charset="0"/>
            </a:endParaRPr>
          </a:p>
        </p:txBody>
      </p:sp>
      <p:sp>
        <p:nvSpPr>
          <p:cNvPr id="16" name="Номер слайда 7"/>
          <p:cNvSpPr>
            <a:spLocks noGrp="1"/>
          </p:cNvSpPr>
          <p:nvPr>
            <p:ph type="sldNum" sz="quarter" idx="12"/>
          </p:nvPr>
        </p:nvSpPr>
        <p:spPr>
          <a:xfrm>
            <a:off x="9288463" y="7235825"/>
            <a:ext cx="617537" cy="323850"/>
          </a:xfrm>
        </p:spPr>
        <p:txBody>
          <a:bodyPr/>
          <a:lstStyle/>
          <a:p>
            <a:pPr>
              <a:defRPr/>
            </a:pPr>
            <a:fld id="{BE0BDB24-645E-4695-9022-046729CCB5C2}" type="slidenum">
              <a:rPr lang="ru-RU" sz="1500" smtClean="0">
                <a:latin typeface="Times New Roman" pitchFamily="18" charset="0"/>
                <a:cs typeface="Times New Roman" pitchFamily="18" charset="0"/>
              </a:rPr>
              <a:pPr>
                <a:defRPr/>
              </a:pPr>
              <a:t>5</a:t>
            </a:fld>
            <a:endParaRPr lang="ru-RU" sz="1500" dirty="0">
              <a:latin typeface="Times New Roman" pitchFamily="18" charset="0"/>
              <a:cs typeface="Times New Roman" pitchFamily="18" charset="0"/>
            </a:endParaRPr>
          </a:p>
        </p:txBody>
      </p:sp>
      <p:sp>
        <p:nvSpPr>
          <p:cNvPr id="11273" name="Line 5"/>
          <p:cNvSpPr>
            <a:spLocks noChangeShapeType="1"/>
          </p:cNvSpPr>
          <p:nvPr/>
        </p:nvSpPr>
        <p:spPr bwMode="auto">
          <a:xfrm>
            <a:off x="647700" y="971550"/>
            <a:ext cx="8758238" cy="1588"/>
          </a:xfrm>
          <a:prstGeom prst="line">
            <a:avLst/>
          </a:prstGeom>
          <a:noFill/>
          <a:ln w="38160">
            <a:solidFill>
              <a:srgbClr val="008000"/>
            </a:solidFill>
            <a:miter lim="800000"/>
            <a:headEnd/>
            <a:tailEnd/>
          </a:ln>
        </p:spPr>
        <p:txBody>
          <a:bodyPr lIns="91420" tIns="45711" rIns="91420" bIns="45711"/>
          <a:lstStyle/>
          <a:p>
            <a:endParaRPr lang="ru-RU"/>
          </a:p>
        </p:txBody>
      </p:sp>
      <p:graphicFrame>
        <p:nvGraphicFramePr>
          <p:cNvPr id="11" name="Таблица 10"/>
          <p:cNvGraphicFramePr>
            <a:graphicFrameLocks noGrp="1"/>
          </p:cNvGraphicFramePr>
          <p:nvPr/>
        </p:nvGraphicFramePr>
        <p:xfrm>
          <a:off x="468313" y="1422400"/>
          <a:ext cx="9001125" cy="4051301"/>
        </p:xfrm>
        <a:graphic>
          <a:graphicData uri="http://schemas.openxmlformats.org/drawingml/2006/table">
            <a:tbl>
              <a:tblPr/>
              <a:tblGrid>
                <a:gridCol w="5357799"/>
                <a:gridCol w="1857382"/>
                <a:gridCol w="1785944"/>
              </a:tblGrid>
              <a:tr h="318997">
                <a:tc rowSpan="2">
                  <a:txBody>
                    <a:bodyPr/>
                    <a:lstStyle/>
                    <a:p>
                      <a:pPr marL="68580" algn="ctr">
                        <a:lnSpc>
                          <a:spcPct val="115000"/>
                        </a:lnSpc>
                        <a:spcAft>
                          <a:spcPts val="1000"/>
                        </a:spcAft>
                      </a:pPr>
                      <a:r>
                        <a:rPr lang="ru-RU" sz="1800" b="1" dirty="0">
                          <a:latin typeface="Times New Roman"/>
                          <a:ea typeface="Calibri"/>
                          <a:cs typeface="Times New Roman"/>
                        </a:rPr>
                        <a:t>Наименование показателей</a:t>
                      </a:r>
                      <a:endParaRPr lang="ru-RU" sz="1800" dirty="0">
                        <a:latin typeface="Calibri"/>
                        <a:ea typeface="Calibri"/>
                        <a:cs typeface="Times New Roman"/>
                      </a:endParaRPr>
                    </a:p>
                  </a:txBody>
                  <a:tcPr marL="49809" marR="49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68580" algn="ctr">
                        <a:lnSpc>
                          <a:spcPct val="115000"/>
                        </a:lnSpc>
                        <a:spcAft>
                          <a:spcPts val="1000"/>
                        </a:spcAft>
                      </a:pPr>
                      <a:r>
                        <a:rPr lang="ru-RU" sz="1800" dirty="0" smtClean="0">
                          <a:latin typeface="Times New Roman"/>
                          <a:ea typeface="Calibri"/>
                          <a:cs typeface="Times New Roman"/>
                        </a:rPr>
                        <a:t>За 6 месяцев 2022 года</a:t>
                      </a:r>
                      <a:endParaRPr lang="ru-RU" sz="1800" dirty="0">
                        <a:solidFill>
                          <a:srgbClr val="FF0000"/>
                        </a:solidFill>
                        <a:latin typeface="Calibri"/>
                        <a:ea typeface="Calibri"/>
                        <a:cs typeface="Times New Roman"/>
                      </a:endParaRPr>
                    </a:p>
                  </a:txBody>
                  <a:tcPr marL="49809" marR="498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752378">
                <a:tc vMerge="1">
                  <a:txBody>
                    <a:bodyPr/>
                    <a:lstStyle/>
                    <a:p>
                      <a:endParaRPr lang="ru-RU"/>
                    </a:p>
                  </a:txBody>
                  <a:tcPr/>
                </a:tc>
                <a:tc>
                  <a:txBody>
                    <a:bodyPr/>
                    <a:lstStyle/>
                    <a:p>
                      <a:pPr marL="68580" algn="ctr">
                        <a:lnSpc>
                          <a:spcPct val="115000"/>
                        </a:lnSpc>
                        <a:spcAft>
                          <a:spcPts val="1000"/>
                        </a:spcAft>
                      </a:pPr>
                      <a:r>
                        <a:rPr lang="ru-RU" sz="1800" b="1" dirty="0">
                          <a:solidFill>
                            <a:schemeClr val="tx1"/>
                          </a:solidFill>
                          <a:latin typeface="Times New Roman"/>
                          <a:ea typeface="Calibri"/>
                          <a:cs typeface="Times New Roman"/>
                        </a:rPr>
                        <a:t>АО</a:t>
                      </a:r>
                      <a:endParaRPr lang="ru-RU" sz="1800" dirty="0">
                        <a:solidFill>
                          <a:schemeClr val="tx1"/>
                        </a:solidFill>
                        <a:latin typeface="Calibri"/>
                        <a:ea typeface="Calibri"/>
                        <a:cs typeface="Times New Roman"/>
                      </a:endParaRPr>
                    </a:p>
                  </a:txBody>
                  <a:tcPr marL="49809" marR="49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8580" algn="ctr">
                        <a:lnSpc>
                          <a:spcPct val="115000"/>
                        </a:lnSpc>
                        <a:spcAft>
                          <a:spcPts val="1000"/>
                        </a:spcAft>
                      </a:pPr>
                      <a:r>
                        <a:rPr lang="ru-RU" sz="1800" b="1" dirty="0">
                          <a:solidFill>
                            <a:schemeClr val="tx1"/>
                          </a:solidFill>
                          <a:latin typeface="Times New Roman"/>
                          <a:ea typeface="Calibri"/>
                          <a:cs typeface="Times New Roman"/>
                        </a:rPr>
                        <a:t>НАО</a:t>
                      </a:r>
                      <a:endParaRPr lang="ru-RU" sz="1800" dirty="0">
                        <a:solidFill>
                          <a:schemeClr val="tx1"/>
                        </a:solidFill>
                        <a:latin typeface="Calibri"/>
                        <a:ea typeface="Calibri"/>
                        <a:cs typeface="Times New Roman"/>
                      </a:endParaRPr>
                    </a:p>
                  </a:txBody>
                  <a:tcPr marL="49809" marR="49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8540">
                <a:tc>
                  <a:txBody>
                    <a:bodyPr/>
                    <a:lstStyle/>
                    <a:p>
                      <a:pPr>
                        <a:lnSpc>
                          <a:spcPct val="115000"/>
                        </a:lnSpc>
                        <a:spcAft>
                          <a:spcPts val="0"/>
                        </a:spcAft>
                      </a:pPr>
                      <a:r>
                        <a:rPr lang="ru-RU" sz="1800" b="1">
                          <a:latin typeface="Times New Roman"/>
                          <a:ea typeface="Calibri"/>
                          <a:cs typeface="Times New Roman"/>
                        </a:rPr>
                        <a:t>Вынесено постановлений о привлечении к адм. ответственности</a:t>
                      </a:r>
                      <a:endParaRPr lang="ru-RU" sz="1800">
                        <a:latin typeface="Calibri"/>
                        <a:ea typeface="Calibri"/>
                        <a:cs typeface="Times New Roman"/>
                      </a:endParaRPr>
                    </a:p>
                  </a:txBody>
                  <a:tcPr marL="49809" marR="49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dirty="0" smtClean="0">
                          <a:solidFill>
                            <a:schemeClr val="tx1"/>
                          </a:solidFill>
                          <a:latin typeface="Times New Roman" pitchFamily="18" charset="0"/>
                          <a:ea typeface="Calibri"/>
                          <a:cs typeface="Times New Roman" pitchFamily="18" charset="0"/>
                        </a:rPr>
                        <a:t>258</a:t>
                      </a:r>
                      <a:endParaRPr lang="ru-RU" sz="1800" dirty="0">
                        <a:solidFill>
                          <a:schemeClr val="tx1"/>
                        </a:solidFill>
                        <a:latin typeface="Times New Roman" pitchFamily="18" charset="0"/>
                        <a:ea typeface="Calibri"/>
                        <a:cs typeface="Times New Roman" pitchFamily="18" charset="0"/>
                      </a:endParaRPr>
                    </a:p>
                  </a:txBody>
                  <a:tcPr marL="49809" marR="49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kern="1200" dirty="0" smtClean="0">
                          <a:solidFill>
                            <a:schemeClr val="tx1"/>
                          </a:solidFill>
                          <a:latin typeface="Times New Roman" pitchFamily="18" charset="0"/>
                          <a:ea typeface="Calibri"/>
                          <a:cs typeface="Times New Roman" pitchFamily="18" charset="0"/>
                        </a:rPr>
                        <a:t>44</a:t>
                      </a:r>
                      <a:endParaRPr lang="ru-RU" sz="1800" kern="1200" dirty="0">
                        <a:solidFill>
                          <a:schemeClr val="tx1"/>
                        </a:solidFill>
                        <a:latin typeface="Times New Roman" pitchFamily="18" charset="0"/>
                        <a:ea typeface="Calibri"/>
                        <a:cs typeface="Times New Roman" pitchFamily="18" charset="0"/>
                      </a:endParaRPr>
                    </a:p>
                  </a:txBody>
                  <a:tcPr marL="49809" marR="49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9991">
                <a:tc>
                  <a:txBody>
                    <a:bodyPr/>
                    <a:lstStyle/>
                    <a:p>
                      <a:pPr>
                        <a:lnSpc>
                          <a:spcPct val="115000"/>
                        </a:lnSpc>
                        <a:spcAft>
                          <a:spcPts val="0"/>
                        </a:spcAft>
                      </a:pPr>
                      <a:r>
                        <a:rPr lang="ru-RU" sz="1800" b="1">
                          <a:latin typeface="Times New Roman"/>
                          <a:ea typeface="Calibri"/>
                          <a:cs typeface="Times New Roman"/>
                        </a:rPr>
                        <a:t>Наложено штрафов, тыс. рублей</a:t>
                      </a:r>
                      <a:endParaRPr lang="ru-RU" sz="1800">
                        <a:latin typeface="Calibri"/>
                        <a:ea typeface="Calibri"/>
                        <a:cs typeface="Times New Roman"/>
                      </a:endParaRPr>
                    </a:p>
                  </a:txBody>
                  <a:tcPr marL="49809" marR="49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kern="1200" dirty="0" smtClean="0">
                          <a:solidFill>
                            <a:schemeClr val="tx1"/>
                          </a:solidFill>
                          <a:latin typeface="Times New Roman" pitchFamily="18" charset="0"/>
                          <a:ea typeface="Calibri"/>
                          <a:cs typeface="Times New Roman" pitchFamily="18" charset="0"/>
                        </a:rPr>
                        <a:t>2190,75</a:t>
                      </a:r>
                      <a:endParaRPr lang="ru-RU" sz="1800" kern="1200" dirty="0">
                        <a:solidFill>
                          <a:schemeClr val="tx1"/>
                        </a:solidFill>
                        <a:latin typeface="Times New Roman" pitchFamily="18" charset="0"/>
                        <a:ea typeface="Calibri"/>
                        <a:cs typeface="Times New Roman" pitchFamily="18" charset="0"/>
                      </a:endParaRPr>
                    </a:p>
                  </a:txBody>
                  <a:tcPr marL="49809" marR="49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kern="1200" dirty="0" smtClean="0">
                          <a:solidFill>
                            <a:schemeClr val="tx1"/>
                          </a:solidFill>
                          <a:latin typeface="Times New Roman" pitchFamily="18" charset="0"/>
                          <a:ea typeface="Calibri"/>
                          <a:cs typeface="Times New Roman" pitchFamily="18" charset="0"/>
                        </a:rPr>
                        <a:t>139,5</a:t>
                      </a:r>
                      <a:endParaRPr lang="ru-RU" sz="1800" kern="1200" dirty="0">
                        <a:solidFill>
                          <a:schemeClr val="tx1"/>
                        </a:solidFill>
                        <a:latin typeface="Times New Roman" pitchFamily="18" charset="0"/>
                        <a:ea typeface="Calibri"/>
                        <a:cs typeface="Times New Roman" pitchFamily="18" charset="0"/>
                      </a:endParaRPr>
                    </a:p>
                  </a:txBody>
                  <a:tcPr marL="49809" marR="49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1395">
                <a:tc>
                  <a:txBody>
                    <a:bodyPr/>
                    <a:lstStyle/>
                    <a:p>
                      <a:pPr>
                        <a:lnSpc>
                          <a:spcPct val="115000"/>
                        </a:lnSpc>
                        <a:spcAft>
                          <a:spcPts val="0"/>
                        </a:spcAft>
                      </a:pPr>
                      <a:r>
                        <a:rPr lang="ru-RU" sz="1800" b="1" dirty="0">
                          <a:latin typeface="Times New Roman"/>
                          <a:ea typeface="Calibri"/>
                          <a:cs typeface="Times New Roman"/>
                        </a:rPr>
                        <a:t>Взыскано штрафов, тыс. рублей</a:t>
                      </a:r>
                      <a:endParaRPr lang="ru-RU" sz="1800" dirty="0">
                        <a:latin typeface="Calibri"/>
                        <a:ea typeface="Calibri"/>
                        <a:cs typeface="Times New Roman"/>
                      </a:endParaRPr>
                    </a:p>
                  </a:txBody>
                  <a:tcPr marL="49809" marR="49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kern="1200" dirty="0" smtClean="0">
                          <a:solidFill>
                            <a:schemeClr val="tx1"/>
                          </a:solidFill>
                          <a:latin typeface="Times New Roman" pitchFamily="18" charset="0"/>
                          <a:ea typeface="Calibri"/>
                          <a:cs typeface="Times New Roman" pitchFamily="18" charset="0"/>
                        </a:rPr>
                        <a:t>2811,81381</a:t>
                      </a:r>
                      <a:endParaRPr lang="ru-RU" sz="1800" kern="1200" dirty="0">
                        <a:solidFill>
                          <a:schemeClr val="tx1"/>
                        </a:solidFill>
                        <a:latin typeface="Times New Roman" pitchFamily="18" charset="0"/>
                        <a:ea typeface="Calibri"/>
                        <a:cs typeface="Times New Roman" pitchFamily="18" charset="0"/>
                      </a:endParaRPr>
                    </a:p>
                  </a:txBody>
                  <a:tcPr marL="49809" marR="49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800" kern="1200" dirty="0" smtClean="0">
                          <a:solidFill>
                            <a:schemeClr val="tx1"/>
                          </a:solidFill>
                          <a:latin typeface="Times New Roman" pitchFamily="18" charset="0"/>
                          <a:ea typeface="Calibri"/>
                          <a:cs typeface="Times New Roman" pitchFamily="18" charset="0"/>
                        </a:rPr>
                        <a:t>133,1694</a:t>
                      </a:r>
                      <a:endParaRPr lang="ru-RU" sz="1800" kern="1200" dirty="0">
                        <a:solidFill>
                          <a:schemeClr val="tx1"/>
                        </a:solidFill>
                        <a:latin typeface="Times New Roman" pitchFamily="18" charset="0"/>
                        <a:ea typeface="Calibri"/>
                        <a:cs typeface="Times New Roman" pitchFamily="18" charset="0"/>
                      </a:endParaRPr>
                    </a:p>
                  </a:txBody>
                  <a:tcPr marL="49809" marR="4980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9010650" y="1588"/>
            <a:ext cx="841375" cy="404812"/>
          </a:xfrm>
          <a:prstGeom prst="rect">
            <a:avLst/>
          </a:prstGeom>
          <a:noFill/>
          <a:ln w="9525">
            <a:noFill/>
            <a:round/>
            <a:headEnd/>
            <a:tailEnd/>
          </a:ln>
        </p:spPr>
        <p:txBody>
          <a:bodyPr lIns="99187" tIns="51577" rIns="99187" bIns="51577" anchor="b"/>
          <a:lstStyle/>
          <a:p>
            <a:pPr algn="r">
              <a:lnSpc>
                <a:spcPct val="87000"/>
              </a:lnSpc>
              <a:tabLst>
                <a:tab pos="0" algn="l"/>
                <a:tab pos="490538" algn="l"/>
                <a:tab pos="985838" algn="l"/>
                <a:tab pos="1481138" algn="l"/>
                <a:tab pos="1976438" algn="l"/>
                <a:tab pos="2471738" algn="l"/>
                <a:tab pos="2967038" algn="l"/>
                <a:tab pos="3462338" algn="l"/>
                <a:tab pos="3957638" algn="l"/>
                <a:tab pos="4452938" algn="l"/>
                <a:tab pos="4948238" algn="l"/>
                <a:tab pos="5443538" algn="l"/>
                <a:tab pos="5938838" algn="l"/>
                <a:tab pos="6434138" algn="l"/>
                <a:tab pos="6929438" algn="l"/>
                <a:tab pos="7424738" algn="l"/>
                <a:tab pos="7918450" algn="l"/>
                <a:tab pos="8413750" algn="l"/>
                <a:tab pos="8909050" algn="l"/>
                <a:tab pos="9402763" algn="l"/>
                <a:tab pos="9898063" algn="l"/>
              </a:tabLst>
            </a:pPr>
            <a:endParaRPr lang="ru-RU">
              <a:solidFill>
                <a:srgbClr val="FFFFFF"/>
              </a:solidFill>
            </a:endParaRPr>
          </a:p>
        </p:txBody>
      </p:sp>
      <p:sp>
        <p:nvSpPr>
          <p:cNvPr id="14339" name="Text Box 5"/>
          <p:cNvSpPr txBox="1">
            <a:spLocks noChangeArrowheads="1"/>
          </p:cNvSpPr>
          <p:nvPr/>
        </p:nvSpPr>
        <p:spPr bwMode="auto">
          <a:xfrm>
            <a:off x="628650" y="7235825"/>
            <a:ext cx="9525000" cy="350838"/>
          </a:xfrm>
          <a:prstGeom prst="rect">
            <a:avLst/>
          </a:prstGeom>
          <a:noFill/>
          <a:ln w="9525">
            <a:noFill/>
            <a:round/>
            <a:headEnd/>
            <a:tailEnd/>
          </a:ln>
        </p:spPr>
        <p:txBody>
          <a:bodyPr lIns="0" tIns="0" rIns="0" bIns="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400">
                <a:solidFill>
                  <a:srgbClr val="277600"/>
                </a:solidFill>
                <a:latin typeface="Times New Roman" pitchFamily="18" charset="0"/>
              </a:rPr>
              <a:t>Североморское межрегиональное </a:t>
            </a:r>
            <a:r>
              <a:rPr lang="en-GB" sz="1400">
                <a:solidFill>
                  <a:srgbClr val="277600"/>
                </a:solidFill>
                <a:latin typeface="Times New Roman" pitchFamily="18" charset="0"/>
              </a:rPr>
              <a:t>Управление Россельхознадзора</a:t>
            </a:r>
          </a:p>
        </p:txBody>
      </p:sp>
      <p:pic>
        <p:nvPicPr>
          <p:cNvPr id="14340"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round/>
            <a:headEnd/>
            <a:tailEnd/>
          </a:ln>
        </p:spPr>
      </p:pic>
      <p:sp>
        <p:nvSpPr>
          <p:cNvPr id="14341"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14342"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16" name="Номер слайда 7"/>
          <p:cNvSpPr>
            <a:spLocks noGrp="1"/>
          </p:cNvSpPr>
          <p:nvPr>
            <p:ph type="sldNum" sz="quarter" idx="12"/>
          </p:nvPr>
        </p:nvSpPr>
        <p:spPr>
          <a:xfrm>
            <a:off x="9288463" y="7235825"/>
            <a:ext cx="617537" cy="323850"/>
          </a:xfrm>
        </p:spPr>
        <p:txBody>
          <a:bodyPr/>
          <a:lstStyle/>
          <a:p>
            <a:pPr>
              <a:defRPr/>
            </a:pPr>
            <a:fld id="{66A118B4-2212-4A79-B8C9-6DDA96BDB5E7}" type="slidenum">
              <a:rPr lang="ru-RU" sz="1500" smtClean="0">
                <a:latin typeface="Times New Roman" pitchFamily="18" charset="0"/>
                <a:cs typeface="Times New Roman" pitchFamily="18" charset="0"/>
              </a:rPr>
              <a:pPr>
                <a:defRPr/>
              </a:pPr>
              <a:t>6</a:t>
            </a:fld>
            <a:endParaRPr lang="ru-RU" sz="1500" dirty="0">
              <a:latin typeface="Times New Roman" pitchFamily="18" charset="0"/>
              <a:cs typeface="Times New Roman" pitchFamily="18" charset="0"/>
            </a:endParaRPr>
          </a:p>
        </p:txBody>
      </p:sp>
      <p:sp>
        <p:nvSpPr>
          <p:cNvPr id="14344" name="Заголовок 1"/>
          <p:cNvSpPr txBox="1">
            <a:spLocks/>
          </p:cNvSpPr>
          <p:nvPr/>
        </p:nvSpPr>
        <p:spPr bwMode="auto">
          <a:xfrm>
            <a:off x="503238" y="179388"/>
            <a:ext cx="9064625" cy="647700"/>
          </a:xfrm>
          <a:prstGeom prst="rect">
            <a:avLst/>
          </a:prstGeom>
          <a:noFill/>
          <a:ln w="9525">
            <a:noFill/>
            <a:miter lim="800000"/>
            <a:headEnd/>
            <a:tailEnd/>
          </a:ln>
        </p:spPr>
        <p:txBody>
          <a:bodyPr/>
          <a:lstStyle/>
          <a:p>
            <a:pPr algn="ctr">
              <a:lnSpc>
                <a:spcPct val="93000"/>
              </a:lnSpc>
            </a:pPr>
            <a:r>
              <a:rPr lang="ru-RU" sz="2400" b="1" dirty="0">
                <a:solidFill>
                  <a:schemeClr val="tx1"/>
                </a:solidFill>
                <a:latin typeface="Times New Roman" pitchFamily="18" charset="0"/>
              </a:rPr>
              <a:t>Расп</a:t>
            </a:r>
            <a:r>
              <a:rPr lang="ru-RU" sz="2400" b="1" dirty="0">
                <a:solidFill>
                  <a:srgbClr val="000000"/>
                </a:solidFill>
                <a:latin typeface="Times New Roman" pitchFamily="18" charset="0"/>
              </a:rPr>
              <a:t>рос</a:t>
            </a:r>
            <a:r>
              <a:rPr lang="ru-RU" sz="2400" b="1" dirty="0">
                <a:solidFill>
                  <a:schemeClr val="tx1"/>
                </a:solidFill>
                <a:latin typeface="Times New Roman" pitchFamily="18" charset="0"/>
              </a:rPr>
              <a:t>траненные нарушения ветеринарного законодательства</a:t>
            </a:r>
            <a:endParaRPr lang="ru-RU" sz="2400" dirty="0">
              <a:solidFill>
                <a:srgbClr val="000000"/>
              </a:solidFill>
            </a:endParaRPr>
          </a:p>
        </p:txBody>
      </p:sp>
      <p:graphicFrame>
        <p:nvGraphicFramePr>
          <p:cNvPr id="12" name="Содержимое 6"/>
          <p:cNvGraphicFramePr>
            <a:graphicFrameLocks/>
          </p:cNvGraphicFramePr>
          <p:nvPr/>
        </p:nvGraphicFramePr>
        <p:xfrm>
          <a:off x="157373" y="1043533"/>
          <a:ext cx="9715569" cy="5813109"/>
        </p:xfrm>
        <a:graphic>
          <a:graphicData uri="http://schemas.openxmlformats.org/drawingml/2006/table">
            <a:tbl>
              <a:tblPr firstRow="1" bandRow="1">
                <a:tableStyleId>{5C22544A-7EE6-4342-B048-85BDC9FD1C3A}</a:tableStyleId>
              </a:tblPr>
              <a:tblGrid>
                <a:gridCol w="3370771"/>
                <a:gridCol w="606054"/>
                <a:gridCol w="763238"/>
                <a:gridCol w="4975506"/>
              </a:tblGrid>
              <a:tr h="357189">
                <a:tc>
                  <a:txBody>
                    <a:bodyPr/>
                    <a:lstStyle/>
                    <a:p>
                      <a:pPr algn="ctr"/>
                      <a:r>
                        <a:rPr lang="ru-RU" sz="1700" b="0" i="0" kern="1200" baseline="0" dirty="0" smtClean="0">
                          <a:solidFill>
                            <a:schemeClr val="tx1"/>
                          </a:solidFill>
                          <a:latin typeface="Times New Roman" pitchFamily="18" charset="0"/>
                          <a:ea typeface="+mn-ea"/>
                          <a:cs typeface="Times New Roman" pitchFamily="18" charset="0"/>
                        </a:rPr>
                        <a:t> Наименование статьи КоАП РФ </a:t>
                      </a:r>
                      <a:endParaRPr lang="ru-RU" sz="1700" b="0" i="0" dirty="0">
                        <a:solidFill>
                          <a:schemeClr val="tx1"/>
                        </a:solidFill>
                        <a:latin typeface="Times New Roman" pitchFamily="18" charset="0"/>
                        <a:cs typeface="Times New Roman" pitchFamily="18"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700" b="0" i="0" kern="1200" baseline="0" dirty="0" smtClean="0">
                          <a:solidFill>
                            <a:schemeClr val="tx1"/>
                          </a:solidFill>
                          <a:latin typeface="Times New Roman" pitchFamily="18" charset="0"/>
                          <a:ea typeface="+mn-ea"/>
                          <a:cs typeface="Times New Roman" pitchFamily="18" charset="0"/>
                        </a:rPr>
                        <a:t>АО</a:t>
                      </a:r>
                      <a:endParaRPr lang="ru-RU" sz="1700" b="0" i="0" dirty="0" smtClean="0">
                        <a:ln w="57150">
                          <a:solidFill>
                            <a:srgbClr val="008A3E"/>
                          </a:solidFill>
                        </a:ln>
                        <a:solidFill>
                          <a:schemeClr val="tx1"/>
                        </a:solidFill>
                        <a:latin typeface="Times New Roman" pitchFamily="18" charset="0"/>
                        <a:cs typeface="Times New Roman" pitchFamily="18"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700" b="0" i="0" kern="1200" baseline="0" dirty="0" smtClean="0">
                          <a:solidFill>
                            <a:schemeClr val="tx1"/>
                          </a:solidFill>
                          <a:latin typeface="Times New Roman" pitchFamily="18" charset="0"/>
                          <a:ea typeface="+mn-ea"/>
                          <a:cs typeface="Times New Roman" pitchFamily="18" charset="0"/>
                        </a:rPr>
                        <a:t>НАО</a:t>
                      </a:r>
                      <a:endParaRPr lang="ru-RU" sz="1700" b="0" i="0" dirty="0" smtClean="0">
                        <a:ln w="57150">
                          <a:solidFill>
                            <a:srgbClr val="008A3E"/>
                          </a:solidFill>
                        </a:ln>
                        <a:solidFill>
                          <a:schemeClr val="tx1"/>
                        </a:solidFill>
                        <a:latin typeface="Times New Roman" pitchFamily="18" charset="0"/>
                        <a:cs typeface="Times New Roman" pitchFamily="18"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700" b="0" i="0" kern="1200" baseline="0" dirty="0" smtClean="0">
                          <a:solidFill>
                            <a:schemeClr val="tx1"/>
                          </a:solidFill>
                          <a:latin typeface="Times New Roman" pitchFamily="18" charset="0"/>
                          <a:ea typeface="+mn-ea"/>
                          <a:cs typeface="Times New Roman" pitchFamily="18" charset="0"/>
                        </a:rPr>
                        <a:t>Нарушения</a:t>
                      </a:r>
                      <a:endParaRPr lang="ru-RU" sz="1700" b="0" i="0" dirty="0" smtClean="0">
                        <a:ln w="57150">
                          <a:solidFill>
                            <a:srgbClr val="008A3E"/>
                          </a:solidFill>
                        </a:ln>
                        <a:solidFill>
                          <a:schemeClr val="tx1"/>
                        </a:solidFill>
                        <a:latin typeface="Times New Roman" pitchFamily="18" charset="0"/>
                        <a:cs typeface="Times New Roman" pitchFamily="18" charset="0"/>
                      </a:endParaRPr>
                    </a:p>
                  </a:txBody>
                  <a:tcPr>
                    <a:noFill/>
                  </a:tcPr>
                </a:tc>
              </a:tr>
              <a:tr h="1443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700" b="1" dirty="0" smtClean="0">
                          <a:solidFill>
                            <a:schemeClr val="tx1"/>
                          </a:solidFill>
                          <a:latin typeface="Times New Roman" pitchFamily="18" charset="0"/>
                          <a:cs typeface="Times New Roman" pitchFamily="18" charset="0"/>
                        </a:rPr>
                        <a:t>ч. 1 ст. 10.8 </a:t>
                      </a:r>
                      <a:r>
                        <a:rPr lang="ru-RU" sz="1700" b="0" dirty="0" smtClean="0">
                          <a:solidFill>
                            <a:schemeClr val="tx1"/>
                          </a:solidFill>
                          <a:latin typeface="Times New Roman" pitchFamily="18" charset="0"/>
                          <a:cs typeface="Times New Roman" pitchFamily="18" charset="0"/>
                        </a:rPr>
                        <a:t>КоАП РФ Нарушение ветеринарно-санитарных правил перевозки, перегона или убоя животных,  либо правил заготовки, переработки хранения или реализации продуктов животноводства</a:t>
                      </a:r>
                    </a:p>
                  </a:txBody>
                  <a:tcPr>
                    <a:noFill/>
                  </a:tcPr>
                </a:tc>
                <a:tc>
                  <a:txBody>
                    <a:bodyPr/>
                    <a:lstStyle/>
                    <a:p>
                      <a:pPr marL="0" algn="ctr" defTabSz="1007630" rtl="0" eaLnBrk="1" latinLnBrk="0" hangingPunct="1"/>
                      <a:r>
                        <a:rPr lang="ru-RU" sz="1700" kern="1200" dirty="0" smtClean="0">
                          <a:solidFill>
                            <a:schemeClr val="tx1"/>
                          </a:solidFill>
                          <a:latin typeface="Times New Roman" pitchFamily="18" charset="0"/>
                          <a:ea typeface="+mn-ea"/>
                          <a:cs typeface="Times New Roman" pitchFamily="18" charset="0"/>
                        </a:rPr>
                        <a:t>24</a:t>
                      </a:r>
                      <a:endParaRPr lang="ru-RU" sz="1700" kern="1200" dirty="0">
                        <a:solidFill>
                          <a:schemeClr val="tx1"/>
                        </a:solidFill>
                        <a:latin typeface="Times New Roman" pitchFamily="18" charset="0"/>
                        <a:ea typeface="+mn-ea"/>
                        <a:cs typeface="Times New Roman" pitchFamily="18" charset="0"/>
                      </a:endParaRPr>
                    </a:p>
                  </a:txBody>
                  <a:tcPr>
                    <a:noFill/>
                  </a:tcPr>
                </a:tc>
                <a:tc>
                  <a:txBody>
                    <a:bodyPr/>
                    <a:lstStyle/>
                    <a:p>
                      <a:pPr algn="ctr"/>
                      <a:r>
                        <a:rPr lang="ru-RU" sz="1700" dirty="0" smtClean="0">
                          <a:solidFill>
                            <a:schemeClr val="tx1"/>
                          </a:solidFill>
                          <a:latin typeface="Times New Roman" pitchFamily="18" charset="0"/>
                          <a:cs typeface="Times New Roman" pitchFamily="18" charset="0"/>
                        </a:rPr>
                        <a:t>2</a:t>
                      </a:r>
                      <a:endParaRPr lang="ru-RU" sz="1700" dirty="0">
                        <a:solidFill>
                          <a:schemeClr val="tx1"/>
                        </a:solidFill>
                        <a:latin typeface="Times New Roman" pitchFamily="18" charset="0"/>
                        <a:cs typeface="Times New Roman" pitchFamily="18" charset="0"/>
                      </a:endParaRPr>
                    </a:p>
                  </a:txBody>
                  <a:tcPr>
                    <a:noFill/>
                  </a:tcPr>
                </a:tc>
                <a:tc>
                  <a:txBody>
                    <a:bodyPr/>
                    <a:lstStyle/>
                    <a:p>
                      <a:pPr marL="285750" indent="-285750">
                        <a:buFontTx/>
                        <a:buChar char="-"/>
                      </a:pPr>
                      <a:r>
                        <a:rPr lang="ru-RU" sz="1700" dirty="0" smtClean="0">
                          <a:solidFill>
                            <a:schemeClr val="tx1"/>
                          </a:solidFill>
                          <a:latin typeface="Times New Roman" pitchFamily="18" charset="0"/>
                          <a:cs typeface="Times New Roman" pitchFamily="18" charset="0"/>
                        </a:rPr>
                        <a:t>Отсутствие ветеринарных сопроводительных документов на животных и животноводческую продукцию, находящуюся на реализации и хранении, </a:t>
                      </a:r>
                    </a:p>
                    <a:p>
                      <a:pPr marL="285750" indent="-285750">
                        <a:buFontTx/>
                        <a:buChar char="-"/>
                      </a:pPr>
                      <a:r>
                        <a:rPr lang="ru-RU" sz="1700" dirty="0" smtClean="0">
                          <a:solidFill>
                            <a:schemeClr val="tx1"/>
                          </a:solidFill>
                          <a:latin typeface="Times New Roman" pitchFamily="18" charset="0"/>
                          <a:cs typeface="Times New Roman" pitchFamily="18" charset="0"/>
                        </a:rPr>
                        <a:t>нарушение правил убоя животных</a:t>
                      </a:r>
                      <a:endParaRPr lang="ru-RU" sz="1700" dirty="0">
                        <a:solidFill>
                          <a:schemeClr val="tx1"/>
                        </a:solidFill>
                        <a:latin typeface="Times New Roman" pitchFamily="18" charset="0"/>
                        <a:cs typeface="Times New Roman" pitchFamily="18" charset="0"/>
                      </a:endParaRPr>
                    </a:p>
                  </a:txBody>
                  <a:tcPr>
                    <a:noFill/>
                  </a:tcPr>
                </a:tc>
              </a:tr>
              <a:tr h="1311923">
                <a:tc>
                  <a:txBody>
                    <a:bodyPr/>
                    <a:lstStyle/>
                    <a:p>
                      <a:r>
                        <a:rPr lang="ru-RU" sz="1700" b="1" dirty="0" smtClean="0">
                          <a:solidFill>
                            <a:schemeClr val="tx1"/>
                          </a:solidFill>
                          <a:latin typeface="Times New Roman" pitchFamily="18" charset="0"/>
                          <a:cs typeface="Times New Roman" pitchFamily="18" charset="0"/>
                        </a:rPr>
                        <a:t>ч. 2 ст. 10.8</a:t>
                      </a:r>
                      <a:r>
                        <a:rPr lang="ru-RU" sz="1700" dirty="0" smtClean="0">
                          <a:solidFill>
                            <a:schemeClr val="tx1"/>
                          </a:solidFill>
                          <a:latin typeface="Times New Roman" pitchFamily="18" charset="0"/>
                          <a:cs typeface="Times New Roman" pitchFamily="18" charset="0"/>
                        </a:rPr>
                        <a:t> КоАП РФ Перевозка сельскохозяйственных животных и (или) продуктов животноводства без ветеринарных сопроводительных документов</a:t>
                      </a:r>
                      <a:endParaRPr lang="ru-RU" sz="1700" dirty="0">
                        <a:solidFill>
                          <a:schemeClr val="tx1"/>
                        </a:solidFill>
                        <a:latin typeface="Times New Roman" pitchFamily="18" charset="0"/>
                        <a:cs typeface="Times New Roman" pitchFamily="18" charset="0"/>
                      </a:endParaRPr>
                    </a:p>
                  </a:txBody>
                  <a:tcPr>
                    <a:noFill/>
                  </a:tcPr>
                </a:tc>
                <a:tc>
                  <a:txBody>
                    <a:bodyPr/>
                    <a:lstStyle/>
                    <a:p>
                      <a:pPr algn="ctr"/>
                      <a:r>
                        <a:rPr lang="ru-RU" sz="1700" dirty="0" smtClean="0">
                          <a:solidFill>
                            <a:schemeClr val="tx1"/>
                          </a:solidFill>
                          <a:latin typeface="Times New Roman" pitchFamily="18" charset="0"/>
                          <a:cs typeface="Times New Roman" pitchFamily="18" charset="0"/>
                        </a:rPr>
                        <a:t>5</a:t>
                      </a:r>
                      <a:endParaRPr lang="ru-RU" sz="1700" dirty="0">
                        <a:solidFill>
                          <a:schemeClr val="tx1"/>
                        </a:solidFill>
                        <a:latin typeface="Times New Roman" pitchFamily="18" charset="0"/>
                        <a:cs typeface="Times New Roman" pitchFamily="18" charset="0"/>
                      </a:endParaRPr>
                    </a:p>
                  </a:txBody>
                  <a:tcPr>
                    <a:noFill/>
                  </a:tcPr>
                </a:tc>
                <a:tc>
                  <a:txBody>
                    <a:bodyPr/>
                    <a:lstStyle/>
                    <a:p>
                      <a:pPr algn="ctr"/>
                      <a:r>
                        <a:rPr lang="ru-RU" sz="1700" dirty="0" smtClean="0">
                          <a:solidFill>
                            <a:schemeClr val="tx1"/>
                          </a:solidFill>
                          <a:latin typeface="Times New Roman" pitchFamily="18" charset="0"/>
                          <a:cs typeface="Times New Roman" pitchFamily="18" charset="0"/>
                        </a:rPr>
                        <a:t>0</a:t>
                      </a:r>
                      <a:endParaRPr lang="ru-RU" sz="1700" dirty="0">
                        <a:solidFill>
                          <a:schemeClr val="tx1"/>
                        </a:solidFill>
                        <a:latin typeface="Times New Roman" pitchFamily="18" charset="0"/>
                        <a:cs typeface="Times New Roman" pitchFamily="18" charset="0"/>
                      </a:endParaRPr>
                    </a:p>
                  </a:txBody>
                  <a:tcPr>
                    <a:noFill/>
                  </a:tcPr>
                </a:tc>
                <a:tc>
                  <a:txBody>
                    <a:bodyPr/>
                    <a:lstStyle/>
                    <a:p>
                      <a:pPr marL="285750" indent="-285750">
                        <a:buFontTx/>
                        <a:buChar char="-"/>
                      </a:pPr>
                      <a:r>
                        <a:rPr lang="ru-RU" sz="1700" dirty="0" smtClean="0">
                          <a:solidFill>
                            <a:schemeClr val="tx1"/>
                          </a:solidFill>
                          <a:latin typeface="Times New Roman" pitchFamily="18" charset="0"/>
                          <a:cs typeface="Times New Roman" pitchFamily="18" charset="0"/>
                        </a:rPr>
                        <a:t>Перевозка животноводческих товаров без ветеринарных сопроводительных документов</a:t>
                      </a:r>
                    </a:p>
                    <a:p>
                      <a:pPr marL="285750" indent="-285750">
                        <a:buFontTx/>
                        <a:buChar char="-"/>
                      </a:pPr>
                      <a:endParaRPr lang="ru-RU" sz="1700" dirty="0" smtClean="0">
                        <a:solidFill>
                          <a:schemeClr val="tx1"/>
                        </a:solidFill>
                        <a:latin typeface="Times New Roman" pitchFamily="18" charset="0"/>
                        <a:cs typeface="Times New Roman" pitchFamily="18" charset="0"/>
                      </a:endParaRPr>
                    </a:p>
                    <a:p>
                      <a:endParaRPr lang="ru-RU" sz="1700" dirty="0">
                        <a:solidFill>
                          <a:schemeClr val="tx1"/>
                        </a:solidFill>
                        <a:latin typeface="Times New Roman" pitchFamily="18" charset="0"/>
                        <a:cs typeface="Times New Roman" pitchFamily="18" charset="0"/>
                      </a:endParaRPr>
                    </a:p>
                  </a:txBody>
                  <a:tcPr>
                    <a:noFill/>
                  </a:tcPr>
                </a:tc>
              </a:tr>
              <a:tr h="9543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700" b="1" dirty="0" smtClean="0">
                          <a:solidFill>
                            <a:schemeClr val="tx1"/>
                          </a:solidFill>
                          <a:latin typeface="Times New Roman" pitchFamily="18" charset="0"/>
                          <a:cs typeface="Times New Roman" pitchFamily="18" charset="0"/>
                        </a:rPr>
                        <a:t>ч. 1  ст. 14.43/ ч.2 ст. 14.43 </a:t>
                      </a:r>
                    </a:p>
                    <a:p>
                      <a:pPr marL="0" marR="0" indent="0" algn="l" defTabSz="914400" rtl="0" eaLnBrk="1" fontAlgn="auto" latinLnBrk="0" hangingPunct="1">
                        <a:lnSpc>
                          <a:spcPct val="100000"/>
                        </a:lnSpc>
                        <a:spcBef>
                          <a:spcPts val="0"/>
                        </a:spcBef>
                        <a:spcAft>
                          <a:spcPts val="0"/>
                        </a:spcAft>
                        <a:buClrTx/>
                        <a:buSzTx/>
                        <a:buFontTx/>
                        <a:buNone/>
                        <a:tabLst/>
                        <a:defRPr/>
                      </a:pPr>
                      <a:r>
                        <a:rPr lang="ru-RU" sz="1700" b="1" dirty="0" smtClean="0">
                          <a:solidFill>
                            <a:schemeClr val="tx1"/>
                          </a:solidFill>
                          <a:latin typeface="Times New Roman" pitchFamily="18" charset="0"/>
                          <a:cs typeface="Times New Roman" pitchFamily="18" charset="0"/>
                        </a:rPr>
                        <a:t> </a:t>
                      </a:r>
                      <a:r>
                        <a:rPr lang="ru-RU" sz="1700" b="0" dirty="0" err="1" smtClean="0">
                          <a:solidFill>
                            <a:schemeClr val="tx1"/>
                          </a:solidFill>
                          <a:latin typeface="Times New Roman" pitchFamily="18" charset="0"/>
                          <a:cs typeface="Times New Roman" pitchFamily="18" charset="0"/>
                        </a:rPr>
                        <a:t>КоАП</a:t>
                      </a:r>
                      <a:r>
                        <a:rPr lang="ru-RU" sz="1700" b="0" dirty="0" smtClean="0">
                          <a:solidFill>
                            <a:schemeClr val="tx1"/>
                          </a:solidFill>
                          <a:latin typeface="Times New Roman" pitchFamily="18" charset="0"/>
                          <a:cs typeface="Times New Roman" pitchFamily="18" charset="0"/>
                        </a:rPr>
                        <a:t> РФ</a:t>
                      </a:r>
                    </a:p>
                    <a:p>
                      <a:pPr marL="0" marR="0" indent="0" algn="l" defTabSz="914400" rtl="0" eaLnBrk="1" fontAlgn="auto" latinLnBrk="0" hangingPunct="1">
                        <a:lnSpc>
                          <a:spcPct val="100000"/>
                        </a:lnSpc>
                        <a:spcBef>
                          <a:spcPts val="0"/>
                        </a:spcBef>
                        <a:spcAft>
                          <a:spcPts val="0"/>
                        </a:spcAft>
                        <a:buClrTx/>
                        <a:buSzTx/>
                        <a:buFontTx/>
                        <a:buNone/>
                        <a:tabLst/>
                        <a:defRPr/>
                      </a:pPr>
                      <a:r>
                        <a:rPr lang="ru-RU" sz="1700" b="1" dirty="0" smtClean="0">
                          <a:solidFill>
                            <a:schemeClr val="tx1"/>
                          </a:solidFill>
                          <a:latin typeface="Times New Roman" pitchFamily="18" charset="0"/>
                          <a:cs typeface="Times New Roman" pitchFamily="18" charset="0"/>
                        </a:rPr>
                        <a:t> </a:t>
                      </a:r>
                      <a:r>
                        <a:rPr lang="ru-RU" sz="1700" b="0" dirty="0" smtClean="0">
                          <a:solidFill>
                            <a:schemeClr val="tx1"/>
                          </a:solidFill>
                          <a:latin typeface="Times New Roman" pitchFamily="18" charset="0"/>
                          <a:cs typeface="Times New Roman" pitchFamily="18" charset="0"/>
                        </a:rPr>
                        <a:t>Нарушение изготовителем, исполнителем,</a:t>
                      </a:r>
                      <a:r>
                        <a:rPr lang="ru-RU" sz="1700" b="0" baseline="0" dirty="0" smtClean="0">
                          <a:solidFill>
                            <a:schemeClr val="tx1"/>
                          </a:solidFill>
                          <a:latin typeface="Times New Roman" pitchFamily="18" charset="0"/>
                          <a:cs typeface="Times New Roman" pitchFamily="18" charset="0"/>
                        </a:rPr>
                        <a:t> продавцом требований технических регламентов</a:t>
                      </a:r>
                      <a:endParaRPr lang="ru-RU" sz="1700" b="0" dirty="0" smtClean="0">
                        <a:solidFill>
                          <a:schemeClr val="tx1"/>
                        </a:solidFill>
                        <a:latin typeface="Times New Roman" pitchFamily="18" charset="0"/>
                        <a:cs typeface="Times New Roman" pitchFamily="18" charset="0"/>
                      </a:endParaRPr>
                    </a:p>
                  </a:txBody>
                  <a:tcPr>
                    <a:noFill/>
                  </a:tcPr>
                </a:tc>
                <a:tc>
                  <a:txBody>
                    <a:bodyPr/>
                    <a:lstStyle/>
                    <a:p>
                      <a:pPr algn="ctr"/>
                      <a:r>
                        <a:rPr lang="ru-RU" sz="1700" dirty="0" smtClean="0">
                          <a:solidFill>
                            <a:schemeClr val="tx1"/>
                          </a:solidFill>
                          <a:latin typeface="Times New Roman" pitchFamily="18" charset="0"/>
                          <a:cs typeface="Times New Roman" pitchFamily="18" charset="0"/>
                        </a:rPr>
                        <a:t>37/</a:t>
                      </a:r>
                    </a:p>
                    <a:p>
                      <a:pPr algn="ctr"/>
                      <a:r>
                        <a:rPr lang="ru-RU" sz="1700" dirty="0" smtClean="0">
                          <a:solidFill>
                            <a:schemeClr val="tx1"/>
                          </a:solidFill>
                          <a:latin typeface="Times New Roman" pitchFamily="18" charset="0"/>
                          <a:cs typeface="Times New Roman" pitchFamily="18" charset="0"/>
                        </a:rPr>
                        <a:t>20</a:t>
                      </a:r>
                      <a:endParaRPr lang="ru-RU" sz="1700" dirty="0">
                        <a:solidFill>
                          <a:schemeClr val="tx1"/>
                        </a:solidFill>
                        <a:latin typeface="Times New Roman" pitchFamily="18" charset="0"/>
                        <a:cs typeface="Times New Roman" pitchFamily="18" charset="0"/>
                      </a:endParaRPr>
                    </a:p>
                  </a:txBody>
                  <a:tcPr>
                    <a:noFill/>
                  </a:tcPr>
                </a:tc>
                <a:tc>
                  <a:txBody>
                    <a:bodyPr/>
                    <a:lstStyle/>
                    <a:p>
                      <a:pPr algn="ctr"/>
                      <a:r>
                        <a:rPr lang="ru-RU" sz="1700" dirty="0" smtClean="0">
                          <a:solidFill>
                            <a:schemeClr val="tx1"/>
                          </a:solidFill>
                          <a:latin typeface="Times New Roman" pitchFamily="18" charset="0"/>
                          <a:cs typeface="Times New Roman" pitchFamily="18" charset="0"/>
                        </a:rPr>
                        <a:t>12/</a:t>
                      </a:r>
                    </a:p>
                    <a:p>
                      <a:pPr algn="ctr"/>
                      <a:r>
                        <a:rPr lang="ru-RU" sz="1700" dirty="0" smtClean="0">
                          <a:solidFill>
                            <a:schemeClr val="tx1"/>
                          </a:solidFill>
                          <a:latin typeface="Times New Roman" pitchFamily="18" charset="0"/>
                          <a:cs typeface="Times New Roman" pitchFamily="18" charset="0"/>
                        </a:rPr>
                        <a:t>6</a:t>
                      </a:r>
                      <a:endParaRPr lang="ru-RU" sz="1700" dirty="0">
                        <a:solidFill>
                          <a:schemeClr val="tx1"/>
                        </a:solidFill>
                        <a:latin typeface="Times New Roman" pitchFamily="18" charset="0"/>
                        <a:cs typeface="Times New Roman" pitchFamily="18" charset="0"/>
                      </a:endParaRPr>
                    </a:p>
                  </a:txBody>
                  <a:tcPr>
                    <a:noFill/>
                  </a:tcPr>
                </a:tc>
                <a:tc>
                  <a:txBody>
                    <a:bodyPr/>
                    <a:lstStyle/>
                    <a:p>
                      <a:pPr marL="285750" indent="-285750">
                        <a:buFontTx/>
                        <a:buChar char="-"/>
                      </a:pPr>
                      <a:r>
                        <a:rPr lang="ru-RU" sz="1700" dirty="0" smtClean="0">
                          <a:solidFill>
                            <a:schemeClr val="tx1"/>
                          </a:solidFill>
                          <a:latin typeface="Times New Roman" pitchFamily="18" charset="0"/>
                          <a:cs typeface="Times New Roman" pitchFamily="18" charset="0"/>
                        </a:rPr>
                        <a:t>Несоблюдение температурных режимов,</a:t>
                      </a:r>
                    </a:p>
                    <a:p>
                      <a:pPr marL="285750" indent="-285750">
                        <a:buFontTx/>
                        <a:buChar char="-"/>
                      </a:pPr>
                      <a:r>
                        <a:rPr lang="ru-RU" sz="1700" dirty="0" smtClean="0">
                          <a:solidFill>
                            <a:schemeClr val="tx1"/>
                          </a:solidFill>
                          <a:latin typeface="Times New Roman" pitchFamily="18" charset="0"/>
                          <a:cs typeface="Times New Roman" pitchFamily="18" charset="0"/>
                        </a:rPr>
                        <a:t>Не проведение обязательных мероприятий по соблюдению безопасности обращения  продукции (неосуществления контроля за соблюдением температурных режимов, несоблюдение поточности на предприятиях по производству и т.п.), </a:t>
                      </a:r>
                    </a:p>
                    <a:p>
                      <a:pPr marL="285750" indent="-285750">
                        <a:buFontTx/>
                        <a:buChar char="-"/>
                      </a:pPr>
                      <a:r>
                        <a:rPr lang="ru-RU" sz="1700" dirty="0" smtClean="0">
                          <a:solidFill>
                            <a:schemeClr val="tx1"/>
                          </a:solidFill>
                          <a:latin typeface="Times New Roman" pitchFamily="18" charset="0"/>
                          <a:cs typeface="Times New Roman" pitchFamily="18" charset="0"/>
                        </a:rPr>
                        <a:t>Несоблюдение сроков годности продукции</a:t>
                      </a:r>
                      <a:endParaRPr lang="ru-RU" sz="1700" dirty="0">
                        <a:solidFill>
                          <a:schemeClr val="tx1"/>
                        </a:solidFill>
                        <a:latin typeface="Times New Roman" pitchFamily="18" charset="0"/>
                        <a:cs typeface="Times New Roman" pitchFamily="18" charset="0"/>
                      </a:endParaRPr>
                    </a:p>
                  </a:txBody>
                  <a:tcPr>
                    <a:noFill/>
                  </a:tcPr>
                </a:tc>
              </a:tr>
            </a:tbl>
          </a:graphicData>
        </a:graphic>
      </p:graphicFrame>
      <p:sp>
        <p:nvSpPr>
          <p:cNvPr id="14346" name="Line 5"/>
          <p:cNvSpPr>
            <a:spLocks noChangeShapeType="1"/>
          </p:cNvSpPr>
          <p:nvPr/>
        </p:nvSpPr>
        <p:spPr bwMode="auto">
          <a:xfrm>
            <a:off x="628650" y="900113"/>
            <a:ext cx="8758238" cy="1587"/>
          </a:xfrm>
          <a:prstGeom prst="line">
            <a:avLst/>
          </a:prstGeom>
          <a:noFill/>
          <a:ln w="38160">
            <a:solidFill>
              <a:srgbClr val="008000"/>
            </a:solidFill>
            <a:miter lim="800000"/>
            <a:headEnd/>
            <a:tailEnd/>
          </a:ln>
        </p:spPr>
        <p:txBody>
          <a:bodyPr lIns="91420" tIns="45711" rIns="91420" bIns="45711"/>
          <a:lstStyle/>
          <a:p>
            <a:endParaRPr lang="ru-RU"/>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9010650" y="1588"/>
            <a:ext cx="841375" cy="404812"/>
          </a:xfrm>
          <a:prstGeom prst="rect">
            <a:avLst/>
          </a:prstGeom>
          <a:noFill/>
          <a:ln w="9525">
            <a:noFill/>
            <a:round/>
            <a:headEnd/>
            <a:tailEnd/>
          </a:ln>
        </p:spPr>
        <p:txBody>
          <a:bodyPr lIns="99187" tIns="51577" rIns="99187" bIns="51577" anchor="b"/>
          <a:lstStyle/>
          <a:p>
            <a:pPr algn="r">
              <a:lnSpc>
                <a:spcPct val="87000"/>
              </a:lnSpc>
              <a:tabLst>
                <a:tab pos="0" algn="l"/>
                <a:tab pos="490538" algn="l"/>
                <a:tab pos="985838" algn="l"/>
                <a:tab pos="1481138" algn="l"/>
                <a:tab pos="1976438" algn="l"/>
                <a:tab pos="2471738" algn="l"/>
                <a:tab pos="2967038" algn="l"/>
                <a:tab pos="3462338" algn="l"/>
                <a:tab pos="3957638" algn="l"/>
                <a:tab pos="4452938" algn="l"/>
                <a:tab pos="4948238" algn="l"/>
                <a:tab pos="5443538" algn="l"/>
                <a:tab pos="5938838" algn="l"/>
                <a:tab pos="6434138" algn="l"/>
                <a:tab pos="6929438" algn="l"/>
                <a:tab pos="7424738" algn="l"/>
                <a:tab pos="7918450" algn="l"/>
                <a:tab pos="8413750" algn="l"/>
                <a:tab pos="8909050" algn="l"/>
                <a:tab pos="9402763" algn="l"/>
                <a:tab pos="9898063" algn="l"/>
              </a:tabLst>
            </a:pPr>
            <a:endParaRPr lang="ru-RU">
              <a:solidFill>
                <a:srgbClr val="FFFFFF"/>
              </a:solidFill>
            </a:endParaRPr>
          </a:p>
        </p:txBody>
      </p:sp>
      <p:sp>
        <p:nvSpPr>
          <p:cNvPr id="15363" name="Text Box 5"/>
          <p:cNvSpPr txBox="1">
            <a:spLocks noChangeArrowheads="1"/>
          </p:cNvSpPr>
          <p:nvPr/>
        </p:nvSpPr>
        <p:spPr bwMode="auto">
          <a:xfrm>
            <a:off x="628650" y="7235825"/>
            <a:ext cx="9525000" cy="350838"/>
          </a:xfrm>
          <a:prstGeom prst="rect">
            <a:avLst/>
          </a:prstGeom>
          <a:noFill/>
          <a:ln w="9525">
            <a:noFill/>
            <a:round/>
            <a:headEnd/>
            <a:tailEnd/>
          </a:ln>
        </p:spPr>
        <p:txBody>
          <a:bodyPr lIns="0" tIns="0" rIns="0" bIns="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400">
                <a:solidFill>
                  <a:srgbClr val="277600"/>
                </a:solidFill>
                <a:latin typeface="Times New Roman" pitchFamily="18" charset="0"/>
              </a:rPr>
              <a:t>Североморское межрегиональное </a:t>
            </a:r>
            <a:r>
              <a:rPr lang="en-GB" sz="1400">
                <a:solidFill>
                  <a:srgbClr val="277600"/>
                </a:solidFill>
                <a:latin typeface="Times New Roman" pitchFamily="18" charset="0"/>
              </a:rPr>
              <a:t>Управление Россельхознадзора</a:t>
            </a:r>
          </a:p>
        </p:txBody>
      </p:sp>
      <p:pic>
        <p:nvPicPr>
          <p:cNvPr id="15364"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round/>
            <a:headEnd/>
            <a:tailEnd/>
          </a:ln>
        </p:spPr>
      </p:pic>
      <p:sp>
        <p:nvSpPr>
          <p:cNvPr id="15365"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15366"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16" name="Номер слайда 7"/>
          <p:cNvSpPr>
            <a:spLocks noGrp="1"/>
          </p:cNvSpPr>
          <p:nvPr>
            <p:ph type="sldNum" sz="quarter" idx="12"/>
          </p:nvPr>
        </p:nvSpPr>
        <p:spPr>
          <a:xfrm>
            <a:off x="9288463" y="7235825"/>
            <a:ext cx="617537" cy="323850"/>
          </a:xfrm>
        </p:spPr>
        <p:txBody>
          <a:bodyPr/>
          <a:lstStyle/>
          <a:p>
            <a:pPr>
              <a:defRPr/>
            </a:pPr>
            <a:fld id="{0C45458F-0F2B-4AF2-A884-6D33D006BF7F}" type="slidenum">
              <a:rPr lang="ru-RU" sz="1500" smtClean="0">
                <a:latin typeface="Times New Roman" pitchFamily="18" charset="0"/>
                <a:cs typeface="Times New Roman" pitchFamily="18" charset="0"/>
              </a:rPr>
              <a:pPr>
                <a:defRPr/>
              </a:pPr>
              <a:t>7</a:t>
            </a:fld>
            <a:endParaRPr lang="ru-RU" sz="1500" dirty="0">
              <a:latin typeface="Times New Roman" pitchFamily="18" charset="0"/>
              <a:cs typeface="Times New Roman" pitchFamily="18" charset="0"/>
            </a:endParaRPr>
          </a:p>
        </p:txBody>
      </p:sp>
      <p:sp>
        <p:nvSpPr>
          <p:cNvPr id="15368" name="Заголовок 1"/>
          <p:cNvSpPr txBox="1">
            <a:spLocks/>
          </p:cNvSpPr>
          <p:nvPr/>
        </p:nvSpPr>
        <p:spPr bwMode="auto">
          <a:xfrm>
            <a:off x="503238" y="179388"/>
            <a:ext cx="9064625" cy="763587"/>
          </a:xfrm>
          <a:prstGeom prst="rect">
            <a:avLst/>
          </a:prstGeom>
          <a:noFill/>
          <a:ln w="9525">
            <a:noFill/>
            <a:miter lim="800000"/>
            <a:headEnd/>
            <a:tailEnd/>
          </a:ln>
        </p:spPr>
        <p:txBody>
          <a:bodyPr/>
          <a:lstStyle/>
          <a:p>
            <a:pPr algn="ctr">
              <a:lnSpc>
                <a:spcPct val="93000"/>
              </a:lnSpc>
            </a:pPr>
            <a:r>
              <a:rPr lang="ru-RU" sz="2400" b="1" dirty="0">
                <a:solidFill>
                  <a:schemeClr val="tx1"/>
                </a:solidFill>
                <a:latin typeface="Times New Roman" pitchFamily="18" charset="0"/>
              </a:rPr>
              <a:t>Ра</a:t>
            </a:r>
            <a:r>
              <a:rPr lang="ru-RU" sz="2400" b="1" dirty="0">
                <a:solidFill>
                  <a:srgbClr val="000000"/>
                </a:solidFill>
                <a:latin typeface="Times New Roman" pitchFamily="18" charset="0"/>
              </a:rPr>
              <a:t>спрос</a:t>
            </a:r>
            <a:r>
              <a:rPr lang="ru-RU" sz="2400" b="1" dirty="0">
                <a:solidFill>
                  <a:schemeClr val="tx1"/>
                </a:solidFill>
                <a:latin typeface="Times New Roman" pitchFamily="18" charset="0"/>
              </a:rPr>
              <a:t>траненные нарушения ветеринарного законодательства </a:t>
            </a:r>
            <a:endParaRPr lang="ru-RU" sz="2400" dirty="0">
              <a:solidFill>
                <a:srgbClr val="000000"/>
              </a:solidFill>
            </a:endParaRPr>
          </a:p>
        </p:txBody>
      </p:sp>
      <p:graphicFrame>
        <p:nvGraphicFramePr>
          <p:cNvPr id="12" name="Содержимое 6"/>
          <p:cNvGraphicFramePr>
            <a:graphicFrameLocks/>
          </p:cNvGraphicFramePr>
          <p:nvPr/>
        </p:nvGraphicFramePr>
        <p:xfrm>
          <a:off x="157373" y="1211672"/>
          <a:ext cx="9715568" cy="5760720"/>
        </p:xfrm>
        <a:graphic>
          <a:graphicData uri="http://schemas.openxmlformats.org/drawingml/2006/table">
            <a:tbl>
              <a:tblPr firstRow="1" bandRow="1">
                <a:tableStyleId>{5C22544A-7EE6-4342-B048-85BDC9FD1C3A}</a:tableStyleId>
              </a:tblPr>
              <a:tblGrid>
                <a:gridCol w="3168427"/>
                <a:gridCol w="571504"/>
                <a:gridCol w="665757"/>
                <a:gridCol w="5309880"/>
              </a:tblGrid>
              <a:tr h="357189">
                <a:tc>
                  <a:txBody>
                    <a:bodyPr/>
                    <a:lstStyle/>
                    <a:p>
                      <a:pPr algn="ctr"/>
                      <a:r>
                        <a:rPr lang="ru-RU" sz="1800" b="0" i="0" kern="1200" baseline="0" dirty="0" smtClean="0">
                          <a:solidFill>
                            <a:schemeClr val="tx1"/>
                          </a:solidFill>
                          <a:latin typeface="Times New Roman" pitchFamily="18" charset="0"/>
                          <a:ea typeface="+mn-ea"/>
                          <a:cs typeface="Times New Roman" pitchFamily="18" charset="0"/>
                        </a:rPr>
                        <a:t> Наименование статьи КоАП РФ </a:t>
                      </a:r>
                      <a:endParaRPr lang="ru-RU" sz="1800" b="0" i="0" dirty="0">
                        <a:solidFill>
                          <a:schemeClr val="tx1"/>
                        </a:solidFill>
                        <a:latin typeface="Times New Roman" pitchFamily="18" charset="0"/>
                        <a:cs typeface="Times New Roman" pitchFamily="18"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0" i="0" kern="1200" baseline="0" dirty="0" smtClean="0">
                          <a:solidFill>
                            <a:schemeClr val="tx1"/>
                          </a:solidFill>
                          <a:latin typeface="Times New Roman" pitchFamily="18" charset="0"/>
                          <a:ea typeface="+mn-ea"/>
                          <a:cs typeface="Times New Roman" pitchFamily="18" charset="0"/>
                        </a:rPr>
                        <a:t>АО</a:t>
                      </a:r>
                      <a:endParaRPr lang="ru-RU" sz="1800" b="0" i="0" dirty="0" smtClean="0">
                        <a:ln w="57150">
                          <a:solidFill>
                            <a:srgbClr val="008A3E"/>
                          </a:solidFill>
                        </a:ln>
                        <a:solidFill>
                          <a:schemeClr val="tx1"/>
                        </a:solidFill>
                        <a:latin typeface="Times New Roman" pitchFamily="18" charset="0"/>
                        <a:cs typeface="Times New Roman" pitchFamily="18"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0" i="0" kern="1200" baseline="0" dirty="0" smtClean="0">
                          <a:solidFill>
                            <a:schemeClr val="tx1"/>
                          </a:solidFill>
                          <a:latin typeface="Times New Roman" pitchFamily="18" charset="0"/>
                          <a:ea typeface="+mn-ea"/>
                          <a:cs typeface="Times New Roman" pitchFamily="18" charset="0"/>
                        </a:rPr>
                        <a:t>НАО</a:t>
                      </a:r>
                      <a:endParaRPr lang="ru-RU" sz="1800" b="0" i="0" dirty="0" smtClean="0">
                        <a:ln w="57150">
                          <a:solidFill>
                            <a:srgbClr val="008A3E"/>
                          </a:solidFill>
                        </a:ln>
                        <a:solidFill>
                          <a:schemeClr val="tx1"/>
                        </a:solidFill>
                        <a:latin typeface="Times New Roman" pitchFamily="18" charset="0"/>
                        <a:cs typeface="Times New Roman" pitchFamily="18"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0" i="0" kern="1200" baseline="0" dirty="0" smtClean="0">
                          <a:solidFill>
                            <a:schemeClr val="tx1"/>
                          </a:solidFill>
                          <a:latin typeface="Times New Roman" pitchFamily="18" charset="0"/>
                          <a:ea typeface="+mn-ea"/>
                          <a:cs typeface="Times New Roman" pitchFamily="18" charset="0"/>
                        </a:rPr>
                        <a:t>Нарушения</a:t>
                      </a:r>
                      <a:endParaRPr lang="ru-RU" sz="1800" b="0" i="0" dirty="0" smtClean="0">
                        <a:ln w="57150">
                          <a:solidFill>
                            <a:srgbClr val="008A3E"/>
                          </a:solidFill>
                        </a:ln>
                        <a:solidFill>
                          <a:schemeClr val="tx1"/>
                        </a:solidFill>
                        <a:latin typeface="Times New Roman" pitchFamily="18" charset="0"/>
                        <a:cs typeface="Times New Roman" pitchFamily="18" charset="0"/>
                      </a:endParaRPr>
                    </a:p>
                  </a:txBody>
                  <a:tcPr>
                    <a:noFill/>
                  </a:tcPr>
                </a:tc>
              </a:tr>
              <a:tr h="1727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Times New Roman" pitchFamily="18" charset="0"/>
                        </a:rPr>
                        <a:t>ч. 1 ст. 10.6 </a:t>
                      </a:r>
                      <a:r>
                        <a:rPr lang="ru-RU" sz="1800" b="0" dirty="0" smtClean="0">
                          <a:solidFill>
                            <a:schemeClr val="tx1"/>
                          </a:solidFill>
                          <a:latin typeface="Times New Roman" pitchFamily="18" charset="0"/>
                        </a:rPr>
                        <a:t>КоАП</a:t>
                      </a:r>
                      <a:r>
                        <a:rPr lang="ru-RU" sz="1800" b="0" baseline="0" dirty="0" smtClean="0">
                          <a:solidFill>
                            <a:schemeClr val="tx1"/>
                          </a:solidFill>
                          <a:latin typeface="Times New Roman" pitchFamily="18" charset="0"/>
                        </a:rPr>
                        <a:t> РФ </a:t>
                      </a:r>
                      <a:r>
                        <a:rPr lang="ru-RU" sz="1800" b="0" dirty="0" smtClean="0">
                          <a:solidFill>
                            <a:schemeClr val="tx1"/>
                          </a:solidFill>
                          <a:latin typeface="Times New Roman" pitchFamily="18" charset="0"/>
                        </a:rPr>
                        <a:t>Нарушение правил карантина животных или других ветеринарно-санитарных правил</a:t>
                      </a:r>
                    </a:p>
                    <a:p>
                      <a:endParaRPr lang="ru-RU" sz="1800" dirty="0">
                        <a:latin typeface="Times New Roman" pitchFamily="18" charset="0"/>
                        <a:cs typeface="Times New Roman" pitchFamily="18" charset="0"/>
                      </a:endParaRPr>
                    </a:p>
                  </a:txBody>
                  <a:tcPr>
                    <a:noFill/>
                  </a:tcPr>
                </a:tc>
                <a:tc>
                  <a:txBody>
                    <a:bodyPr/>
                    <a:lstStyle/>
                    <a:p>
                      <a:pPr algn="ctr"/>
                      <a:r>
                        <a:rPr lang="ru-RU" sz="1800" dirty="0" smtClean="0">
                          <a:solidFill>
                            <a:schemeClr val="tx1"/>
                          </a:solidFill>
                          <a:latin typeface="Times New Roman" pitchFamily="18" charset="0"/>
                          <a:cs typeface="Times New Roman" pitchFamily="18" charset="0"/>
                        </a:rPr>
                        <a:t>49</a:t>
                      </a:r>
                      <a:endParaRPr lang="ru-RU" sz="1800" dirty="0">
                        <a:solidFill>
                          <a:schemeClr val="tx1"/>
                        </a:solidFill>
                        <a:latin typeface="Times New Roman" pitchFamily="18" charset="0"/>
                        <a:cs typeface="Times New Roman" pitchFamily="18" charset="0"/>
                      </a:endParaRPr>
                    </a:p>
                  </a:txBody>
                  <a:tcPr>
                    <a:noFill/>
                  </a:tcPr>
                </a:tc>
                <a:tc>
                  <a:txBody>
                    <a:bodyPr/>
                    <a:lstStyle/>
                    <a:p>
                      <a:pPr algn="ctr"/>
                      <a:r>
                        <a:rPr lang="ru-RU" sz="1800" dirty="0" smtClean="0">
                          <a:solidFill>
                            <a:schemeClr val="tx1"/>
                          </a:solidFill>
                          <a:latin typeface="Times New Roman" pitchFamily="18" charset="0"/>
                          <a:cs typeface="Times New Roman" pitchFamily="18" charset="0"/>
                        </a:rPr>
                        <a:t>17</a:t>
                      </a:r>
                      <a:endParaRPr lang="ru-RU" sz="1800" dirty="0">
                        <a:solidFill>
                          <a:schemeClr val="tx1"/>
                        </a:solidFill>
                        <a:latin typeface="Times New Roman" pitchFamily="18" charset="0"/>
                        <a:cs typeface="Times New Roman" pitchFamily="18" charset="0"/>
                      </a:endParaRPr>
                    </a:p>
                  </a:txBody>
                  <a:tcPr>
                    <a:noFill/>
                  </a:tcPr>
                </a:tc>
                <a:tc>
                  <a:txBody>
                    <a:bodyPr/>
                    <a:lstStyle/>
                    <a:p>
                      <a:pPr marL="285750" indent="-285750">
                        <a:buFontTx/>
                        <a:buChar char="-"/>
                      </a:pPr>
                      <a:r>
                        <a:rPr lang="ru-RU" sz="1800" dirty="0" smtClean="0">
                          <a:latin typeface="Times New Roman" pitchFamily="18" charset="0"/>
                          <a:cs typeface="Times New Roman" pitchFamily="18" charset="0"/>
                        </a:rPr>
                        <a:t>Несоблюдение ветеринарных правил предприятиями по содержанию определенных видов животных (отсутствие ограждения, отсутствие или несоответствие требованиям </a:t>
                      </a:r>
                      <a:r>
                        <a:rPr lang="ru-RU" sz="1800" dirty="0" err="1" smtClean="0">
                          <a:latin typeface="Times New Roman" pitchFamily="18" charset="0"/>
                          <a:cs typeface="Times New Roman" pitchFamily="18" charset="0"/>
                        </a:rPr>
                        <a:t>дезбарьеров</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дезковриков</a:t>
                      </a:r>
                      <a:r>
                        <a:rPr lang="ru-RU" sz="1800" dirty="0" smtClean="0">
                          <a:latin typeface="Times New Roman" pitchFamily="18" charset="0"/>
                          <a:cs typeface="Times New Roman" pitchFamily="18" charset="0"/>
                        </a:rPr>
                        <a:t>, нарушения порядка обеззараживания навоза, не проведение установленных ветеринарных процедур и мероприятий, нарушение ветеринарного учета и отчетности, нарушения связанные с выдачей  оформлением ВСД, несвоевременное гашение ВСД</a:t>
                      </a:r>
                    </a:p>
                  </a:txBody>
                  <a:tcPr>
                    <a:noFill/>
                  </a:tcPr>
                </a:tc>
              </a:tr>
              <a:tr h="1727016">
                <a:tc>
                  <a:txBody>
                    <a:bodyPr/>
                    <a:lstStyle/>
                    <a:p>
                      <a:r>
                        <a:rPr lang="ru-RU" sz="1800" b="1" dirty="0" smtClean="0">
                          <a:latin typeface="Times New Roman" pitchFamily="18" charset="0"/>
                          <a:cs typeface="Times New Roman" pitchFamily="18" charset="0"/>
                        </a:rPr>
                        <a:t>ч. 2 ст. 10.6 </a:t>
                      </a:r>
                      <a:r>
                        <a:rPr lang="ru-RU" sz="1800" dirty="0" smtClean="0">
                          <a:latin typeface="Times New Roman" pitchFamily="18" charset="0"/>
                          <a:cs typeface="Times New Roman" pitchFamily="18" charset="0"/>
                        </a:rPr>
                        <a:t>КоАП РФ Нарушение правил борьбы с карантинными и особо опасными болезнями животных</a:t>
                      </a:r>
                      <a:endParaRPr lang="ru-RU" sz="1800" dirty="0">
                        <a:latin typeface="Times New Roman" pitchFamily="18" charset="0"/>
                        <a:cs typeface="Times New Roman" pitchFamily="18" charset="0"/>
                      </a:endParaRPr>
                    </a:p>
                  </a:txBody>
                  <a:tcPr>
                    <a:noFill/>
                  </a:tcPr>
                </a:tc>
                <a:tc>
                  <a:txBody>
                    <a:bodyPr/>
                    <a:lstStyle/>
                    <a:p>
                      <a:pPr algn="ctr"/>
                      <a:r>
                        <a:rPr lang="ru-RU" sz="1800" dirty="0" smtClean="0">
                          <a:solidFill>
                            <a:schemeClr val="tx1"/>
                          </a:solidFill>
                          <a:latin typeface="Times New Roman" pitchFamily="18" charset="0"/>
                          <a:cs typeface="Times New Roman" pitchFamily="18" charset="0"/>
                        </a:rPr>
                        <a:t>51</a:t>
                      </a:r>
                      <a:endParaRPr lang="ru-RU" sz="1800" dirty="0">
                        <a:solidFill>
                          <a:schemeClr val="tx1"/>
                        </a:solidFill>
                        <a:latin typeface="Times New Roman" pitchFamily="18" charset="0"/>
                        <a:cs typeface="Times New Roman" pitchFamily="18" charset="0"/>
                      </a:endParaRPr>
                    </a:p>
                  </a:txBody>
                  <a:tcPr>
                    <a:noFill/>
                  </a:tcPr>
                </a:tc>
                <a:tc>
                  <a:txBody>
                    <a:bodyPr/>
                    <a:lstStyle/>
                    <a:p>
                      <a:pPr algn="ctr"/>
                      <a:r>
                        <a:rPr lang="ru-RU" sz="1800" dirty="0" smtClean="0">
                          <a:solidFill>
                            <a:schemeClr val="tx1"/>
                          </a:solidFill>
                          <a:latin typeface="Times New Roman" pitchFamily="18" charset="0"/>
                          <a:cs typeface="Times New Roman" pitchFamily="18" charset="0"/>
                        </a:rPr>
                        <a:t>4</a:t>
                      </a:r>
                      <a:endParaRPr lang="ru-RU" sz="1800" dirty="0">
                        <a:solidFill>
                          <a:schemeClr val="tx1"/>
                        </a:solidFill>
                        <a:latin typeface="Times New Roman" pitchFamily="18" charset="0"/>
                        <a:cs typeface="Times New Roman" pitchFamily="18" charset="0"/>
                      </a:endParaRPr>
                    </a:p>
                  </a:txBody>
                  <a:tcPr>
                    <a:noFill/>
                  </a:tcPr>
                </a:tc>
                <a:tc>
                  <a:txBody>
                    <a:bodyPr/>
                    <a:lstStyle/>
                    <a:p>
                      <a:pPr marL="285750" indent="-285750">
                        <a:buFontTx/>
                        <a:buChar char="-"/>
                      </a:pPr>
                      <a:r>
                        <a:rPr lang="ru-RU" sz="1800" dirty="0" smtClean="0">
                          <a:latin typeface="Times New Roman" pitchFamily="18" charset="0"/>
                          <a:cs typeface="Times New Roman" pitchFamily="18" charset="0"/>
                        </a:rPr>
                        <a:t>Несоблюдение Ветеринарных правил  профилактики и борьбы с заразным особо опасным  заболеванием  Бешенство, владельцами  собак,  не предоставляются животные для  карантинирования (наблюдения) в случае укуса человека или животных  и не осуществляется вакцинации животного против бешенства</a:t>
                      </a:r>
                    </a:p>
                  </a:txBody>
                  <a:tcPr>
                    <a:noFill/>
                  </a:tcPr>
                </a:tc>
              </a:tr>
            </a:tbl>
          </a:graphicData>
        </a:graphic>
      </p:graphicFrame>
      <p:sp>
        <p:nvSpPr>
          <p:cNvPr id="15370" name="Line 5"/>
          <p:cNvSpPr>
            <a:spLocks noChangeShapeType="1"/>
          </p:cNvSpPr>
          <p:nvPr/>
        </p:nvSpPr>
        <p:spPr bwMode="auto">
          <a:xfrm>
            <a:off x="647700" y="900113"/>
            <a:ext cx="8758238" cy="1587"/>
          </a:xfrm>
          <a:prstGeom prst="line">
            <a:avLst/>
          </a:prstGeom>
          <a:noFill/>
          <a:ln w="38160">
            <a:solidFill>
              <a:srgbClr val="008000"/>
            </a:solidFill>
            <a:miter lim="800000"/>
            <a:headEnd/>
            <a:tailEnd/>
          </a:ln>
        </p:spPr>
        <p:txBody>
          <a:bodyPr lIns="91420" tIns="45711" rIns="91420" bIns="45711"/>
          <a:lstStyle/>
          <a:p>
            <a:endParaRPr lang="ru-RU"/>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9010650" y="1588"/>
            <a:ext cx="841375" cy="404812"/>
          </a:xfrm>
          <a:prstGeom prst="rect">
            <a:avLst/>
          </a:prstGeom>
          <a:noFill/>
          <a:ln w="9525">
            <a:noFill/>
            <a:round/>
            <a:headEnd/>
            <a:tailEnd/>
          </a:ln>
        </p:spPr>
        <p:txBody>
          <a:bodyPr lIns="99187" tIns="51577" rIns="99187" bIns="51577" anchor="b"/>
          <a:lstStyle/>
          <a:p>
            <a:pPr algn="r">
              <a:lnSpc>
                <a:spcPct val="87000"/>
              </a:lnSpc>
              <a:tabLst>
                <a:tab pos="0" algn="l"/>
                <a:tab pos="490538" algn="l"/>
                <a:tab pos="985838" algn="l"/>
                <a:tab pos="1481138" algn="l"/>
                <a:tab pos="1976438" algn="l"/>
                <a:tab pos="2471738" algn="l"/>
                <a:tab pos="2967038" algn="l"/>
                <a:tab pos="3462338" algn="l"/>
                <a:tab pos="3957638" algn="l"/>
                <a:tab pos="4452938" algn="l"/>
                <a:tab pos="4948238" algn="l"/>
                <a:tab pos="5443538" algn="l"/>
                <a:tab pos="5938838" algn="l"/>
                <a:tab pos="6434138" algn="l"/>
                <a:tab pos="6929438" algn="l"/>
                <a:tab pos="7424738" algn="l"/>
                <a:tab pos="7918450" algn="l"/>
                <a:tab pos="8413750" algn="l"/>
                <a:tab pos="8909050" algn="l"/>
                <a:tab pos="9402763" algn="l"/>
                <a:tab pos="9898063" algn="l"/>
              </a:tabLst>
            </a:pPr>
            <a:endParaRPr lang="ru-RU">
              <a:solidFill>
                <a:srgbClr val="FFFFFF"/>
              </a:solidFill>
            </a:endParaRPr>
          </a:p>
        </p:txBody>
      </p:sp>
      <p:sp>
        <p:nvSpPr>
          <p:cNvPr id="16387" name="Text Box 5"/>
          <p:cNvSpPr txBox="1">
            <a:spLocks noChangeArrowheads="1"/>
          </p:cNvSpPr>
          <p:nvPr/>
        </p:nvSpPr>
        <p:spPr bwMode="auto">
          <a:xfrm>
            <a:off x="628650" y="7235825"/>
            <a:ext cx="9525000" cy="350838"/>
          </a:xfrm>
          <a:prstGeom prst="rect">
            <a:avLst/>
          </a:prstGeom>
          <a:noFill/>
          <a:ln w="9525">
            <a:noFill/>
            <a:round/>
            <a:headEnd/>
            <a:tailEnd/>
          </a:ln>
        </p:spPr>
        <p:txBody>
          <a:bodyPr lIns="0" tIns="0" rIns="0" bIns="0"/>
          <a:lstStyle/>
          <a:p>
            <a:pPr algn="ctr">
              <a:lnSpc>
                <a:spcPct val="95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r>
              <a:rPr lang="ru-RU" sz="1400">
                <a:solidFill>
                  <a:srgbClr val="277600"/>
                </a:solidFill>
                <a:latin typeface="Times New Roman" pitchFamily="18" charset="0"/>
              </a:rPr>
              <a:t>Североморское межрегиональное </a:t>
            </a:r>
            <a:r>
              <a:rPr lang="en-GB" sz="1400">
                <a:solidFill>
                  <a:srgbClr val="277600"/>
                </a:solidFill>
                <a:latin typeface="Times New Roman" pitchFamily="18" charset="0"/>
              </a:rPr>
              <a:t>Управление Россельхознадзора</a:t>
            </a:r>
          </a:p>
        </p:txBody>
      </p:sp>
      <p:pic>
        <p:nvPicPr>
          <p:cNvPr id="16388" name="Picture 7"/>
          <p:cNvPicPr>
            <a:picLocks noChangeAspect="1" noChangeArrowheads="1"/>
          </p:cNvPicPr>
          <p:nvPr/>
        </p:nvPicPr>
        <p:blipFill>
          <a:blip r:embed="rId3" cstate="print"/>
          <a:srcRect/>
          <a:stretch>
            <a:fillRect/>
          </a:stretch>
        </p:blipFill>
        <p:spPr bwMode="auto">
          <a:xfrm>
            <a:off x="31750" y="6643688"/>
            <a:ext cx="915988" cy="915987"/>
          </a:xfrm>
          <a:prstGeom prst="rect">
            <a:avLst/>
          </a:prstGeom>
          <a:noFill/>
          <a:ln w="9525">
            <a:noFill/>
            <a:round/>
            <a:headEnd/>
            <a:tailEnd/>
          </a:ln>
        </p:spPr>
      </p:pic>
      <p:sp>
        <p:nvSpPr>
          <p:cNvPr id="16389" name="Line 8"/>
          <p:cNvSpPr>
            <a:spLocks noChangeShapeType="1"/>
          </p:cNvSpPr>
          <p:nvPr/>
        </p:nvSpPr>
        <p:spPr bwMode="auto">
          <a:xfrm>
            <a:off x="1035050" y="7019925"/>
            <a:ext cx="8758238" cy="1588"/>
          </a:xfrm>
          <a:prstGeom prst="line">
            <a:avLst/>
          </a:prstGeom>
          <a:noFill/>
          <a:ln w="88920">
            <a:solidFill>
              <a:srgbClr val="008000"/>
            </a:solidFill>
            <a:miter lim="800000"/>
            <a:headEnd/>
            <a:tailEnd/>
          </a:ln>
        </p:spPr>
        <p:txBody>
          <a:bodyPr/>
          <a:lstStyle/>
          <a:p>
            <a:endParaRPr lang="ru-RU"/>
          </a:p>
        </p:txBody>
      </p:sp>
      <p:sp>
        <p:nvSpPr>
          <p:cNvPr id="16390" name="Line 9"/>
          <p:cNvSpPr>
            <a:spLocks noChangeShapeType="1"/>
          </p:cNvSpPr>
          <p:nvPr/>
        </p:nvSpPr>
        <p:spPr bwMode="auto">
          <a:xfrm>
            <a:off x="1035050" y="7162800"/>
            <a:ext cx="8758238" cy="1588"/>
          </a:xfrm>
          <a:prstGeom prst="line">
            <a:avLst/>
          </a:prstGeom>
          <a:noFill/>
          <a:ln w="38160">
            <a:solidFill>
              <a:srgbClr val="008000"/>
            </a:solidFill>
            <a:miter lim="800000"/>
            <a:headEnd/>
            <a:tailEnd/>
          </a:ln>
        </p:spPr>
        <p:txBody>
          <a:bodyPr/>
          <a:lstStyle/>
          <a:p>
            <a:endParaRPr lang="ru-RU"/>
          </a:p>
        </p:txBody>
      </p:sp>
      <p:sp>
        <p:nvSpPr>
          <p:cNvPr id="16" name="Номер слайда 7"/>
          <p:cNvSpPr>
            <a:spLocks noGrp="1"/>
          </p:cNvSpPr>
          <p:nvPr>
            <p:ph type="sldNum" sz="quarter" idx="12"/>
          </p:nvPr>
        </p:nvSpPr>
        <p:spPr>
          <a:xfrm>
            <a:off x="9288463" y="7235825"/>
            <a:ext cx="617537" cy="323850"/>
          </a:xfrm>
        </p:spPr>
        <p:txBody>
          <a:bodyPr/>
          <a:lstStyle/>
          <a:p>
            <a:pPr>
              <a:defRPr/>
            </a:pPr>
            <a:fld id="{C1959455-ABE6-4C49-AD96-EF252AAD348C}" type="slidenum">
              <a:rPr lang="ru-RU" sz="1500" smtClean="0">
                <a:latin typeface="Times New Roman" pitchFamily="18" charset="0"/>
                <a:cs typeface="Times New Roman" pitchFamily="18" charset="0"/>
              </a:rPr>
              <a:pPr>
                <a:defRPr/>
              </a:pPr>
              <a:t>8</a:t>
            </a:fld>
            <a:endParaRPr lang="ru-RU" sz="1500" dirty="0">
              <a:latin typeface="Times New Roman" pitchFamily="18" charset="0"/>
              <a:cs typeface="Times New Roman" pitchFamily="18" charset="0"/>
            </a:endParaRPr>
          </a:p>
        </p:txBody>
      </p:sp>
      <p:sp>
        <p:nvSpPr>
          <p:cNvPr id="16392" name="Заголовок 1"/>
          <p:cNvSpPr txBox="1">
            <a:spLocks/>
          </p:cNvSpPr>
          <p:nvPr/>
        </p:nvSpPr>
        <p:spPr bwMode="auto">
          <a:xfrm>
            <a:off x="503238" y="179388"/>
            <a:ext cx="9064625" cy="763587"/>
          </a:xfrm>
          <a:prstGeom prst="rect">
            <a:avLst/>
          </a:prstGeom>
          <a:noFill/>
          <a:ln w="9525">
            <a:noFill/>
            <a:miter lim="800000"/>
            <a:headEnd/>
            <a:tailEnd/>
          </a:ln>
        </p:spPr>
        <p:txBody>
          <a:bodyPr/>
          <a:lstStyle/>
          <a:p>
            <a:pPr algn="ctr">
              <a:lnSpc>
                <a:spcPct val="93000"/>
              </a:lnSpc>
            </a:pPr>
            <a:r>
              <a:rPr lang="ru-RU" sz="2400" b="1" dirty="0">
                <a:solidFill>
                  <a:schemeClr val="tx1"/>
                </a:solidFill>
                <a:latin typeface="Times New Roman" pitchFamily="18" charset="0"/>
              </a:rPr>
              <a:t>Рас</a:t>
            </a:r>
            <a:r>
              <a:rPr lang="ru-RU" sz="2400" b="1" dirty="0">
                <a:solidFill>
                  <a:srgbClr val="000000"/>
                </a:solidFill>
                <a:latin typeface="Times New Roman" pitchFamily="18" charset="0"/>
              </a:rPr>
              <a:t>прост</a:t>
            </a:r>
            <a:r>
              <a:rPr lang="ru-RU" sz="2400" b="1" dirty="0">
                <a:solidFill>
                  <a:schemeClr val="tx1"/>
                </a:solidFill>
                <a:latin typeface="Times New Roman" pitchFamily="18" charset="0"/>
              </a:rPr>
              <a:t>раненные нарушения ветеринарного законодательства </a:t>
            </a:r>
            <a:endParaRPr lang="ru-RU" sz="2400" dirty="0">
              <a:solidFill>
                <a:srgbClr val="000000"/>
              </a:solidFill>
            </a:endParaRPr>
          </a:p>
        </p:txBody>
      </p:sp>
      <p:graphicFrame>
        <p:nvGraphicFramePr>
          <p:cNvPr id="12" name="Содержимое 6"/>
          <p:cNvGraphicFramePr>
            <a:graphicFrameLocks/>
          </p:cNvGraphicFramePr>
          <p:nvPr/>
        </p:nvGraphicFramePr>
        <p:xfrm>
          <a:off x="265626" y="1043533"/>
          <a:ext cx="9599221" cy="5821680"/>
        </p:xfrm>
        <a:graphic>
          <a:graphicData uri="http://schemas.openxmlformats.org/drawingml/2006/table">
            <a:tbl>
              <a:tblPr firstRow="1" bandRow="1">
                <a:tableStyleId>{5C22544A-7EE6-4342-B048-85BDC9FD1C3A}</a:tableStyleId>
              </a:tblPr>
              <a:tblGrid>
                <a:gridCol w="3623291"/>
                <a:gridCol w="579891"/>
                <a:gridCol w="785818"/>
                <a:gridCol w="4610221"/>
              </a:tblGrid>
              <a:tr h="357189">
                <a:tc>
                  <a:txBody>
                    <a:bodyPr/>
                    <a:lstStyle/>
                    <a:p>
                      <a:pPr algn="ctr"/>
                      <a:r>
                        <a:rPr lang="ru-RU" sz="1800" b="0" i="0" kern="1200" baseline="0" dirty="0" smtClean="0">
                          <a:solidFill>
                            <a:schemeClr val="tx1"/>
                          </a:solidFill>
                          <a:latin typeface="Times New Roman" pitchFamily="18" charset="0"/>
                          <a:ea typeface="+mn-ea"/>
                          <a:cs typeface="Times New Roman" pitchFamily="18" charset="0"/>
                        </a:rPr>
                        <a:t> Наименование статьи КоАП РФ </a:t>
                      </a:r>
                      <a:endParaRPr lang="ru-RU" sz="1800" b="0" i="0" dirty="0">
                        <a:solidFill>
                          <a:schemeClr val="tx1"/>
                        </a:solidFill>
                        <a:latin typeface="Times New Roman" pitchFamily="18" charset="0"/>
                        <a:cs typeface="Times New Roman" pitchFamily="18"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0" i="0" kern="1200" baseline="0" dirty="0" smtClean="0">
                          <a:solidFill>
                            <a:schemeClr val="tx1"/>
                          </a:solidFill>
                          <a:latin typeface="Times New Roman" pitchFamily="18" charset="0"/>
                          <a:ea typeface="+mn-ea"/>
                          <a:cs typeface="Times New Roman" pitchFamily="18" charset="0"/>
                        </a:rPr>
                        <a:t>АО</a:t>
                      </a:r>
                      <a:endParaRPr lang="ru-RU" sz="1800" b="0" i="0" dirty="0" smtClean="0">
                        <a:ln w="57150">
                          <a:solidFill>
                            <a:srgbClr val="008A3E"/>
                          </a:solidFill>
                        </a:ln>
                        <a:solidFill>
                          <a:schemeClr val="tx1"/>
                        </a:solidFill>
                        <a:latin typeface="Times New Roman" pitchFamily="18" charset="0"/>
                        <a:cs typeface="Times New Roman" pitchFamily="18"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0" i="0" kern="1200" baseline="0" dirty="0" smtClean="0">
                          <a:solidFill>
                            <a:schemeClr val="tx1"/>
                          </a:solidFill>
                          <a:latin typeface="Times New Roman" pitchFamily="18" charset="0"/>
                          <a:ea typeface="+mn-ea"/>
                          <a:cs typeface="Times New Roman" pitchFamily="18" charset="0"/>
                        </a:rPr>
                        <a:t>НАО</a:t>
                      </a:r>
                      <a:endParaRPr lang="ru-RU" sz="1800" b="0" i="0" dirty="0" smtClean="0">
                        <a:ln w="57150">
                          <a:solidFill>
                            <a:srgbClr val="008A3E"/>
                          </a:solidFill>
                        </a:ln>
                        <a:solidFill>
                          <a:schemeClr val="tx1"/>
                        </a:solidFill>
                        <a:latin typeface="Times New Roman" pitchFamily="18" charset="0"/>
                        <a:cs typeface="Times New Roman" pitchFamily="18" charset="0"/>
                      </a:endParaRPr>
                    </a:p>
                  </a:txBody>
                  <a:tcP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0" i="0" kern="1200" baseline="0" dirty="0" smtClean="0">
                          <a:solidFill>
                            <a:schemeClr val="tx1"/>
                          </a:solidFill>
                          <a:latin typeface="Times New Roman" pitchFamily="18" charset="0"/>
                          <a:ea typeface="+mn-ea"/>
                          <a:cs typeface="Times New Roman" pitchFamily="18" charset="0"/>
                        </a:rPr>
                        <a:t>Нарушения</a:t>
                      </a:r>
                      <a:endParaRPr lang="ru-RU" sz="1800" b="0" i="0" dirty="0" smtClean="0">
                        <a:ln w="57150">
                          <a:solidFill>
                            <a:srgbClr val="008A3E"/>
                          </a:solidFill>
                        </a:ln>
                        <a:solidFill>
                          <a:schemeClr val="tx1"/>
                        </a:solidFill>
                        <a:latin typeface="Times New Roman" pitchFamily="18" charset="0"/>
                        <a:cs typeface="Times New Roman" pitchFamily="18" charset="0"/>
                      </a:endParaRPr>
                    </a:p>
                  </a:txBody>
                  <a:tcPr>
                    <a:noFill/>
                  </a:tcPr>
                </a:tc>
              </a:tr>
              <a:tr h="1727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latin typeface="Times New Roman" pitchFamily="18" charset="0"/>
                          <a:cs typeface="Times New Roman" pitchFamily="18" charset="0"/>
                        </a:rPr>
                        <a:t>ч. 8 ст. 19.5 </a:t>
                      </a:r>
                      <a:r>
                        <a:rPr lang="ru-RU" sz="1800" b="0" dirty="0" smtClean="0">
                          <a:latin typeface="Times New Roman" pitchFamily="18" charset="0"/>
                          <a:cs typeface="Times New Roman" pitchFamily="18" charset="0"/>
                        </a:rPr>
                        <a:t>КоАП РФ Невыполнение в установленный срок законных требований лиц, уполномоченных на осуществление федерального государственного надзора, регионального государственного ветеринарного надзора, об устранении нарушений ветеринарно-санитарных требований и правил, ветеринарных правил</a:t>
                      </a:r>
                    </a:p>
                  </a:txBody>
                  <a:tcPr>
                    <a:noFill/>
                  </a:tcPr>
                </a:tc>
                <a:tc>
                  <a:txBody>
                    <a:bodyPr/>
                    <a:lstStyle/>
                    <a:p>
                      <a:pPr algn="ctr"/>
                      <a:r>
                        <a:rPr lang="ru-RU" sz="1800" dirty="0" smtClean="0">
                          <a:solidFill>
                            <a:schemeClr val="tx1"/>
                          </a:solidFill>
                          <a:latin typeface="Times New Roman" pitchFamily="18" charset="0"/>
                          <a:cs typeface="Times New Roman" pitchFamily="18" charset="0"/>
                        </a:rPr>
                        <a:t>14</a:t>
                      </a:r>
                      <a:endParaRPr lang="ru-RU" sz="1800" dirty="0">
                        <a:solidFill>
                          <a:schemeClr val="tx1"/>
                        </a:solidFill>
                        <a:latin typeface="Times New Roman" pitchFamily="18" charset="0"/>
                        <a:cs typeface="Times New Roman" pitchFamily="18" charset="0"/>
                      </a:endParaRPr>
                    </a:p>
                  </a:txBody>
                  <a:tcPr>
                    <a:noFill/>
                  </a:tcPr>
                </a:tc>
                <a:tc>
                  <a:txBody>
                    <a:bodyPr/>
                    <a:lstStyle/>
                    <a:p>
                      <a:pPr algn="ctr"/>
                      <a:r>
                        <a:rPr lang="ru-RU" sz="1800" dirty="0" smtClean="0">
                          <a:solidFill>
                            <a:schemeClr val="tx1"/>
                          </a:solidFill>
                          <a:latin typeface="Times New Roman" pitchFamily="18" charset="0"/>
                          <a:cs typeface="Times New Roman" pitchFamily="18" charset="0"/>
                        </a:rPr>
                        <a:t>1</a:t>
                      </a:r>
                      <a:endParaRPr lang="ru-RU" sz="1800" dirty="0">
                        <a:solidFill>
                          <a:schemeClr val="tx1"/>
                        </a:solidFill>
                        <a:latin typeface="Times New Roman" pitchFamily="18" charset="0"/>
                        <a:cs typeface="Times New Roman" pitchFamily="18" charset="0"/>
                      </a:endParaRPr>
                    </a:p>
                  </a:txBody>
                  <a:tcPr>
                    <a:noFill/>
                  </a:tcPr>
                </a:tc>
                <a:tc>
                  <a:txBody>
                    <a:bodyPr/>
                    <a:lstStyle/>
                    <a:p>
                      <a:pPr marL="0" indent="0">
                        <a:buFontTx/>
                        <a:buNone/>
                      </a:pPr>
                      <a:r>
                        <a:rPr lang="ru-RU" sz="1800" dirty="0" smtClean="0">
                          <a:latin typeface="Times New Roman" pitchFamily="18" charset="0"/>
                          <a:cs typeface="Times New Roman" pitchFamily="18" charset="0"/>
                        </a:rPr>
                        <a:t>Невыполнение в установленный срок предписаний органов государственного ветеринарного надзора</a:t>
                      </a:r>
                    </a:p>
                  </a:txBody>
                  <a:tcPr>
                    <a:noFill/>
                  </a:tcPr>
                </a:tc>
              </a:tr>
              <a:tr h="1727016">
                <a:tc>
                  <a:txBody>
                    <a:bodyPr/>
                    <a:lstStyle/>
                    <a:p>
                      <a:r>
                        <a:rPr lang="ru-RU" sz="1800" b="1" dirty="0" smtClean="0">
                          <a:latin typeface="Times New Roman" pitchFamily="18" charset="0"/>
                          <a:cs typeface="Times New Roman" pitchFamily="18" charset="0"/>
                        </a:rPr>
                        <a:t>ч. 1 ст. 20.25 </a:t>
                      </a:r>
                      <a:r>
                        <a:rPr lang="ru-RU" sz="1800" dirty="0" smtClean="0">
                          <a:latin typeface="Times New Roman" pitchFamily="18" charset="0"/>
                          <a:cs typeface="Times New Roman" pitchFamily="18" charset="0"/>
                        </a:rPr>
                        <a:t>КоАП РФ Уклонение от исполнения административного наказания</a:t>
                      </a:r>
                      <a:endParaRPr lang="ru-RU" sz="1800" dirty="0">
                        <a:latin typeface="Times New Roman" pitchFamily="18" charset="0"/>
                        <a:cs typeface="Times New Roman" pitchFamily="18" charset="0"/>
                      </a:endParaRPr>
                    </a:p>
                  </a:txBody>
                  <a:tcPr>
                    <a:noFill/>
                  </a:tcPr>
                </a:tc>
                <a:tc>
                  <a:txBody>
                    <a:bodyPr/>
                    <a:lstStyle/>
                    <a:p>
                      <a:pPr algn="ctr"/>
                      <a:r>
                        <a:rPr lang="ru-RU" sz="1800" dirty="0" smtClean="0">
                          <a:solidFill>
                            <a:schemeClr val="tx1"/>
                          </a:solidFill>
                          <a:latin typeface="Times New Roman" pitchFamily="18" charset="0"/>
                          <a:cs typeface="Times New Roman" pitchFamily="18" charset="0"/>
                        </a:rPr>
                        <a:t>42</a:t>
                      </a:r>
                      <a:endParaRPr lang="ru-RU" sz="1800" dirty="0">
                        <a:solidFill>
                          <a:schemeClr val="tx1"/>
                        </a:solidFill>
                        <a:latin typeface="Times New Roman" pitchFamily="18" charset="0"/>
                        <a:cs typeface="Times New Roman" pitchFamily="18" charset="0"/>
                      </a:endParaRPr>
                    </a:p>
                  </a:txBody>
                  <a:tcPr>
                    <a:noFill/>
                  </a:tcPr>
                </a:tc>
                <a:tc>
                  <a:txBody>
                    <a:bodyPr/>
                    <a:lstStyle/>
                    <a:p>
                      <a:pPr algn="ctr"/>
                      <a:r>
                        <a:rPr lang="ru-RU" sz="1800" dirty="0" smtClean="0">
                          <a:solidFill>
                            <a:schemeClr val="tx1"/>
                          </a:solidFill>
                          <a:latin typeface="Times New Roman" pitchFamily="18" charset="0"/>
                          <a:cs typeface="Times New Roman" pitchFamily="18" charset="0"/>
                        </a:rPr>
                        <a:t>-</a:t>
                      </a:r>
                      <a:endParaRPr lang="ru-RU" sz="1800" dirty="0">
                        <a:solidFill>
                          <a:schemeClr val="tx1"/>
                        </a:solidFill>
                        <a:latin typeface="Times New Roman" pitchFamily="18" charset="0"/>
                        <a:cs typeface="Times New Roman" pitchFamily="18" charset="0"/>
                      </a:endParaRPr>
                    </a:p>
                  </a:txBody>
                  <a:tcPr>
                    <a:noFill/>
                  </a:tcPr>
                </a:tc>
                <a:tc>
                  <a:txBody>
                    <a:bodyPr/>
                    <a:lstStyle/>
                    <a:p>
                      <a:pPr algn="just">
                        <a:lnSpc>
                          <a:spcPct val="100000"/>
                        </a:lnSpc>
                        <a:spcAft>
                          <a:spcPts val="0"/>
                        </a:spcAft>
                      </a:pPr>
                      <a:r>
                        <a:rPr lang="ru-RU" sz="1700" dirty="0" smtClean="0">
                          <a:effectLst/>
                          <a:latin typeface="Times New Roman"/>
                          <a:ea typeface="Calibri"/>
                          <a:cs typeface="Times New Roman"/>
                        </a:rPr>
                        <a:t>Неуплата </a:t>
                      </a:r>
                      <a:r>
                        <a:rPr lang="ru-RU" sz="1700" dirty="0">
                          <a:effectLst/>
                          <a:latin typeface="Times New Roman"/>
                          <a:ea typeface="Calibri"/>
                          <a:cs typeface="Times New Roman"/>
                        </a:rPr>
                        <a:t>административного штрафа в срок, предусмотренный </a:t>
                      </a:r>
                      <a:r>
                        <a:rPr lang="ru-RU" sz="1700" dirty="0" smtClean="0">
                          <a:effectLst/>
                          <a:latin typeface="Times New Roman"/>
                          <a:ea typeface="Calibri"/>
                          <a:cs typeface="Times New Roman"/>
                        </a:rPr>
                        <a:t>Кодексом</a:t>
                      </a:r>
                      <a:r>
                        <a:rPr lang="ru-RU" sz="1700" dirty="0">
                          <a:effectLst/>
                          <a:latin typeface="Times New Roman"/>
                          <a:ea typeface="Calibri"/>
                          <a:cs typeface="Times New Roman"/>
                        </a:rPr>
                        <a:t>, влечет наложение административного штрафа в двукратном размере суммы неуплаченного административного штрафа, но не менее одной тысячи рублей, либо административный арест на срок до пятнадцати суток, либо обязательные работы на срок до пятидесяти часов.</a:t>
                      </a:r>
                      <a:endParaRPr lang="ru-RU" sz="1700" dirty="0">
                        <a:effectLst/>
                        <a:latin typeface="Calibri"/>
                        <a:ea typeface="Calibri"/>
                        <a:cs typeface="Times New Roman"/>
                      </a:endParaRPr>
                    </a:p>
                  </a:txBody>
                  <a:tcPr marL="68580" marR="68580" marT="0" marB="0">
                    <a:noFill/>
                  </a:tcPr>
                </a:tc>
              </a:tr>
            </a:tbl>
          </a:graphicData>
        </a:graphic>
      </p:graphicFrame>
      <p:sp>
        <p:nvSpPr>
          <p:cNvPr id="16394" name="Line 5"/>
          <p:cNvSpPr>
            <a:spLocks noChangeShapeType="1"/>
          </p:cNvSpPr>
          <p:nvPr/>
        </p:nvSpPr>
        <p:spPr bwMode="auto">
          <a:xfrm>
            <a:off x="647700" y="900113"/>
            <a:ext cx="8758238" cy="1587"/>
          </a:xfrm>
          <a:prstGeom prst="line">
            <a:avLst/>
          </a:prstGeom>
          <a:noFill/>
          <a:ln w="38160">
            <a:solidFill>
              <a:srgbClr val="008000"/>
            </a:solidFill>
            <a:miter lim="800000"/>
            <a:headEnd/>
            <a:tailEnd/>
          </a:ln>
        </p:spPr>
        <p:txBody>
          <a:bodyPr lIns="91420" tIns="45711" rIns="91420" bIns="45711"/>
          <a:lstStyle/>
          <a:p>
            <a:endParaRPr lang="ru-RU"/>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pPr>
              <a:defRPr/>
            </a:pPr>
            <a:r>
              <a:rPr lang="en-GB" smtClean="0"/>
              <a:t>Управление Россельхознадзора по Республике Карелия, Архангельской области и Ненецкому автономному округу</a:t>
            </a:r>
            <a:endParaRPr lang="en-GB"/>
          </a:p>
        </p:txBody>
      </p:sp>
      <p:sp>
        <p:nvSpPr>
          <p:cNvPr id="3" name="Прямоугольник 2"/>
          <p:cNvSpPr/>
          <p:nvPr/>
        </p:nvSpPr>
        <p:spPr>
          <a:xfrm>
            <a:off x="396842" y="422251"/>
            <a:ext cx="8929750" cy="646331"/>
          </a:xfrm>
          <a:prstGeom prst="rect">
            <a:avLst/>
          </a:prstGeom>
        </p:spPr>
        <p:txBody>
          <a:bodyPr wrap="square">
            <a:spAutoFit/>
          </a:bodyPr>
          <a:lstStyle/>
          <a:p>
            <a:pPr algn="ctr"/>
            <a:r>
              <a:rPr lang="ru-RU" b="1" dirty="0" smtClean="0">
                <a:solidFill>
                  <a:schemeClr val="tx1"/>
                </a:solidFill>
                <a:latin typeface="Times New Roman" pitchFamily="18" charset="0"/>
                <a:cs typeface="Times New Roman" pitchFamily="18" charset="0"/>
              </a:rPr>
              <a:t>Результаты наблюдений за соблюдением обязательных требований в компоненте  ФГИС «Меркурий»</a:t>
            </a:r>
            <a:endParaRPr lang="ru-RU" b="1" dirty="0">
              <a:solidFill>
                <a:schemeClr val="tx1"/>
              </a:solidFill>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325403" y="1065193"/>
          <a:ext cx="9215504" cy="6000792"/>
        </p:xfrm>
        <a:graphic>
          <a:graphicData uri="http://schemas.openxmlformats.org/drawingml/2006/table">
            <a:tbl>
              <a:tblPr firstRow="1" bandRow="1">
                <a:tableStyleId>{5C22544A-7EE6-4342-B048-85BDC9FD1C3A}</a:tableStyleId>
              </a:tblPr>
              <a:tblGrid>
                <a:gridCol w="1498456"/>
                <a:gridCol w="2022915"/>
                <a:gridCol w="1723224"/>
                <a:gridCol w="2097838"/>
                <a:gridCol w="1873071"/>
              </a:tblGrid>
              <a:tr h="521725">
                <a:tc>
                  <a:txBody>
                    <a:bodyPr/>
                    <a:lstStyle/>
                    <a:p>
                      <a:pPr>
                        <a:lnSpc>
                          <a:spcPct val="115000"/>
                        </a:lnSpc>
                        <a:spcAft>
                          <a:spcPts val="1000"/>
                        </a:spcAft>
                      </a:pPr>
                      <a:r>
                        <a:rPr lang="ru-RU" sz="1800" b="1" dirty="0">
                          <a:solidFill>
                            <a:schemeClr val="tx1"/>
                          </a:solidFill>
                          <a:latin typeface="Times New Roman" pitchFamily="18" charset="0"/>
                          <a:ea typeface="Calibri"/>
                          <a:cs typeface="Times New Roman" pitchFamily="18" charset="0"/>
                        </a:rPr>
                        <a:t>Показатели</a:t>
                      </a:r>
                    </a:p>
                  </a:txBody>
                  <a:tcPr marL="68580" marR="68580" marT="0" marB="0"/>
                </a:tc>
                <a:tc gridSpan="2">
                  <a:txBody>
                    <a:bodyPr/>
                    <a:lstStyle/>
                    <a:p>
                      <a:pPr algn="ctr"/>
                      <a:r>
                        <a:rPr lang="ru-RU" sz="1800" b="1" dirty="0" smtClean="0">
                          <a:solidFill>
                            <a:schemeClr val="tx1"/>
                          </a:solidFill>
                          <a:latin typeface="Times New Roman" pitchFamily="18" charset="0"/>
                          <a:cs typeface="Times New Roman" pitchFamily="18" charset="0"/>
                        </a:rPr>
                        <a:t>Архангельская область</a:t>
                      </a:r>
                      <a:endParaRPr lang="ru-RU" sz="1800" b="1" dirty="0">
                        <a:solidFill>
                          <a:schemeClr val="tx1"/>
                        </a:solidFill>
                        <a:latin typeface="Times New Roman" pitchFamily="18" charset="0"/>
                        <a:cs typeface="Times New Roman" pitchFamily="18" charset="0"/>
                      </a:endParaRPr>
                    </a:p>
                  </a:txBody>
                  <a:tcPr/>
                </a:tc>
                <a:tc hMerge="1">
                  <a:txBody>
                    <a:bodyPr/>
                    <a:lstStyle/>
                    <a:p>
                      <a:endParaRPr lang="ru-RU" sz="1800" dirty="0">
                        <a:latin typeface="Times New Roman" pitchFamily="18" charset="0"/>
                        <a:cs typeface="Times New Roman" pitchFamily="18" charset="0"/>
                      </a:endParaRPr>
                    </a:p>
                  </a:txBody>
                  <a:tcPr/>
                </a:tc>
                <a:tc gridSpan="2">
                  <a:txBody>
                    <a:bodyPr/>
                    <a:lstStyle/>
                    <a:p>
                      <a:pPr algn="ctr"/>
                      <a:r>
                        <a:rPr lang="ru-RU" sz="1800" b="1" dirty="0" smtClean="0">
                          <a:solidFill>
                            <a:schemeClr val="tx1"/>
                          </a:solidFill>
                          <a:latin typeface="Times New Roman" pitchFamily="18" charset="0"/>
                          <a:cs typeface="Times New Roman" pitchFamily="18" charset="0"/>
                        </a:rPr>
                        <a:t>Ненецкий АО</a:t>
                      </a:r>
                      <a:endParaRPr lang="ru-RU" sz="1800" b="1" dirty="0">
                        <a:solidFill>
                          <a:schemeClr val="tx1"/>
                        </a:solidFill>
                        <a:latin typeface="Times New Roman" pitchFamily="18" charset="0"/>
                        <a:cs typeface="Times New Roman" pitchFamily="18" charset="0"/>
                      </a:endParaRPr>
                    </a:p>
                  </a:txBody>
                  <a:tcPr/>
                </a:tc>
                <a:tc hMerge="1">
                  <a:txBody>
                    <a:bodyPr/>
                    <a:lstStyle/>
                    <a:p>
                      <a:endParaRPr lang="ru-RU" sz="1800" dirty="0">
                        <a:latin typeface="Times New Roman" pitchFamily="18" charset="0"/>
                        <a:cs typeface="Times New Roman" pitchFamily="18" charset="0"/>
                      </a:endParaRPr>
                    </a:p>
                  </a:txBody>
                  <a:tcPr/>
                </a:tc>
              </a:tr>
              <a:tr h="993557">
                <a:tc>
                  <a:txBody>
                    <a:bodyPr/>
                    <a:lstStyle/>
                    <a:p>
                      <a:pPr>
                        <a:lnSpc>
                          <a:spcPct val="115000"/>
                        </a:lnSpc>
                        <a:spcAft>
                          <a:spcPts val="1000"/>
                        </a:spcAft>
                      </a:pPr>
                      <a:endParaRPr lang="ru-RU" sz="1800" dirty="0">
                        <a:latin typeface="Times New Roman" pitchFamily="18" charset="0"/>
                        <a:ea typeface="Calibri"/>
                        <a:cs typeface="Times New Roman" pitchFamily="18" charset="0"/>
                      </a:endParaRPr>
                    </a:p>
                  </a:txBody>
                  <a:tcPr marL="68580" marR="68580" marT="0" marB="0"/>
                </a:tc>
                <a:tc>
                  <a:txBody>
                    <a:bodyPr/>
                    <a:lstStyle/>
                    <a:p>
                      <a:pPr algn="ctr"/>
                      <a:r>
                        <a:rPr lang="ru-RU" sz="1800" dirty="0" smtClean="0">
                          <a:latin typeface="Times New Roman" pitchFamily="18" charset="0"/>
                          <a:cs typeface="Times New Roman" pitchFamily="18" charset="0"/>
                        </a:rPr>
                        <a:t>Уполномоченные</a:t>
                      </a:r>
                      <a:r>
                        <a:rPr lang="ru-RU" sz="1800" baseline="0" dirty="0" smtClean="0">
                          <a:latin typeface="Times New Roman" pitchFamily="18" charset="0"/>
                          <a:cs typeface="Times New Roman" pitchFamily="18" charset="0"/>
                        </a:rPr>
                        <a:t> лица</a:t>
                      </a:r>
                      <a:endParaRPr lang="ru-RU" sz="1800" dirty="0">
                        <a:latin typeface="Times New Roman" pitchFamily="18" charset="0"/>
                        <a:cs typeface="Times New Roman" pitchFamily="18" charset="0"/>
                      </a:endParaRPr>
                    </a:p>
                  </a:txBody>
                  <a:tcPr/>
                </a:tc>
                <a:tc>
                  <a:txBody>
                    <a:bodyPr/>
                    <a:lstStyle/>
                    <a:p>
                      <a:pPr algn="ctr"/>
                      <a:r>
                        <a:rPr lang="ru-RU" sz="1800" dirty="0" smtClean="0">
                          <a:latin typeface="Times New Roman" pitchFamily="18" charset="0"/>
                          <a:cs typeface="Times New Roman" pitchFamily="18" charset="0"/>
                        </a:rPr>
                        <a:t>Ветеринарные врачи</a:t>
                      </a:r>
                      <a:endParaRPr lang="ru-RU" sz="1800" dirty="0">
                        <a:latin typeface="Times New Roman" pitchFamily="18" charset="0"/>
                        <a:cs typeface="Times New Roman" pitchFamily="18" charset="0"/>
                      </a:endParaRPr>
                    </a:p>
                  </a:txBody>
                  <a:tcPr/>
                </a:tc>
                <a:tc>
                  <a:txBody>
                    <a:bodyPr/>
                    <a:lstStyle/>
                    <a:p>
                      <a:pPr algn="ctr"/>
                      <a:r>
                        <a:rPr lang="ru-RU" sz="1800" dirty="0" smtClean="0">
                          <a:latin typeface="Times New Roman" pitchFamily="18" charset="0"/>
                          <a:cs typeface="Times New Roman" pitchFamily="18" charset="0"/>
                        </a:rPr>
                        <a:t>Уполномоченные</a:t>
                      </a:r>
                      <a:r>
                        <a:rPr lang="ru-RU" sz="1800" baseline="0" dirty="0" smtClean="0">
                          <a:latin typeface="Times New Roman" pitchFamily="18" charset="0"/>
                          <a:cs typeface="Times New Roman" pitchFamily="18" charset="0"/>
                        </a:rPr>
                        <a:t> лица</a:t>
                      </a:r>
                      <a:endParaRPr lang="ru-RU" sz="1800" dirty="0">
                        <a:latin typeface="Times New Roman" pitchFamily="18" charset="0"/>
                        <a:cs typeface="Times New Roman" pitchFamily="18" charset="0"/>
                      </a:endParaRPr>
                    </a:p>
                  </a:txBody>
                  <a:tcPr/>
                </a:tc>
                <a:tc>
                  <a:txBody>
                    <a:bodyPr/>
                    <a:lstStyle/>
                    <a:p>
                      <a:pPr marL="0" marR="0" indent="0" algn="l" defTabSz="1007630" rtl="0" eaLnBrk="1" fontAlgn="auto" latinLnBrk="0" hangingPunct="1">
                        <a:lnSpc>
                          <a:spcPct val="100000"/>
                        </a:lnSpc>
                        <a:spcBef>
                          <a:spcPts val="0"/>
                        </a:spcBef>
                        <a:spcAft>
                          <a:spcPts val="0"/>
                        </a:spcAft>
                        <a:buClrTx/>
                        <a:buSzTx/>
                        <a:buFontTx/>
                        <a:buNone/>
                        <a:tabLst/>
                        <a:defRPr/>
                      </a:pPr>
                      <a:r>
                        <a:rPr lang="ru-RU" sz="1800" dirty="0" smtClean="0">
                          <a:latin typeface="Times New Roman" pitchFamily="18" charset="0"/>
                          <a:cs typeface="Times New Roman" pitchFamily="18" charset="0"/>
                        </a:rPr>
                        <a:t>Ветеринарные врачи</a:t>
                      </a:r>
                    </a:p>
                    <a:p>
                      <a:endParaRPr lang="ru-RU" sz="1800" dirty="0">
                        <a:latin typeface="Times New Roman" pitchFamily="18" charset="0"/>
                        <a:cs typeface="Times New Roman" pitchFamily="18" charset="0"/>
                      </a:endParaRPr>
                    </a:p>
                  </a:txBody>
                  <a:tcPr/>
                </a:tc>
              </a:tr>
              <a:tr h="677368">
                <a:tc>
                  <a:txBody>
                    <a:bodyPr/>
                    <a:lstStyle/>
                    <a:p>
                      <a:pPr>
                        <a:lnSpc>
                          <a:spcPct val="115000"/>
                        </a:lnSpc>
                        <a:spcAft>
                          <a:spcPts val="1000"/>
                        </a:spcAft>
                      </a:pPr>
                      <a:r>
                        <a:rPr lang="ru-RU" sz="1600" dirty="0">
                          <a:latin typeface="Times New Roman" pitchFamily="18" charset="0"/>
                          <a:ea typeface="Calibri"/>
                          <a:cs typeface="Times New Roman" pitchFamily="18" charset="0"/>
                        </a:rPr>
                        <a:t>Выявлено </a:t>
                      </a:r>
                      <a:r>
                        <a:rPr lang="ru-RU" sz="1600" dirty="0" smtClean="0">
                          <a:latin typeface="Times New Roman" pitchFamily="18" charset="0"/>
                          <a:ea typeface="Calibri"/>
                          <a:cs typeface="Times New Roman" pitchFamily="18" charset="0"/>
                        </a:rPr>
                        <a:t>нарушений</a:t>
                      </a:r>
                      <a:endParaRPr lang="ru-RU" sz="1600" dirty="0">
                        <a:latin typeface="Times New Roman" pitchFamily="18" charset="0"/>
                        <a:ea typeface="Calibri"/>
                        <a:cs typeface="Times New Roman" pitchFamily="18" charset="0"/>
                      </a:endParaRPr>
                    </a:p>
                  </a:txBody>
                  <a:tcPr marL="68580" marR="68580" marT="0" marB="0"/>
                </a:tc>
                <a:tc>
                  <a:txBody>
                    <a:bodyPr/>
                    <a:lstStyle/>
                    <a:p>
                      <a:pPr algn="ctr"/>
                      <a:r>
                        <a:rPr lang="ru-RU" sz="1800" kern="1200" dirty="0" smtClean="0">
                          <a:solidFill>
                            <a:schemeClr val="dk1"/>
                          </a:solidFill>
                          <a:latin typeface="Times New Roman" pitchFamily="18" charset="0"/>
                          <a:ea typeface="Calibri"/>
                          <a:cs typeface="Times New Roman" pitchFamily="18" charset="0"/>
                        </a:rPr>
                        <a:t>190</a:t>
                      </a:r>
                      <a:endParaRPr lang="ru-RU" sz="1800" kern="1200" dirty="0">
                        <a:solidFill>
                          <a:schemeClr val="dk1"/>
                        </a:solidFill>
                        <a:latin typeface="Times New Roman" pitchFamily="18" charset="0"/>
                        <a:ea typeface="Calibri"/>
                        <a:cs typeface="Times New Roman" pitchFamily="18" charset="0"/>
                      </a:endParaRPr>
                    </a:p>
                  </a:txBody>
                  <a:tcPr/>
                </a:tc>
                <a:tc>
                  <a:txBody>
                    <a:bodyPr/>
                    <a:lstStyle/>
                    <a:p>
                      <a:pPr algn="ctr"/>
                      <a:r>
                        <a:rPr lang="ru-RU" sz="1800" kern="1200" dirty="0" smtClean="0">
                          <a:solidFill>
                            <a:schemeClr val="dk1"/>
                          </a:solidFill>
                          <a:latin typeface="Times New Roman" pitchFamily="18" charset="0"/>
                          <a:ea typeface="Calibri"/>
                          <a:cs typeface="Times New Roman" pitchFamily="18" charset="0"/>
                        </a:rPr>
                        <a:t>10</a:t>
                      </a:r>
                      <a:endParaRPr lang="ru-RU" sz="1800" kern="1200" dirty="0">
                        <a:solidFill>
                          <a:schemeClr val="dk1"/>
                        </a:solidFill>
                        <a:latin typeface="Times New Roman" pitchFamily="18" charset="0"/>
                        <a:ea typeface="Calibri"/>
                        <a:cs typeface="Times New Roman" pitchFamily="18" charset="0"/>
                      </a:endParaRPr>
                    </a:p>
                  </a:txBody>
                  <a:tcPr/>
                </a:tc>
                <a:tc>
                  <a:txBody>
                    <a:bodyPr/>
                    <a:lstStyle/>
                    <a:p>
                      <a:pPr algn="ctr"/>
                      <a:r>
                        <a:rPr lang="ru-RU" sz="1800" dirty="0" smtClean="0">
                          <a:latin typeface="Times New Roman" pitchFamily="18" charset="0"/>
                          <a:cs typeface="Times New Roman" pitchFamily="18" charset="0"/>
                        </a:rPr>
                        <a:t>23</a:t>
                      </a:r>
                      <a:endParaRPr lang="ru-RU" sz="1800" dirty="0">
                        <a:latin typeface="Times New Roman" pitchFamily="18" charset="0"/>
                        <a:cs typeface="Times New Roman" pitchFamily="18" charset="0"/>
                      </a:endParaRPr>
                    </a:p>
                  </a:txBody>
                  <a:tcPr/>
                </a:tc>
                <a:tc>
                  <a:txBody>
                    <a:bodyPr/>
                    <a:lstStyle/>
                    <a:p>
                      <a:pPr algn="ctr"/>
                      <a:r>
                        <a:rPr lang="ru-RU" sz="1800" dirty="0" smtClean="0">
                          <a:latin typeface="Times New Roman" pitchFamily="18" charset="0"/>
                          <a:cs typeface="Times New Roman" pitchFamily="18" charset="0"/>
                        </a:rPr>
                        <a:t>16</a:t>
                      </a:r>
                      <a:endParaRPr lang="ru-RU" sz="1800" dirty="0">
                        <a:latin typeface="Times New Roman" pitchFamily="18" charset="0"/>
                        <a:cs typeface="Times New Roman" pitchFamily="18" charset="0"/>
                      </a:endParaRPr>
                    </a:p>
                  </a:txBody>
                  <a:tcPr/>
                </a:tc>
              </a:tr>
              <a:tr h="889648">
                <a:tc>
                  <a:txBody>
                    <a:bodyPr/>
                    <a:lstStyle/>
                    <a:p>
                      <a:pPr>
                        <a:lnSpc>
                          <a:spcPct val="115000"/>
                        </a:lnSpc>
                        <a:spcAft>
                          <a:spcPts val="1000"/>
                        </a:spcAft>
                      </a:pPr>
                      <a:r>
                        <a:rPr lang="ru-RU" sz="1600" dirty="0">
                          <a:latin typeface="Times New Roman" pitchFamily="18" charset="0"/>
                          <a:ea typeface="Calibri"/>
                          <a:cs typeface="Times New Roman" pitchFamily="18" charset="0"/>
                        </a:rPr>
                        <a:t>Выдано </a:t>
                      </a:r>
                      <a:r>
                        <a:rPr lang="ru-RU" sz="1600" dirty="0" smtClean="0">
                          <a:latin typeface="Times New Roman" pitchFamily="18" charset="0"/>
                          <a:ea typeface="Calibri"/>
                          <a:cs typeface="Times New Roman" pitchFamily="18" charset="0"/>
                        </a:rPr>
                        <a:t>предупреждений</a:t>
                      </a:r>
                      <a:endParaRPr lang="ru-RU" sz="1600" dirty="0">
                        <a:latin typeface="Times New Roman" pitchFamily="18" charset="0"/>
                        <a:ea typeface="Calibri"/>
                        <a:cs typeface="Times New Roman" pitchFamily="18" charset="0"/>
                      </a:endParaRPr>
                    </a:p>
                  </a:txBody>
                  <a:tcPr marL="68580" marR="68580" marT="0" marB="0"/>
                </a:tc>
                <a:tc>
                  <a:txBody>
                    <a:bodyPr/>
                    <a:lstStyle/>
                    <a:p>
                      <a:pPr algn="ctr"/>
                      <a:r>
                        <a:rPr lang="ru-RU" sz="1800" kern="1200" dirty="0" smtClean="0">
                          <a:solidFill>
                            <a:schemeClr val="dk1"/>
                          </a:solidFill>
                          <a:latin typeface="Times New Roman" pitchFamily="18" charset="0"/>
                          <a:ea typeface="Calibri"/>
                          <a:cs typeface="Times New Roman" pitchFamily="18" charset="0"/>
                        </a:rPr>
                        <a:t>121</a:t>
                      </a:r>
                      <a:endParaRPr lang="ru-RU" sz="1800" kern="1200" dirty="0">
                        <a:solidFill>
                          <a:schemeClr val="dk1"/>
                        </a:solidFill>
                        <a:latin typeface="Times New Roman" pitchFamily="18" charset="0"/>
                        <a:ea typeface="Calibri"/>
                        <a:cs typeface="Times New Roman" pitchFamily="18" charset="0"/>
                      </a:endParaRPr>
                    </a:p>
                  </a:txBody>
                  <a:tcPr/>
                </a:tc>
                <a:tc>
                  <a:txBody>
                    <a:bodyPr/>
                    <a:lstStyle/>
                    <a:p>
                      <a:pPr algn="ct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c>
                  <a:txBody>
                    <a:bodyPr/>
                    <a:lstStyle/>
                    <a:p>
                      <a:pPr algn="ctr"/>
                      <a:r>
                        <a:rPr lang="ru-RU" sz="1800" dirty="0" smtClean="0">
                          <a:latin typeface="Times New Roman" pitchFamily="18" charset="0"/>
                          <a:cs typeface="Times New Roman" pitchFamily="18" charset="0"/>
                        </a:rPr>
                        <a:t>12</a:t>
                      </a:r>
                      <a:endParaRPr lang="ru-RU" sz="1800" dirty="0">
                        <a:latin typeface="Times New Roman" pitchFamily="18" charset="0"/>
                        <a:cs typeface="Times New Roman" pitchFamily="18" charset="0"/>
                      </a:endParaRPr>
                    </a:p>
                  </a:txBody>
                  <a:tcPr/>
                </a:tc>
                <a:tc>
                  <a:txBody>
                    <a:bodyPr/>
                    <a:lstStyle/>
                    <a:p>
                      <a:pPr algn="ct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a:txBody>
                  <a:tcPr/>
                </a:tc>
              </a:tr>
              <a:tr h="584957">
                <a:tc>
                  <a:txBody>
                    <a:bodyPr/>
                    <a:lstStyle/>
                    <a:p>
                      <a:pPr>
                        <a:lnSpc>
                          <a:spcPct val="115000"/>
                        </a:lnSpc>
                        <a:spcAft>
                          <a:spcPts val="1000"/>
                        </a:spcAft>
                      </a:pPr>
                      <a:r>
                        <a:rPr lang="ru-RU" sz="1600" dirty="0">
                          <a:latin typeface="Times New Roman" pitchFamily="18" charset="0"/>
                          <a:ea typeface="Calibri"/>
                          <a:cs typeface="Times New Roman" pitchFamily="18" charset="0"/>
                        </a:rPr>
                        <a:t>Приостановлена </a:t>
                      </a:r>
                      <a:r>
                        <a:rPr lang="ru-RU" sz="1600" dirty="0" smtClean="0">
                          <a:latin typeface="Times New Roman" pitchFamily="18" charset="0"/>
                          <a:ea typeface="Calibri"/>
                          <a:cs typeface="Times New Roman" pitchFamily="18" charset="0"/>
                        </a:rPr>
                        <a:t>регистрация </a:t>
                      </a:r>
                      <a:endParaRPr lang="ru-RU" sz="1600" dirty="0">
                        <a:latin typeface="Times New Roman" pitchFamily="18" charset="0"/>
                        <a:ea typeface="Calibri"/>
                        <a:cs typeface="Times New Roman" pitchFamily="18" charset="0"/>
                      </a:endParaRPr>
                    </a:p>
                  </a:txBody>
                  <a:tcPr marL="68580" marR="68580" marT="0" marB="0"/>
                </a:tc>
                <a:tc>
                  <a:txBody>
                    <a:bodyPr/>
                    <a:lstStyle/>
                    <a:p>
                      <a:pPr algn="ctr"/>
                      <a:r>
                        <a:rPr lang="ru-RU" sz="1800" kern="1200" dirty="0" smtClean="0">
                          <a:solidFill>
                            <a:schemeClr val="dk1"/>
                          </a:solidFill>
                          <a:latin typeface="Times New Roman" pitchFamily="18" charset="0"/>
                          <a:ea typeface="Calibri"/>
                          <a:cs typeface="Times New Roman" pitchFamily="18" charset="0"/>
                        </a:rPr>
                        <a:t>12</a:t>
                      </a:r>
                      <a:endParaRPr lang="ru-RU" sz="1800" kern="1200" dirty="0">
                        <a:solidFill>
                          <a:schemeClr val="dk1"/>
                        </a:solidFill>
                        <a:latin typeface="Times New Roman" pitchFamily="18" charset="0"/>
                        <a:ea typeface="Calibri"/>
                        <a:cs typeface="Times New Roman" pitchFamily="18" charset="0"/>
                      </a:endParaRPr>
                    </a:p>
                  </a:txBody>
                  <a:tcPr/>
                </a:tc>
                <a:tc>
                  <a:txBody>
                    <a:bodyPr/>
                    <a:lstStyle/>
                    <a:p>
                      <a:pPr marL="0" algn="ctr" defTabSz="1007630" rtl="0" eaLnBrk="1" latinLnBrk="0" hangingPunct="1"/>
                      <a:r>
                        <a:rPr lang="ru-RU" sz="2000" kern="1200" dirty="0" smtClean="0">
                          <a:solidFill>
                            <a:schemeClr val="dk1"/>
                          </a:solidFill>
                          <a:latin typeface="Times New Roman" pitchFamily="18" charset="0"/>
                          <a:ea typeface="+mn-ea"/>
                          <a:cs typeface="Times New Roman" pitchFamily="18" charset="0"/>
                        </a:rPr>
                        <a:t>-</a:t>
                      </a:r>
                      <a:endParaRPr lang="ru-RU" sz="2000" kern="1200" dirty="0">
                        <a:solidFill>
                          <a:schemeClr val="dk1"/>
                        </a:solidFill>
                        <a:latin typeface="Times New Roman" pitchFamily="18" charset="0"/>
                        <a:ea typeface="+mn-ea"/>
                        <a:cs typeface="Times New Roman" pitchFamily="18" charset="0"/>
                      </a:endParaRPr>
                    </a:p>
                  </a:txBody>
                  <a:tcPr/>
                </a:tc>
                <a:tc>
                  <a:txBody>
                    <a:bodyPr/>
                    <a:lstStyle/>
                    <a:p>
                      <a:pPr algn="ctr"/>
                      <a:r>
                        <a:rPr lang="ru-RU" sz="1800" dirty="0" smtClean="0">
                          <a:latin typeface="Times New Roman" pitchFamily="18" charset="0"/>
                          <a:cs typeface="Times New Roman" pitchFamily="18" charset="0"/>
                        </a:rPr>
                        <a:t>2</a:t>
                      </a:r>
                      <a:endParaRPr lang="ru-RU" sz="1800" dirty="0">
                        <a:latin typeface="Times New Roman" pitchFamily="18" charset="0"/>
                        <a:cs typeface="Times New Roman" pitchFamily="18" charset="0"/>
                      </a:endParaRPr>
                    </a:p>
                  </a:txBody>
                  <a:tcPr/>
                </a:tc>
                <a:tc>
                  <a:txBody>
                    <a:bodyPr/>
                    <a:lstStyle/>
                    <a:p>
                      <a:pPr algn="ct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a:txBody>
                  <a:tcPr/>
                </a:tc>
              </a:tr>
              <a:tr h="584957">
                <a:tc>
                  <a:txBody>
                    <a:bodyPr/>
                    <a:lstStyle/>
                    <a:p>
                      <a:pPr>
                        <a:lnSpc>
                          <a:spcPct val="115000"/>
                        </a:lnSpc>
                        <a:spcAft>
                          <a:spcPts val="1000"/>
                        </a:spcAft>
                      </a:pPr>
                      <a:r>
                        <a:rPr lang="ru-RU" sz="1600" dirty="0">
                          <a:latin typeface="Times New Roman" pitchFamily="18" charset="0"/>
                          <a:ea typeface="Calibri"/>
                          <a:cs typeface="Times New Roman" pitchFamily="18" charset="0"/>
                        </a:rPr>
                        <a:t>Аннулирована </a:t>
                      </a:r>
                      <a:r>
                        <a:rPr lang="ru-RU" sz="1600" dirty="0" smtClean="0">
                          <a:latin typeface="Times New Roman" pitchFamily="18" charset="0"/>
                          <a:ea typeface="Calibri"/>
                          <a:cs typeface="Times New Roman" pitchFamily="18" charset="0"/>
                        </a:rPr>
                        <a:t>регистрация </a:t>
                      </a:r>
                      <a:endParaRPr lang="ru-RU" sz="1600" dirty="0">
                        <a:latin typeface="Times New Roman" pitchFamily="18" charset="0"/>
                        <a:ea typeface="Calibri"/>
                        <a:cs typeface="Times New Roman" pitchFamily="18" charset="0"/>
                      </a:endParaRPr>
                    </a:p>
                  </a:txBody>
                  <a:tcPr marL="68580" marR="68580" marT="0" marB="0"/>
                </a:tc>
                <a:tc>
                  <a:txBody>
                    <a:bodyPr/>
                    <a:lstStyle/>
                    <a:p>
                      <a:pPr marL="0" algn="ctr" defTabSz="1007630" rtl="0" eaLnBrk="1" latinLnBrk="0" hangingPunct="1"/>
                      <a:r>
                        <a:rPr lang="ru-RU" sz="1800" kern="1200" dirty="0" smtClean="0">
                          <a:solidFill>
                            <a:schemeClr val="dk1"/>
                          </a:solidFill>
                          <a:latin typeface="Times New Roman" pitchFamily="18" charset="0"/>
                          <a:ea typeface="Calibri"/>
                          <a:cs typeface="Times New Roman" pitchFamily="18" charset="0"/>
                        </a:rPr>
                        <a:t>21</a:t>
                      </a:r>
                      <a:endParaRPr lang="ru-RU" sz="1800" kern="1200" dirty="0">
                        <a:solidFill>
                          <a:schemeClr val="dk1"/>
                        </a:solidFill>
                        <a:latin typeface="Times New Roman" pitchFamily="18" charset="0"/>
                        <a:ea typeface="Calibri"/>
                        <a:cs typeface="Times New Roman" pitchFamily="18" charset="0"/>
                      </a:endParaRPr>
                    </a:p>
                  </a:txBody>
                  <a:tcPr/>
                </a:tc>
                <a:tc>
                  <a:txBody>
                    <a:bodyPr/>
                    <a:lstStyle/>
                    <a:p>
                      <a:pPr algn="ct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txBody>
                  <a:tcPr/>
                </a:tc>
                <a:tc>
                  <a:txBody>
                    <a:bodyPr/>
                    <a:lstStyle/>
                    <a:p>
                      <a:pPr algn="ctr"/>
                      <a:r>
                        <a:rPr lang="ru-RU" sz="1800" dirty="0" smtClean="0">
                          <a:latin typeface="Times New Roman" pitchFamily="18" charset="0"/>
                          <a:cs typeface="Times New Roman" pitchFamily="18" charset="0"/>
                        </a:rPr>
                        <a:t>1</a:t>
                      </a:r>
                      <a:endParaRPr lang="ru-RU" sz="1800" dirty="0">
                        <a:latin typeface="Times New Roman" pitchFamily="18" charset="0"/>
                        <a:cs typeface="Times New Roman" pitchFamily="18" charset="0"/>
                      </a:endParaRPr>
                    </a:p>
                  </a:txBody>
                  <a:tcPr/>
                </a:tc>
                <a:tc>
                  <a:txBody>
                    <a:bodyPr/>
                    <a:lstStyle/>
                    <a:p>
                      <a:pPr algn="ct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a:txBody>
                  <a:tcPr/>
                </a:tc>
              </a:tr>
              <a:tr h="898356">
                <a:tc>
                  <a:txBody>
                    <a:bodyPr/>
                    <a:lstStyle/>
                    <a:p>
                      <a:pPr>
                        <a:lnSpc>
                          <a:spcPct val="115000"/>
                        </a:lnSpc>
                        <a:spcAft>
                          <a:spcPts val="1000"/>
                        </a:spcAft>
                      </a:pPr>
                      <a:r>
                        <a:rPr lang="ru-RU" sz="1600" dirty="0">
                          <a:latin typeface="Times New Roman" pitchFamily="18" charset="0"/>
                          <a:ea typeface="Calibri"/>
                          <a:cs typeface="Times New Roman" pitchFamily="18" charset="0"/>
                        </a:rPr>
                        <a:t>Возбуждено административных </a:t>
                      </a:r>
                      <a:r>
                        <a:rPr lang="ru-RU" sz="1600" dirty="0" smtClean="0">
                          <a:latin typeface="Times New Roman" pitchFamily="18" charset="0"/>
                          <a:ea typeface="Calibri"/>
                          <a:cs typeface="Times New Roman" pitchFamily="18" charset="0"/>
                        </a:rPr>
                        <a:t>дел</a:t>
                      </a:r>
                      <a:endParaRPr lang="ru-RU" sz="1600" dirty="0">
                        <a:latin typeface="Times New Roman" pitchFamily="18" charset="0"/>
                        <a:ea typeface="Calibri"/>
                        <a:cs typeface="Times New Roman" pitchFamily="18" charset="0"/>
                      </a:endParaRPr>
                    </a:p>
                  </a:txBody>
                  <a:tcPr marL="68580" marR="68580" marT="0" marB="0"/>
                </a:tc>
                <a:tc>
                  <a:txBody>
                    <a:bodyPr/>
                    <a:lstStyle/>
                    <a:p>
                      <a:pPr algn="ctr"/>
                      <a:r>
                        <a:rPr lang="ru-RU" dirty="0" smtClean="0">
                          <a:latin typeface="Times New Roman" pitchFamily="18" charset="0"/>
                          <a:cs typeface="Times New Roman" pitchFamily="18" charset="0"/>
                        </a:rPr>
                        <a:t>36</a:t>
                      </a:r>
                      <a:endParaRPr lang="ru-RU" dirty="0">
                        <a:latin typeface="Times New Roman" pitchFamily="18" charset="0"/>
                        <a:cs typeface="Times New Roman" pitchFamily="18" charset="0"/>
                      </a:endParaRPr>
                    </a:p>
                  </a:txBody>
                  <a:tcPr/>
                </a:tc>
                <a:tc>
                  <a:txBody>
                    <a:bodyPr/>
                    <a:lstStyle/>
                    <a:p>
                      <a:pPr algn="ctr"/>
                      <a:r>
                        <a:rPr lang="ru-RU" dirty="0" smtClean="0">
                          <a:latin typeface="Times New Roman" pitchFamily="18" charset="0"/>
                          <a:cs typeface="Times New Roman" pitchFamily="18" charset="0"/>
                        </a:rPr>
                        <a:t>5</a:t>
                      </a:r>
                      <a:endParaRPr lang="ru-RU" dirty="0">
                        <a:latin typeface="Times New Roman" pitchFamily="18" charset="0"/>
                        <a:cs typeface="Times New Roman" pitchFamily="18" charset="0"/>
                      </a:endParaRPr>
                    </a:p>
                  </a:txBody>
                  <a:tcPr/>
                </a:tc>
                <a:tc>
                  <a:txBody>
                    <a:bodyPr/>
                    <a:lstStyle/>
                    <a:p>
                      <a:pPr algn="ctr"/>
                      <a:r>
                        <a:rPr lang="ru-RU" sz="1800" smtClean="0">
                          <a:latin typeface="Times New Roman" pitchFamily="18" charset="0"/>
                          <a:cs typeface="Times New Roman" pitchFamily="18" charset="0"/>
                        </a:rPr>
                        <a:t>8</a:t>
                      </a:r>
                      <a:endParaRPr lang="ru-RU" sz="1800" dirty="0">
                        <a:latin typeface="Times New Roman" pitchFamily="18" charset="0"/>
                        <a:cs typeface="Times New Roman" pitchFamily="18" charset="0"/>
                      </a:endParaRPr>
                    </a:p>
                  </a:txBody>
                  <a:tcPr/>
                </a:tc>
                <a:tc>
                  <a:txBody>
                    <a:bodyPr/>
                    <a:lstStyle/>
                    <a:p>
                      <a:pPr algn="ctr"/>
                      <a:r>
                        <a:rPr lang="ru-RU" sz="1800" dirty="0" smtClean="0">
                          <a:latin typeface="Times New Roman" pitchFamily="18" charset="0"/>
                          <a:cs typeface="Times New Roman" pitchFamily="18" charset="0"/>
                        </a:rPr>
                        <a:t>5</a:t>
                      </a:r>
                      <a:endParaRPr lang="ru-RU" sz="1800" dirty="0">
                        <a:latin typeface="Times New Roman" pitchFamily="18" charset="0"/>
                        <a:cs typeface="Times New Roman" pitchFamily="18" charset="0"/>
                      </a:endParaRPr>
                    </a:p>
                  </a:txBody>
                  <a:tcPr/>
                </a:tc>
              </a:tr>
              <a:tr h="850224">
                <a:tc gridSpan="5">
                  <a:txBody>
                    <a:bodyPr/>
                    <a:lstStyle/>
                    <a:p>
                      <a:pPr algn="just">
                        <a:lnSpc>
                          <a:spcPct val="115000"/>
                        </a:lnSpc>
                        <a:spcAft>
                          <a:spcPts val="1000"/>
                        </a:spcAft>
                      </a:pPr>
                      <a:r>
                        <a:rPr lang="ru-RU" sz="1600" b="1" dirty="0" smtClean="0">
                          <a:latin typeface="Times New Roman" pitchFamily="18" charset="0"/>
                          <a:ea typeface="Calibri"/>
                          <a:cs typeface="Times New Roman" pitchFamily="18" charset="0"/>
                        </a:rPr>
                        <a:t>По результатам </a:t>
                      </a:r>
                      <a:r>
                        <a:rPr lang="ru-RU" sz="1600" b="1" dirty="0" smtClean="0">
                          <a:solidFill>
                            <a:schemeClr val="tx1"/>
                          </a:solidFill>
                          <a:latin typeface="Times New Roman" pitchFamily="18" charset="0"/>
                          <a:cs typeface="Times New Roman" pitchFamily="18" charset="0"/>
                        </a:rPr>
                        <a:t>наблюдений за соблюдением обязательных требований в компоненте  ФГИС «Меркурий» выявлено в Архангельской области 6 фантомных площадок, в НАО – 1 фантомная площадка</a:t>
                      </a:r>
                      <a:endParaRPr lang="ru-RU" sz="1600" b="1" dirty="0">
                        <a:latin typeface="Times New Roman" pitchFamily="18" charset="0"/>
                        <a:ea typeface="Calibri"/>
                        <a:cs typeface="Times New Roman" pitchFamily="18" charset="0"/>
                      </a:endParaRPr>
                    </a:p>
                  </a:txBody>
                  <a:tcPr marL="68580" marR="68580" marT="0" marB="0"/>
                </a:tc>
                <a:tc hMerge="1">
                  <a:txBody>
                    <a:bodyPr/>
                    <a:lstStyle/>
                    <a:p>
                      <a:pPr algn="ctr"/>
                      <a:endParaRPr lang="ru-RU" dirty="0">
                        <a:latin typeface="Times New Roman" pitchFamily="18" charset="0"/>
                        <a:cs typeface="Times New Roman" pitchFamily="18" charset="0"/>
                      </a:endParaRPr>
                    </a:p>
                  </a:txBody>
                  <a:tcPr/>
                </a:tc>
                <a:tc hMerge="1">
                  <a:txBody>
                    <a:bodyPr/>
                    <a:lstStyle/>
                    <a:p>
                      <a:pPr algn="ctr"/>
                      <a:endParaRPr lang="ru-RU" dirty="0">
                        <a:latin typeface="Times New Roman" pitchFamily="18" charset="0"/>
                        <a:cs typeface="Times New Roman" pitchFamily="18" charset="0"/>
                      </a:endParaRPr>
                    </a:p>
                  </a:txBody>
                  <a:tcPr/>
                </a:tc>
                <a:tc hMerge="1">
                  <a:txBody>
                    <a:bodyPr/>
                    <a:lstStyle/>
                    <a:p>
                      <a:pPr algn="ctr"/>
                      <a:endParaRPr lang="ru-RU" sz="1800" dirty="0">
                        <a:latin typeface="Times New Roman" pitchFamily="18" charset="0"/>
                        <a:cs typeface="Times New Roman" pitchFamily="18" charset="0"/>
                      </a:endParaRPr>
                    </a:p>
                  </a:txBody>
                  <a:tcPr/>
                </a:tc>
                <a:tc hMerge="1">
                  <a:txBody>
                    <a:bodyPr/>
                    <a:lstStyle/>
                    <a:p>
                      <a:pPr algn="ctr"/>
                      <a:endParaRPr lang="ru-RU" sz="1800" dirty="0">
                        <a:latin typeface="Times New Roman" pitchFamily="18" charset="0"/>
                        <a:cs typeface="Times New Roman" pitchFamily="18" charset="0"/>
                      </a:endParaRPr>
                    </a:p>
                  </a:txBody>
                  <a:tcPr/>
                </a:tc>
              </a:tr>
            </a:tbl>
          </a:graphicData>
        </a:graphic>
      </p:graphicFrame>
    </p:spTree>
  </p:cSld>
  <p:clrMapOvr>
    <a:masterClrMapping/>
  </p:clrMapOvr>
</p:sld>
</file>

<file path=ppt/theme/theme1.xml><?xml version="1.0" encoding="utf-8"?>
<a:theme xmlns:a="http://schemas.openxmlformats.org/drawingml/2006/main" name="Тема Office">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6723</TotalTime>
  <Words>2638</Words>
  <Application>Microsoft Office PowerPoint</Application>
  <PresentationFormat>Произвольный</PresentationFormat>
  <Paragraphs>485</Paragraphs>
  <Slides>28</Slides>
  <Notes>22</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Слайд 1</vt:lpstr>
      <vt:lpstr>Изменение в законодательстве</vt:lpstr>
      <vt:lpstr>Слайд 3</vt:lpstr>
      <vt:lpstr>Слайд 4</vt:lpstr>
      <vt:lpstr>Слайд 5</vt:lpstr>
      <vt:lpstr>Слайд 6</vt:lpstr>
      <vt:lpstr>Слайд 7</vt:lpstr>
      <vt:lpstr>Слайд 8</vt:lpstr>
      <vt:lpstr>Слайд 9</vt:lpstr>
      <vt:lpstr>Слайд 10</vt:lpstr>
      <vt:lpstr>Профилактические мероприятия</vt:lpstr>
      <vt:lpstr>Слайд 12</vt:lpstr>
      <vt:lpstr>Слайд 13</vt:lpstr>
      <vt:lpstr>Слайд 14</vt:lpstr>
      <vt:lpstr>Слайд 15</vt:lpstr>
      <vt:lpstr>Земельный надзор</vt:lpstr>
      <vt:lpstr>Земельный надзор</vt:lpstr>
      <vt:lpstr>Земельный надзор</vt:lpstr>
      <vt:lpstr>Изменения законодательства в сфере земельного надзора</vt:lpstr>
      <vt:lpstr>Федеральный государственный контроль (надзор) в области обращения с пестицидами и агрохимикатами</vt:lpstr>
      <vt:lpstr>Слайд 21</vt:lpstr>
      <vt:lpstr>Государственный карантинный фитосанитарный надзор </vt:lpstr>
      <vt:lpstr>Актуальные изменения в нормативные акты в сфере карантина растений, вступившие в силу  (в первом полугодии 2022 года)</vt:lpstr>
      <vt:lpstr>Федеральный государственный контроль (надзор) в области семеноводства в отношении семян сельскохозяйственных растений</vt:lpstr>
      <vt:lpstr>Актуальные изменения в нормативные акты в  области семеноводства в отношении семян сельскохозяйственных растений вступившие в силу  (в 1 квартале 2022 года)</vt:lpstr>
      <vt:lpstr>Государственный надзор за соблюдением требований к качеству и безопасности зерна и продуктов его переработки </vt:lpstr>
      <vt:lpstr>Актуальные изменения в нормативные акты в сфере Государственного надзора за соблюдением требований к качеству и безопасности зерна и продуктов его переработки вступившие в силу  (в 1 квартале 2022 года)</vt:lpstr>
      <vt:lpstr>Слайд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Marina</dc:creator>
  <cp:lastModifiedBy>Громыко А.А</cp:lastModifiedBy>
  <cp:revision>640</cp:revision>
  <dcterms:modified xsi:type="dcterms:W3CDTF">2022-08-17T06:03:01Z</dcterms:modified>
</cp:coreProperties>
</file>