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91756" r:id="rId1"/>
    <p:sldMasterId id="2147491847" r:id="rId2"/>
    <p:sldMasterId id="2147491861" r:id="rId3"/>
    <p:sldMasterId id="2147491874" r:id="rId4"/>
    <p:sldMasterId id="2147491886" r:id="rId5"/>
  </p:sldMasterIdLst>
  <p:notesMasterIdLst>
    <p:notesMasterId r:id="rId11"/>
  </p:notesMasterIdLst>
  <p:sldIdLst>
    <p:sldId id="413" r:id="rId6"/>
    <p:sldId id="414" r:id="rId7"/>
    <p:sldId id="415" r:id="rId8"/>
    <p:sldId id="416" r:id="rId9"/>
    <p:sldId id="417" r:id="rId10"/>
  </p:sldIdLst>
  <p:sldSz cx="9144000" cy="5143500" type="screen16x9"/>
  <p:notesSz cx="6808788" cy="9940925"/>
  <p:defaultTextStyle>
    <a:defPPr>
      <a:defRPr lang="ru-RU"/>
    </a:defPPr>
    <a:lvl1pPr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6400" indent="47625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4388" indent="96838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2375" indent="146050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0363" indent="195263" algn="l" defTabSz="814388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BF0"/>
    <a:srgbClr val="FF7B21"/>
    <a:srgbClr val="104C6E"/>
    <a:srgbClr val="135B83"/>
    <a:srgbClr val="FF6600"/>
    <a:srgbClr val="0D3F5B"/>
    <a:srgbClr val="005AA9"/>
    <a:srgbClr val="2806A4"/>
    <a:srgbClr val="891205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4660"/>
  </p:normalViewPr>
  <p:slideViewPr>
    <p:cSldViewPr>
      <p:cViewPr>
        <p:scale>
          <a:sx n="125" d="100"/>
          <a:sy n="125" d="100"/>
        </p:scale>
        <p:origin x="-474" y="14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defTabSz="8175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defTabSz="8175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1BFB2E-397F-481C-8184-025BB2926EE2}" type="datetimeFigureOut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defTabSz="8175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defTabSz="81752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3A9C87-C709-44FC-9533-E95C0F75E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22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00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4388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2375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0363" algn="l" defTabSz="8143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589" algn="l" defTabSz="8162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707" algn="l" defTabSz="8162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826" algn="l" defTabSz="8162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944" algn="l" defTabSz="8162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7713"/>
            <a:ext cx="6627812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1pPr>
            <a:lvl2pPr marL="748227" indent="-286555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2pPr>
            <a:lvl3pPr marL="1150997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3pPr>
            <a:lvl4pPr marL="1612668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2074341" indent="-227652" defTabSz="1033189">
              <a:spcBef>
                <a:spcPct val="30000"/>
              </a:spcBef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32829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91316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49805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908293" indent="-227652" defTabSz="103318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084EE1D-C2E8-46F5-82E6-E69B5869F9A2}" type="slidenum">
              <a:rPr lang="ru-RU" altLang="ru-RU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C9C4F-61CA-4C34-9B87-89A27C6796B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C9C4F-61CA-4C34-9B87-89A27C6796B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C9C4F-61CA-4C34-9B87-89A27C6796B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314701-CE13-4E3B-9D09-AE6A8C3AF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98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72B2-74EA-4848-B930-BC6C2019B808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9673-181D-4853-AB3F-E77F24BF6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84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88F1F-7D4D-4848-8C73-3E0F69A2767A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EE87-8106-4163-BA83-E6EAEC958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98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56" tIns="35777" rIns="71556" bIns="3577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5915"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1999" indent="2485">
              <a:defRPr>
                <a:latin typeface="+mj-lt"/>
              </a:defRPr>
            </a:lvl2pPr>
            <a:lvl3pPr marL="491945" indent="-203735">
              <a:tabLst/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5"/>
            <a:ext cx="7548638" cy="946151"/>
          </a:xfrm>
        </p:spPr>
        <p:txBody>
          <a:bodyPr/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F4D3-70AE-4AB2-90E3-D09D4AF85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0311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56" tIns="35777" rIns="71556" bIns="3577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5915"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1999" indent="2485">
              <a:defRPr>
                <a:latin typeface="+mj-lt"/>
              </a:defRPr>
            </a:lvl2pPr>
            <a:lvl3pPr marL="491945" indent="-203735">
              <a:tabLst/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1" y="558803"/>
            <a:ext cx="7632699" cy="946150"/>
          </a:xfrm>
        </p:spPr>
        <p:txBody>
          <a:bodyPr>
            <a:noAutofit/>
          </a:bodyPr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72310-4FE9-45BE-9C1F-42A3BCFD2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4451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4484" indent="0">
              <a:defRPr>
                <a:latin typeface="+mj-lt"/>
              </a:defRPr>
            </a:lvl2pPr>
            <a:lvl3pPr marL="491945" indent="-203735"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 marL="112302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1" y="558803"/>
            <a:ext cx="7632699" cy="946150"/>
          </a:xfrm>
        </p:spPr>
        <p:txBody>
          <a:bodyPr>
            <a:noAutofit/>
          </a:bodyPr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B05B-0497-41E6-9202-062DED74D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37824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131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56" tIns="35777" rIns="71556" bIns="3577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5915"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1999" indent="2485">
              <a:defRPr>
                <a:latin typeface="+mj-lt"/>
              </a:defRPr>
            </a:lvl2pPr>
            <a:lvl3pPr marL="491945" indent="-203735">
              <a:tabLst/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5"/>
            <a:ext cx="7548638" cy="946151"/>
          </a:xfrm>
        </p:spPr>
        <p:txBody>
          <a:bodyPr/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FFE0-BB22-464F-9834-C64907226D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48935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56" tIns="35777" rIns="71556" bIns="35777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5915"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6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1999" indent="2485">
              <a:defRPr>
                <a:latin typeface="+mj-lt"/>
              </a:defRPr>
            </a:lvl2pPr>
            <a:lvl3pPr marL="491945" indent="-203735">
              <a:tabLst/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1" y="558803"/>
            <a:ext cx="7632699" cy="946150"/>
          </a:xfrm>
        </p:spPr>
        <p:txBody>
          <a:bodyPr>
            <a:noAutofit/>
          </a:bodyPr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B2E4-63B3-427F-A4C6-B622D27F7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756693"/>
      </p:ext>
    </p:extLst>
  </p:cSld>
  <p:clrMapOvr>
    <a:masterClrMapping/>
  </p:clrMapOvr>
  <p:transition spd="med">
    <p:split orient="vert"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5"/>
            <a:ext cx="7632700" cy="3206749"/>
          </a:xfrm>
        </p:spPr>
        <p:txBody>
          <a:bodyPr>
            <a:noAutofit/>
          </a:bodyPr>
          <a:lstStyle>
            <a:lvl1pPr marL="284484" indent="0">
              <a:buFontTx/>
              <a:buNone/>
              <a:defRPr b="1">
                <a:latin typeface="+mj-lt"/>
              </a:defRPr>
            </a:lvl1pPr>
            <a:lvl2pPr marL="284484" indent="0">
              <a:defRPr>
                <a:latin typeface="+mj-lt"/>
              </a:defRPr>
            </a:lvl2pPr>
            <a:lvl3pPr marL="491945" indent="-203735">
              <a:defRPr>
                <a:latin typeface="+mj-lt"/>
              </a:defRPr>
            </a:lvl3pPr>
            <a:lvl4pPr marL="0" indent="281999">
              <a:defRPr>
                <a:latin typeface="+mj-lt"/>
              </a:defRPr>
            </a:lvl4pPr>
            <a:lvl5pPr marL="1123026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1" y="558803"/>
            <a:ext cx="7632699" cy="946150"/>
          </a:xfrm>
        </p:spPr>
        <p:txBody>
          <a:bodyPr>
            <a:noAutofit/>
          </a:bodyPr>
          <a:lstStyle>
            <a:lvl1pPr marL="0" marR="0" indent="0" defTabSz="8162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B2E4-63B3-427F-A4C6-B622D27F7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35410"/>
      </p:ext>
    </p:extLst>
  </p:cSld>
  <p:clrMapOvr>
    <a:masterClrMapping/>
  </p:clrMapOvr>
  <p:transition spd="med">
    <p:split orient="vert"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4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2F38-0D0F-493E-B9C2-623F125556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00968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39" y="3844529"/>
            <a:ext cx="923925" cy="283369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0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B30941-837B-4072-935D-0D6B6B35F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54502"/>
      </p:ext>
    </p:extLst>
  </p:cSld>
  <p:clrMapOvr>
    <a:masterClrMapping/>
  </p:clrMapOvr>
  <p:transition/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40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18" indent="0">
              <a:buNone/>
              <a:defRPr sz="1800" b="1"/>
            </a:lvl2pPr>
            <a:lvl3pPr marL="816236" indent="0">
              <a:buNone/>
              <a:defRPr sz="1600" b="1"/>
            </a:lvl3pPr>
            <a:lvl4pPr marL="1224353" indent="0">
              <a:buNone/>
              <a:defRPr sz="1400" b="1"/>
            </a:lvl4pPr>
            <a:lvl5pPr marL="1632472" indent="0">
              <a:buNone/>
              <a:defRPr sz="1400" b="1"/>
            </a:lvl5pPr>
            <a:lvl6pPr marL="2040589" indent="0">
              <a:buNone/>
              <a:defRPr sz="1400" b="1"/>
            </a:lvl6pPr>
            <a:lvl7pPr marL="2448707" indent="0">
              <a:buNone/>
              <a:defRPr sz="1400" b="1"/>
            </a:lvl7pPr>
            <a:lvl8pPr marL="2856826" indent="0">
              <a:buNone/>
              <a:defRPr sz="1400" b="1"/>
            </a:lvl8pPr>
            <a:lvl9pPr marL="3264944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40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18" indent="0">
              <a:buNone/>
              <a:defRPr sz="1800" b="1"/>
            </a:lvl2pPr>
            <a:lvl3pPr marL="816236" indent="0">
              <a:buNone/>
              <a:defRPr sz="1600" b="1"/>
            </a:lvl3pPr>
            <a:lvl4pPr marL="1224353" indent="0">
              <a:buNone/>
              <a:defRPr sz="1400" b="1"/>
            </a:lvl4pPr>
            <a:lvl5pPr marL="1632472" indent="0">
              <a:buNone/>
              <a:defRPr sz="1400" b="1"/>
            </a:lvl5pPr>
            <a:lvl6pPr marL="2040589" indent="0">
              <a:buNone/>
              <a:defRPr sz="1400" b="1"/>
            </a:lvl6pPr>
            <a:lvl7pPr marL="2448707" indent="0">
              <a:buNone/>
              <a:defRPr sz="1400" b="1"/>
            </a:lvl7pPr>
            <a:lvl8pPr marL="2856826" indent="0">
              <a:buNone/>
              <a:defRPr sz="1400" b="1"/>
            </a:lvl8pPr>
            <a:lvl9pPr marL="3264944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A3263-1C43-4686-889D-5DB79D57D20B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46219"/>
      </p:ext>
    </p:extLst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000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0B14-293F-44D7-8EA2-02BDE1AC85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38850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3115-6367-4166-A1B0-49BA442A86CB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48164"/>
      </p:ext>
    </p:extLst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93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18" indent="0">
              <a:buNone/>
              <a:defRPr sz="1100"/>
            </a:lvl2pPr>
            <a:lvl3pPr marL="816236" indent="0">
              <a:buNone/>
              <a:defRPr sz="900"/>
            </a:lvl3pPr>
            <a:lvl4pPr marL="1224353" indent="0">
              <a:buNone/>
              <a:defRPr sz="800"/>
            </a:lvl4pPr>
            <a:lvl5pPr marL="1632472" indent="0">
              <a:buNone/>
              <a:defRPr sz="800"/>
            </a:lvl5pPr>
            <a:lvl6pPr marL="2040589" indent="0">
              <a:buNone/>
              <a:defRPr sz="800"/>
            </a:lvl6pPr>
            <a:lvl7pPr marL="2448707" indent="0">
              <a:buNone/>
              <a:defRPr sz="800"/>
            </a:lvl7pPr>
            <a:lvl8pPr marL="2856826" indent="0">
              <a:buNone/>
              <a:defRPr sz="800"/>
            </a:lvl8pPr>
            <a:lvl9pPr marL="32649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BDAB-8CA5-430C-A576-E22D44D16167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59678"/>
      </p:ext>
    </p:extLst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18" indent="0">
              <a:buNone/>
              <a:defRPr sz="2500"/>
            </a:lvl2pPr>
            <a:lvl3pPr marL="816236" indent="0">
              <a:buNone/>
              <a:defRPr sz="2100"/>
            </a:lvl3pPr>
            <a:lvl4pPr marL="1224353" indent="0">
              <a:buNone/>
              <a:defRPr sz="1800"/>
            </a:lvl4pPr>
            <a:lvl5pPr marL="1632472" indent="0">
              <a:buNone/>
              <a:defRPr sz="1800"/>
            </a:lvl5pPr>
            <a:lvl6pPr marL="2040589" indent="0">
              <a:buNone/>
              <a:defRPr sz="1800"/>
            </a:lvl6pPr>
            <a:lvl7pPr marL="2448707" indent="0">
              <a:buNone/>
              <a:defRPr sz="1800"/>
            </a:lvl7pPr>
            <a:lvl8pPr marL="2856826" indent="0">
              <a:buNone/>
              <a:defRPr sz="1800"/>
            </a:lvl8pPr>
            <a:lvl9pPr marL="3264944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18" indent="0">
              <a:buNone/>
              <a:defRPr sz="1100"/>
            </a:lvl2pPr>
            <a:lvl3pPr marL="816236" indent="0">
              <a:buNone/>
              <a:defRPr sz="900"/>
            </a:lvl3pPr>
            <a:lvl4pPr marL="1224353" indent="0">
              <a:buNone/>
              <a:defRPr sz="800"/>
            </a:lvl4pPr>
            <a:lvl5pPr marL="1632472" indent="0">
              <a:buNone/>
              <a:defRPr sz="800"/>
            </a:lvl5pPr>
            <a:lvl6pPr marL="2040589" indent="0">
              <a:buNone/>
              <a:defRPr sz="800"/>
            </a:lvl6pPr>
            <a:lvl7pPr marL="2448707" indent="0">
              <a:buNone/>
              <a:defRPr sz="800"/>
            </a:lvl7pPr>
            <a:lvl8pPr marL="2856826" indent="0">
              <a:buNone/>
              <a:defRPr sz="800"/>
            </a:lvl8pPr>
            <a:lvl9pPr marL="3264944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F40F-71F0-424E-981E-CE5C1633A604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4BD9C-CA97-4F4D-A7E7-DD9112E374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66725"/>
      </p:ext>
    </p:extLst>
  </p:cSld>
  <p:clrMapOvr>
    <a:masterClrMapping/>
  </p:clrMapOvr>
  <p:transition spd="med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8C53-245E-46C4-B8B3-A4CA4205C094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8C02-E654-4535-986A-E5811A2B76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428464"/>
      </p:ext>
    </p:extLst>
  </p:cSld>
  <p:clrMapOvr>
    <a:masterClrMapping/>
  </p:clrMapOvr>
  <p:transition spd="med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9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CAFD-CD9F-4D1B-AC70-ACD0DBF1A363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D28A-6A88-4449-9A82-38ABB940F6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47687"/>
      </p:ext>
    </p:extLst>
  </p:cSld>
  <p:clrMapOvr>
    <a:masterClrMapping/>
  </p:clrMapOvr>
  <p:transition spd="med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1"/>
            <a:ext cx="9142412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770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790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6920" y="207796"/>
            <a:ext cx="8230162" cy="438767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FA39-FD3B-4B67-A4EB-0D400CC8219D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B2E4-63B3-427F-A4C6-B622D27F77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64251"/>
      </p:ext>
    </p:extLst>
  </p:cSld>
  <p:clrMapOvr>
    <a:masterClrMapping/>
  </p:clrMapOvr>
  <p:transition>
    <p:wipe dir="r"/>
  </p:transition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1"/>
            <a:ext cx="9142412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522770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78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0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EE2972-C2FB-446A-BCFB-31D5DAAD1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15800"/>
      </p:ext>
    </p:extLst>
  </p:cSld>
  <p:clrMapOvr>
    <a:masterClrMapping/>
  </p:clrMapOvr>
  <p:transition/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26139" y="3845718"/>
            <a:ext cx="923925" cy="282179"/>
          </a:xfrm>
          <a:prstGeom prst="rect">
            <a:avLst/>
          </a:prstGeom>
          <a:noFill/>
          <a:ln>
            <a:noFill/>
          </a:ln>
          <a:extLst/>
        </p:spPr>
        <p:txBody>
          <a:bodyPr lIns="80142" tIns="40071" rIns="80142" bIns="40071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z="180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318618" indent="0">
              <a:buFontTx/>
              <a:buNone/>
              <a:defRPr b="1">
                <a:latin typeface="+mj-lt"/>
              </a:defRPr>
            </a:lvl1pPr>
            <a:lvl2pPr marL="315835" indent="2783">
              <a:defRPr>
                <a:latin typeface="+mj-lt"/>
              </a:defRPr>
            </a:lvl2pPr>
            <a:lvl3pPr marL="550971" indent="-228180">
              <a:tabLst/>
              <a:defRPr>
                <a:latin typeface="+mj-lt"/>
              </a:defRPr>
            </a:lvl3pPr>
            <a:lvl4pPr marL="0" indent="315835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375802"/>
            <a:ext cx="7337192" cy="829352"/>
          </a:xfrm>
        </p:spPr>
        <p:txBody>
          <a:bodyPr/>
          <a:lstStyle>
            <a:lvl1pPr marL="0" marR="0" indent="0" defTabSz="9141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372F734D-0E1C-4B07-A656-96C7A079D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002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413" cy="514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318618" indent="0">
              <a:buFontTx/>
              <a:buNone/>
              <a:defRPr b="1">
                <a:latin typeface="+mj-lt"/>
              </a:defRPr>
            </a:lvl1pPr>
            <a:lvl2pPr marL="318618" indent="0">
              <a:defRPr>
                <a:latin typeface="+mj-lt"/>
              </a:defRPr>
            </a:lvl2pPr>
            <a:lvl3pPr marL="550971" indent="-228180">
              <a:defRPr>
                <a:latin typeface="+mj-lt"/>
              </a:defRPr>
            </a:lvl3pPr>
            <a:lvl4pPr marL="0" indent="315835">
              <a:defRPr>
                <a:latin typeface="+mj-lt"/>
              </a:defRPr>
            </a:lvl4pPr>
            <a:lvl5pPr marL="125777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2"/>
            <a:ext cx="7337901" cy="829352"/>
          </a:xfrm>
        </p:spPr>
        <p:txBody>
          <a:bodyPr/>
          <a:lstStyle>
            <a:lvl1pPr marL="0" marR="0" indent="0" defTabSz="91417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4E6A6E43-E066-43B5-96F8-140649389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62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413" cy="51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3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2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9F13FABB-2773-49F6-9D8A-3B37B2ECC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5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7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768BE4E0-3064-4F6A-BD8A-6DE26C8C1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93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3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8" indent="0">
              <a:buNone/>
              <a:defRPr sz="1600" b="1"/>
            </a:lvl6pPr>
            <a:lvl7pPr marL="2742515" indent="0">
              <a:buNone/>
              <a:defRPr sz="1600" b="1"/>
            </a:lvl7pPr>
            <a:lvl8pPr marL="3199601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9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8" indent="0">
              <a:buNone/>
              <a:defRPr sz="1600" b="1"/>
            </a:lvl6pPr>
            <a:lvl7pPr marL="2742515" indent="0">
              <a:buNone/>
              <a:defRPr sz="1600" b="1"/>
            </a:lvl7pPr>
            <a:lvl8pPr marL="3199601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9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ED6E969D-E885-41A3-AB9E-1D7DBD5AB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472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191"/>
            <a:ext cx="9142412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75B530E0-AE2C-4476-8D94-06CD8BA6B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05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4122"/>
            <a:ext cx="566738" cy="490538"/>
          </a:xfrm>
        </p:spPr>
        <p:txBody>
          <a:bodyPr rtlCol="0"/>
          <a:lstStyle>
            <a:lvl1pPr algn="ctr" defTabSz="815915">
              <a:lnSpc>
                <a:spcPts val="2104"/>
              </a:lnSpc>
              <a:defRPr sz="2400" i="0">
                <a:solidFill>
                  <a:prstClr val="white"/>
                </a:solidFill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fld id="{6555ED6A-DD70-4FDA-BB1C-6202F5C39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152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2" indent="0">
              <a:buNone/>
              <a:defRPr sz="1000"/>
            </a:lvl3pPr>
            <a:lvl4pPr marL="1371257" indent="0">
              <a:buNone/>
              <a:defRPr sz="900"/>
            </a:lvl4pPr>
            <a:lvl5pPr marL="1828343" indent="0">
              <a:buNone/>
              <a:defRPr sz="900"/>
            </a:lvl5pPr>
            <a:lvl6pPr marL="2285428" indent="0">
              <a:buNone/>
              <a:defRPr sz="900"/>
            </a:lvl6pPr>
            <a:lvl7pPr marL="2742515" indent="0">
              <a:buNone/>
              <a:defRPr sz="900"/>
            </a:lvl7pPr>
            <a:lvl8pPr marL="3199601" indent="0">
              <a:buNone/>
              <a:defRPr sz="900"/>
            </a:lvl8pPr>
            <a:lvl9pPr marL="365668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AE36746D-397D-4A2D-8E9F-13E8BF0F2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943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8" indent="0">
              <a:buNone/>
              <a:defRPr sz="2000"/>
            </a:lvl6pPr>
            <a:lvl7pPr marL="2742515" indent="0">
              <a:buNone/>
              <a:defRPr sz="2000"/>
            </a:lvl7pPr>
            <a:lvl8pPr marL="3199601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2" indent="0">
              <a:buNone/>
              <a:defRPr sz="1000"/>
            </a:lvl3pPr>
            <a:lvl4pPr marL="1371257" indent="0">
              <a:buNone/>
              <a:defRPr sz="900"/>
            </a:lvl4pPr>
            <a:lvl5pPr marL="1828343" indent="0">
              <a:buNone/>
              <a:defRPr sz="900"/>
            </a:lvl5pPr>
            <a:lvl6pPr marL="2285428" indent="0">
              <a:buNone/>
              <a:defRPr sz="900"/>
            </a:lvl6pPr>
            <a:lvl7pPr marL="2742515" indent="0">
              <a:buNone/>
              <a:defRPr sz="900"/>
            </a:lvl7pPr>
            <a:lvl8pPr marL="3199601" indent="0">
              <a:buNone/>
              <a:defRPr sz="900"/>
            </a:lvl8pPr>
            <a:lvl9pPr marL="365668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D2E94A5E-9628-4794-B98B-ED5466A52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0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98BB85AE-7C6F-47D8-A687-870DD43A2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4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9276B7-958C-4D6A-8321-F4C68CD6F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5704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815915">
              <a:defRPr>
                <a:solidFill>
                  <a:prstClr val="black">
                    <a:tint val="75000"/>
                  </a:prstClr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defTabSz="815915">
              <a:lnSpc>
                <a:spcPts val="2104"/>
              </a:lnSpc>
              <a:defRPr>
                <a:solidFill>
                  <a:prstClr val="white"/>
                </a:solidFill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EDD7D94A-1D7F-4551-9208-0B062E0AE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477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1F30B-72DE-45AA-A9D7-6E7DD96DBDA6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BBFA-A3E0-427D-97A0-F58F54BA3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117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CADC-2B2C-4C38-A3BC-189C2477B70A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46F3-94CB-4741-BF9D-39DF108EF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8344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A35C-A422-48CE-8E5D-771CC6ECC596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C526-8EEB-47B0-A0F9-059FCCC09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202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D19B-807D-40E1-94FA-1A65DC45711A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09A4-16F7-4D6B-9CEE-735EC2B3C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259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7019-BD14-4B69-849A-6E8367F7514F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179C-318A-43DB-AECA-869A96AFB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56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6FB9-0437-463B-84A8-CBB14629EEDE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1597-54C2-4F0D-9B98-0D116D59B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717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228C-9AEC-46C4-A4F2-211E02630A25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F568-66CB-4F0F-A307-3F7D227F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2070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5266-69E9-4D38-8090-9690D43D8D56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4719-B39C-40F8-9C07-C7376E766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7670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FD06-AF17-4303-B30D-8EC7FBD67C26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CDEC-4502-4B16-9726-B347A54F9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8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F4EAC8-3100-4D9F-9E12-9DD9863A40C0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35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92E13-4DA6-4907-8556-DCB814ACFC24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8423-BD74-45DD-8C18-04209EAB0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222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54A2-A744-419C-AA0B-6A1D981D5ED5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16E3B-98E9-496C-8726-A68E5611A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110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C26C-C0D4-4BC5-B55F-4937E0C872BC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A031-CF47-42D5-B387-32A39E897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091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35323-3FFD-4181-8537-753969560B2F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1E76-E219-48AF-B9FA-F156154B6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749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692E-D103-4B04-A99D-A7539D374E8D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A3CB-866A-4417-9678-6A3D81124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987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A07A7-DD09-4EBA-8E48-BF677170E610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D46C-9F5C-4F57-8322-AFD7CDCCC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834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17AF-CBB7-4059-AF7B-E93888C0DA94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1F11-AE2A-424A-A853-EE6F319D8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3067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0CEB-1B9F-47D5-B463-C6BA2C51970D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2395-B069-4DF2-96D0-B7409D0D5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6594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A9BA-3802-4198-B19A-6825E1C386FE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4397-0911-44FD-A54C-EB071B4C0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725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89CED-E67D-49D0-B0DF-5ACF7B2BB864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E27E-CC31-49B6-B1E9-D76C03A5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2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E45B9-E755-428D-9AF3-76CED6071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3688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C3404-43DD-4AC1-9078-EC3541C1434F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4164-E831-4B5E-8837-7BF992D54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7637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794A-AF18-4A69-9E83-3E35CC9E0AE8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FFD6-5346-4417-A20F-904479F66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009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092F-F5AD-4215-A5A5-04FEC15344C0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C617D-9FF2-4A61-A4B8-D267EE468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3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8A4442-698E-481E-85F8-02B395205D4A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2437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1D35AC-9D94-4ECD-9280-859FBCF2928D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04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84A2-657E-457D-B094-3A5370DBE794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BE72-FFC5-4956-A49A-A990796A5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712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404"/>
            <a:ext cx="7632700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1854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5035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964209-4337-454F-9689-E851698D4D65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5035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9" y="4399360"/>
            <a:ext cx="504825" cy="511969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3FDF74C-1640-43AA-BB63-865AC7074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839" r:id="rId1"/>
    <p:sldLayoutId id="2147491840" r:id="rId2"/>
    <p:sldLayoutId id="2147491841" r:id="rId3"/>
    <p:sldLayoutId id="2147491842" r:id="rId4"/>
    <p:sldLayoutId id="2147491843" r:id="rId5"/>
    <p:sldLayoutId id="2147491844" r:id="rId6"/>
    <p:sldLayoutId id="2147491845" r:id="rId7"/>
    <p:sldLayoutId id="2147491846" r:id="rId8"/>
    <p:sldLayoutId id="2147491813" r:id="rId9"/>
    <p:sldLayoutId id="2147491814" r:id="rId10"/>
    <p:sldLayoutId id="2147491815" r:id="rId11"/>
    <p:sldLayoutId id="2147491817" r:id="rId12"/>
    <p:sldLayoutId id="2147491818" r:id="rId13"/>
    <p:sldLayoutId id="2147491819" r:id="rId14"/>
    <p:sldLayoutId id="2147491899" r:id="rId15"/>
  </p:sldLayoutIdLst>
  <p:transition/>
  <p:hf hdr="0" ftr="0" dt="0"/>
  <p:txStyles>
    <p:titleStyle>
      <a:lvl1pPr algn="l" defTabSz="815975" rtl="0" fontAlgn="base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fontAlgn="base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fontAlgn="base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fontAlgn="base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fontAlgn="base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1"/>
            <a:ext cx="9144000" cy="514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404"/>
            <a:ext cx="7632700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4" tIns="40812" rIns="81624" bIns="408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1854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4" tIns="40812" rIns="81624" bIns="40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5035"/>
          </a:xfrm>
          <a:prstGeom prst="rect">
            <a:avLst/>
          </a:prstGeom>
        </p:spPr>
        <p:txBody>
          <a:bodyPr vert="horz" wrap="square" lIns="81624" tIns="40812" rIns="81624" bIns="40812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E19FD55-381E-413E-ABF9-E9918AAE2228}" type="datetime1">
              <a:rPr lang="ru-RU" smtClean="0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5035"/>
          </a:xfrm>
          <a:prstGeom prst="rect">
            <a:avLst/>
          </a:prstGeom>
        </p:spPr>
        <p:txBody>
          <a:bodyPr vert="horz" wrap="square" lIns="81624" tIns="40812" rIns="81624" bIns="40812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9" y="4399360"/>
            <a:ext cx="504825" cy="511969"/>
          </a:xfrm>
          <a:prstGeom prst="rect">
            <a:avLst/>
          </a:prstGeom>
        </p:spPr>
        <p:txBody>
          <a:bodyPr vert="horz" wrap="square" lIns="81624" tIns="40812" rIns="81624" bIns="40812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75"/>
              </a:lnSpc>
              <a:defRPr sz="21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BB50285-90B5-47EF-850F-E5365E41C9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848" r:id="rId1"/>
    <p:sldLayoutId id="2147491849" r:id="rId2"/>
    <p:sldLayoutId id="2147491850" r:id="rId3"/>
    <p:sldLayoutId id="2147491851" r:id="rId4"/>
    <p:sldLayoutId id="2147491852" r:id="rId5"/>
    <p:sldLayoutId id="2147491853" r:id="rId6"/>
    <p:sldLayoutId id="2147491854" r:id="rId7"/>
    <p:sldLayoutId id="2147491855" r:id="rId8"/>
    <p:sldLayoutId id="2147491856" r:id="rId9"/>
    <p:sldLayoutId id="2147491857" r:id="rId10"/>
    <p:sldLayoutId id="2147491858" r:id="rId11"/>
    <p:sldLayoutId id="2147491859" r:id="rId12"/>
    <p:sldLayoutId id="2147491860" r:id="rId13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14388" rtl="0" eaLnBrk="1" fontAlgn="base" hangingPunct="1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438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438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438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4388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166" algn="l" defTabSz="81591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333" algn="l" defTabSz="81591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499" algn="l" defTabSz="81591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666" algn="l" defTabSz="815915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2575" indent="-282575" algn="l" defTabSz="814388" rtl="0" eaLnBrk="1" fontAlgn="base" hangingPunct="1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575" indent="171450" algn="l" defTabSz="814388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5625" indent="-201613" algn="l" defTabSz="81438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8613" indent="-1317625" algn="just" defTabSz="814388" rtl="0" eaLnBrk="1" fontAlgn="base" hangingPunct="1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0775" indent="704850" algn="l" defTabSz="814388" rtl="0" eaLnBrk="1" fontAlgn="base" hangingPunct="1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648" indent="-204059" algn="l" defTabSz="81623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767" indent="-204059" algn="l" defTabSz="81623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885" indent="-204059" algn="l" defTabSz="81623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001" indent="-204059" algn="l" defTabSz="81623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18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36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53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472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589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07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26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944" algn="l" defTabSz="8162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6" y="367903"/>
            <a:ext cx="7343775" cy="8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6" y="1200150"/>
            <a:ext cx="7343775" cy="362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1" y="4531519"/>
            <a:ext cx="619125" cy="473869"/>
          </a:xfrm>
          <a:prstGeom prst="rect">
            <a:avLst/>
          </a:prstGeom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0"/>
              </a:lnSpc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E63A1F-5837-42F4-9F8C-FC89BE134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862" r:id="rId1"/>
    <p:sldLayoutId id="2147491863" r:id="rId2"/>
    <p:sldLayoutId id="2147491864" r:id="rId3"/>
    <p:sldLayoutId id="2147491865" r:id="rId4"/>
    <p:sldLayoutId id="2147491866" r:id="rId5"/>
    <p:sldLayoutId id="2147491867" r:id="rId6"/>
    <p:sldLayoutId id="2147491868" r:id="rId7"/>
    <p:sldLayoutId id="2147491869" r:id="rId8"/>
    <p:sldLayoutId id="2147491870" r:id="rId9"/>
    <p:sldLayoutId id="2147491871" r:id="rId10"/>
    <p:sldLayoutId id="2147491872" r:id="rId11"/>
    <p:sldLayoutId id="2147491873" r:id="rId12"/>
  </p:sldLayoutIdLst>
  <p:txStyles>
    <p:titleStyle>
      <a:lvl1pPr algn="l" defTabSz="911225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1225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1225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1225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1225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66" algn="l" defTabSz="912746" rtl="0" eaLnBrk="1" fontAlgn="base" hangingPunct="1">
        <a:lnSpc>
          <a:spcPts val="4562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33" algn="l" defTabSz="912746" rtl="0" eaLnBrk="1" fontAlgn="base" hangingPunct="1">
        <a:lnSpc>
          <a:spcPts val="4562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499" algn="l" defTabSz="912746" rtl="0" eaLnBrk="1" fontAlgn="base" hangingPunct="1">
        <a:lnSpc>
          <a:spcPts val="4562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666" algn="l" defTabSz="912746" rtl="0" eaLnBrk="1" fontAlgn="base" hangingPunct="1">
        <a:lnSpc>
          <a:spcPts val="4562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5913" indent="-315913" algn="l" defTabSz="911225" rtl="0" eaLnBrk="1" fontAlgn="base" hangingPunct="1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5913" indent="141288" algn="l" defTabSz="91122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2300" indent="-225425" algn="l" defTabSz="9112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87463" algn="just" defTabSz="911225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5713" indent="573088" algn="l" defTabSz="911225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3972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4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30" indent="-228543" algn="l" defTabSz="91417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8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5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1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80D98C-CE0C-47B2-88DB-DE121BC3EF80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6D25FD-17DC-4AAD-976B-3AFFCF875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875" r:id="rId1"/>
    <p:sldLayoutId id="2147491876" r:id="rId2"/>
    <p:sldLayoutId id="2147491877" r:id="rId3"/>
    <p:sldLayoutId id="2147491878" r:id="rId4"/>
    <p:sldLayoutId id="2147491879" r:id="rId5"/>
    <p:sldLayoutId id="2147491880" r:id="rId6"/>
    <p:sldLayoutId id="2147491881" r:id="rId7"/>
    <p:sldLayoutId id="2147491882" r:id="rId8"/>
    <p:sldLayoutId id="2147491883" r:id="rId9"/>
    <p:sldLayoutId id="2147491884" r:id="rId10"/>
    <p:sldLayoutId id="2147491885" r:id="rId11"/>
  </p:sldLayoutIdLst>
  <p:hf hdr="0" ftr="0" dt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73355-5915-4AEF-92F3-470157797719}" type="datetime1">
              <a:rPr lang="ru-RU"/>
              <a:pPr>
                <a:defRPr/>
              </a:pPr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4A4F80-3DAF-46B3-B5BD-F67B236FD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887" r:id="rId1"/>
    <p:sldLayoutId id="2147491888" r:id="rId2"/>
    <p:sldLayoutId id="2147491889" r:id="rId3"/>
    <p:sldLayoutId id="2147491890" r:id="rId4"/>
    <p:sldLayoutId id="2147491891" r:id="rId5"/>
    <p:sldLayoutId id="2147491892" r:id="rId6"/>
    <p:sldLayoutId id="2147491893" r:id="rId7"/>
    <p:sldLayoutId id="2147491894" r:id="rId8"/>
    <p:sldLayoutId id="2147491895" r:id="rId9"/>
    <p:sldLayoutId id="2147491896" r:id="rId10"/>
    <p:sldLayoutId id="2147491897" r:id="rId11"/>
  </p:sldLayoutIdLst>
  <p:hf hdr="0" ftr="0" dt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TextBox 4"/>
          <p:cNvSpPr txBox="1">
            <a:spLocks noChangeArrowheads="1"/>
          </p:cNvSpPr>
          <p:nvPr/>
        </p:nvSpPr>
        <p:spPr bwMode="auto">
          <a:xfrm>
            <a:off x="323528" y="1562535"/>
            <a:ext cx="7848872" cy="10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389" tIns="47703" rIns="95389" bIns="47703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spc="50" dirty="0" smtClean="0">
                <a:solidFill>
                  <a:srgbClr val="104E72"/>
                </a:solidFill>
                <a:latin typeface="Arial Narrow" pitchFamily="34" charset="0"/>
              </a:rPr>
              <a:t>Заместитель руководителя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spc="50" dirty="0" smtClean="0">
                <a:solidFill>
                  <a:srgbClr val="104E72"/>
                </a:solidFill>
                <a:latin typeface="Arial Narrow" pitchFamily="34" charset="0"/>
              </a:rPr>
              <a:t>УФНС России по Архангельской области и Ненецкому автономному округу</a:t>
            </a:r>
            <a:endParaRPr lang="en-US" altLang="ru-RU" sz="1600" spc="50" dirty="0" smtClean="0">
              <a:solidFill>
                <a:srgbClr val="104E72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500" spc="50" dirty="0" smtClean="0">
              <a:solidFill>
                <a:srgbClr val="104E72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300" b="1" spc="20" dirty="0" smtClean="0">
                <a:solidFill>
                  <a:srgbClr val="104C6E"/>
                </a:solidFill>
                <a:latin typeface="Arial Narrow" pitchFamily="34" charset="0"/>
              </a:rPr>
              <a:t>Рудакова Софья Николаевна </a:t>
            </a:r>
            <a:endParaRPr lang="ru-RU" altLang="ru-RU" sz="2300" b="1" spc="20" dirty="0">
              <a:solidFill>
                <a:srgbClr val="104C6E"/>
              </a:solidFill>
              <a:latin typeface="Arial Narrow" pitchFamily="34" charset="0"/>
            </a:endParaRPr>
          </a:p>
        </p:txBody>
      </p:sp>
      <p:sp>
        <p:nvSpPr>
          <p:cNvPr id="62471" name="TextBox 42"/>
          <p:cNvSpPr txBox="1">
            <a:spLocks noChangeArrowheads="1"/>
          </p:cNvSpPr>
          <p:nvPr/>
        </p:nvSpPr>
        <p:spPr bwMode="auto">
          <a:xfrm>
            <a:off x="321092" y="2838935"/>
            <a:ext cx="8283356" cy="181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389" tIns="47703" rIns="95389" bIns="47703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ru-RU" sz="2800" b="1" spc="30" dirty="0" smtClean="0">
              <a:solidFill>
                <a:srgbClr val="104E72"/>
              </a:solidFill>
              <a:latin typeface="Arial Narrow" pitchFamily="34" charset="0"/>
              <a:cs typeface="Aharoni" pitchFamily="2" charset="-79"/>
            </a:endParaRPr>
          </a:p>
          <a:p>
            <a:pPr>
              <a:spcBef>
                <a:spcPct val="0"/>
              </a:spcBef>
            </a:pPr>
            <a:r>
              <a:rPr lang="ru-RU" altLang="ru-RU" sz="2800" b="1" spc="30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Практика проведения камеральных налоговых проверок для контроля за исполнением </a:t>
            </a:r>
          </a:p>
          <a:p>
            <a:pPr>
              <a:spcBef>
                <a:spcPct val="0"/>
              </a:spcBef>
            </a:pPr>
            <a:r>
              <a:rPr lang="ru-RU" altLang="ru-RU" sz="2800" b="1" spc="30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налогового законодательства</a:t>
            </a:r>
            <a:endParaRPr lang="ru-RU" altLang="ru-RU" sz="2800" b="1" spc="30" dirty="0">
              <a:solidFill>
                <a:srgbClr val="104E72"/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03" y="339503"/>
            <a:ext cx="105043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2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395536" y="3147814"/>
            <a:ext cx="1800200" cy="1224136"/>
          </a:xfrm>
          <a:prstGeom prst="roundRect">
            <a:avLst/>
          </a:prstGeom>
          <a:solidFill>
            <a:srgbClr val="FF6600">
              <a:alpha val="61000"/>
            </a:srgbClr>
          </a:solidFill>
          <a:ln>
            <a:solidFill>
              <a:srgbClr val="28B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70" dirty="0">
                <a:latin typeface="Arial Narrow" panose="020B0606020202030204" pitchFamily="34" charset="0"/>
              </a:rPr>
              <a:t>СПЕЦИАЛЬНЫЕ НАЛОГОВЫЕ РЕЖИМЫ </a:t>
            </a:r>
          </a:p>
          <a:p>
            <a:r>
              <a:rPr lang="ru-RU" b="1" spc="70" dirty="0">
                <a:latin typeface="Arial Narrow" panose="020B0606020202030204" pitchFamily="34" charset="0"/>
              </a:rPr>
              <a:t>(УСН, ПСН)</a:t>
            </a:r>
          </a:p>
        </p:txBody>
      </p:sp>
      <p:sp>
        <p:nvSpPr>
          <p:cNvPr id="94210" name="Заголовок 2"/>
          <p:cNvSpPr txBox="1">
            <a:spLocks/>
          </p:cNvSpPr>
          <p:nvPr/>
        </p:nvSpPr>
        <p:spPr bwMode="auto">
          <a:xfrm>
            <a:off x="179512" y="375035"/>
            <a:ext cx="8533308" cy="6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800" dirty="0" smtClean="0">
              <a:ea typeface="Calibri"/>
              <a:cs typeface="Times New Roman"/>
            </a:endParaRPr>
          </a:p>
          <a:p>
            <a:pPr algn="ctr" eaLnBrk="1" hangingPunct="1"/>
            <a:r>
              <a:rPr lang="ru-RU" sz="2300" b="1" spc="2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haroni" panose="02010803020104030203" pitchFamily="2" charset="-79"/>
              </a:rPr>
              <a:t>Основные нарушения, выявляемые при проведении камеральных налоговых проверок</a:t>
            </a:r>
            <a:r>
              <a:rPr lang="ru-RU" sz="1800" spc="20" dirty="0"/>
              <a:t/>
            </a:r>
            <a:br>
              <a:rPr lang="ru-RU" sz="1800" spc="20" dirty="0"/>
            </a:br>
            <a:endParaRPr lang="ru-RU" sz="1800" b="1" spc="20" dirty="0">
              <a:solidFill>
                <a:schemeClr val="tx2"/>
              </a:solidFill>
            </a:endParaRPr>
          </a:p>
        </p:txBody>
      </p:sp>
      <p:sp>
        <p:nvSpPr>
          <p:cNvPr id="94211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ru-RU" sz="2400" b="1" dirty="0" smtClean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5536" y="1275606"/>
            <a:ext cx="1447772" cy="936104"/>
          </a:xfrm>
          <a:prstGeom prst="roundRect">
            <a:avLst/>
          </a:prstGeom>
          <a:solidFill>
            <a:srgbClr val="FF6600">
              <a:alpha val="61000"/>
            </a:srgbClr>
          </a:solidFill>
          <a:ln>
            <a:solidFill>
              <a:srgbClr val="28B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70" dirty="0">
                <a:latin typeface="Arial Narrow" panose="020B0606020202030204" pitchFamily="34" charset="0"/>
              </a:rPr>
              <a:t>НАЛОГ НА ПРИБЫЛЬ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5" y="1203598"/>
            <a:ext cx="5534188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Включение в состав внереализационных расходов </a:t>
            </a:r>
            <a:endParaRPr lang="ru-RU" sz="1200" spc="40" dirty="0">
              <a:solidFill>
                <a:srgbClr val="135B83"/>
              </a:solidFill>
            </a:endParaRPr>
          </a:p>
          <a:p>
            <a:r>
              <a:rPr lang="ru-RU" sz="1200" b="1" spc="40" dirty="0">
                <a:solidFill>
                  <a:srgbClr val="135B83"/>
                </a:solidFill>
              </a:rPr>
              <a:t>дебиторской задолженности по ликвидированным ИП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27784" y="1782983"/>
            <a:ext cx="5544616" cy="644751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Включение в состав внереализационных расходов штрафов (неустоек) за неисполнение условий договоров на основании решений судов не в периоде вступления решения суда в законную </a:t>
            </a:r>
            <a:r>
              <a:rPr lang="ru-RU" sz="1200" b="1" spc="40" dirty="0" smtClean="0">
                <a:solidFill>
                  <a:srgbClr val="135B83"/>
                </a:solidFill>
              </a:rPr>
              <a:t>силу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27785" y="2787774"/>
            <a:ext cx="5534188" cy="360040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Неполное отражение доходов, в том числе зафиксированных контрольно-кассовой </a:t>
            </a:r>
            <a:r>
              <a:rPr lang="ru-RU" sz="1200" b="1" spc="40" dirty="0" smtClean="0">
                <a:solidFill>
                  <a:srgbClr val="135B83"/>
                </a:solidFill>
              </a:rPr>
              <a:t>техникой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27785" y="3795886"/>
            <a:ext cx="5544615" cy="576063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Применения налоговой ставки 0 процентов по налогу, уплачиваемому в связи с применением УСН, по виду деятельности на который льгота не распространяется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85" y="3291830"/>
            <a:ext cx="5534188" cy="360040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Занижение налоговой базы по УСН </a:t>
            </a:r>
            <a:r>
              <a:rPr lang="ru-RU" sz="1200" b="1" spc="40" dirty="0" smtClean="0">
                <a:solidFill>
                  <a:srgbClr val="135B83"/>
                </a:solidFill>
              </a:rPr>
              <a:t>за счет включения в </a:t>
            </a:r>
            <a:r>
              <a:rPr lang="ru-RU" sz="1200" b="1" spc="40" dirty="0" smtClean="0">
                <a:solidFill>
                  <a:srgbClr val="135B83"/>
                </a:solidFill>
              </a:rPr>
              <a:t>расход</a:t>
            </a:r>
            <a:r>
              <a:rPr lang="ru-RU" sz="1200" b="1" spc="40" dirty="0">
                <a:solidFill>
                  <a:srgbClr val="135B83"/>
                </a:solidFill>
              </a:rPr>
              <a:t>ы</a:t>
            </a:r>
            <a:r>
              <a:rPr lang="ru-RU" sz="1200" b="1" spc="40" dirty="0" smtClean="0">
                <a:solidFill>
                  <a:srgbClr val="135B83"/>
                </a:solidFill>
              </a:rPr>
              <a:t> </a:t>
            </a:r>
            <a:r>
              <a:rPr lang="ru-RU" sz="1200" b="1" spc="40" dirty="0" smtClean="0">
                <a:solidFill>
                  <a:srgbClr val="135B83"/>
                </a:solidFill>
              </a:rPr>
              <a:t>сумм, </a:t>
            </a:r>
            <a:r>
              <a:rPr lang="ru-RU" sz="1200" b="1" spc="40" dirty="0">
                <a:solidFill>
                  <a:srgbClr val="135B83"/>
                </a:solidFill>
              </a:rPr>
              <a:t>не </a:t>
            </a:r>
            <a:r>
              <a:rPr lang="ru-RU" sz="1200" b="1" spc="40" dirty="0" smtClean="0">
                <a:solidFill>
                  <a:srgbClr val="135B83"/>
                </a:solidFill>
              </a:rPr>
              <a:t>связанных </a:t>
            </a:r>
            <a:r>
              <a:rPr lang="ru-RU" sz="1200" b="1" spc="40" dirty="0">
                <a:solidFill>
                  <a:srgbClr val="135B83"/>
                </a:solidFill>
              </a:rPr>
              <a:t>с осуществлением предпринимательской деятельности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0859" y="4011910"/>
            <a:ext cx="45719" cy="4571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27786" y="4515966"/>
            <a:ext cx="5534188" cy="360040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spc="40" dirty="0">
                <a:solidFill>
                  <a:srgbClr val="135B83"/>
                </a:solidFill>
              </a:rPr>
              <a:t>Неправомерное применение патентной системы по виду деятельности, не попадающему под ПСН</a:t>
            </a:r>
            <a:endParaRPr lang="ru-RU" sz="1200" spc="40" dirty="0">
              <a:solidFill>
                <a:srgbClr val="135B83"/>
              </a:solidFill>
            </a:endParaRPr>
          </a:p>
        </p:txBody>
      </p:sp>
      <p:cxnSp>
        <p:nvCxnSpPr>
          <p:cNvPr id="27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 flipV="1">
            <a:off x="1843308" y="1419622"/>
            <a:ext cx="784477" cy="324036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2" idx="3"/>
            <a:endCxn id="17" idx="1"/>
          </p:cNvCxnSpPr>
          <p:nvPr/>
        </p:nvCxnSpPr>
        <p:spPr>
          <a:xfrm>
            <a:off x="1843308" y="1743658"/>
            <a:ext cx="784476" cy="361701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56" idx="3"/>
            <a:endCxn id="23" idx="1"/>
          </p:cNvCxnSpPr>
          <p:nvPr/>
        </p:nvCxnSpPr>
        <p:spPr>
          <a:xfrm flipV="1">
            <a:off x="2195736" y="2967794"/>
            <a:ext cx="432049" cy="792088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56" idx="3"/>
            <a:endCxn id="25" idx="1"/>
          </p:cNvCxnSpPr>
          <p:nvPr/>
        </p:nvCxnSpPr>
        <p:spPr>
          <a:xfrm flipV="1">
            <a:off x="2195736" y="3471850"/>
            <a:ext cx="432049" cy="288032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56" idx="3"/>
            <a:endCxn id="24" idx="1"/>
          </p:cNvCxnSpPr>
          <p:nvPr/>
        </p:nvCxnSpPr>
        <p:spPr>
          <a:xfrm>
            <a:off x="2195736" y="3759882"/>
            <a:ext cx="432049" cy="324036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stCxn id="56" idx="3"/>
            <a:endCxn id="26" idx="1"/>
          </p:cNvCxnSpPr>
          <p:nvPr/>
        </p:nvCxnSpPr>
        <p:spPr>
          <a:xfrm>
            <a:off x="2195736" y="3759882"/>
            <a:ext cx="432050" cy="936104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4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2267744" y="1491630"/>
            <a:ext cx="360041" cy="0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</p:cNvCxnSpPr>
          <p:nvPr/>
        </p:nvCxnSpPr>
        <p:spPr>
          <a:xfrm>
            <a:off x="2267744" y="2067694"/>
            <a:ext cx="363886" cy="3820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95536" y="1275606"/>
            <a:ext cx="1440160" cy="1095390"/>
          </a:xfrm>
          <a:prstGeom prst="roundRect">
            <a:avLst/>
          </a:prstGeom>
          <a:solidFill>
            <a:srgbClr val="FF7B21">
              <a:alpha val="71000"/>
            </a:srgbClr>
          </a:solidFill>
          <a:ln>
            <a:solidFill>
              <a:srgbClr val="28B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spc="50" dirty="0" smtClean="0"/>
              <a:t>НДС</a:t>
            </a:r>
            <a:endParaRPr lang="ru-RU" sz="3200" spc="50" dirty="0"/>
          </a:p>
        </p:txBody>
      </p:sp>
      <p:sp>
        <p:nvSpPr>
          <p:cNvPr id="23" name="Заголовок 2"/>
          <p:cNvSpPr txBox="1">
            <a:spLocks/>
          </p:cNvSpPr>
          <p:nvPr/>
        </p:nvSpPr>
        <p:spPr bwMode="auto">
          <a:xfrm>
            <a:off x="179512" y="375035"/>
            <a:ext cx="8533308" cy="61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800" dirty="0" smtClean="0">
              <a:ea typeface="Calibri"/>
              <a:cs typeface="Times New Roman"/>
            </a:endParaRPr>
          </a:p>
          <a:p>
            <a:pPr algn="ctr" eaLnBrk="1" hangingPunct="1"/>
            <a:r>
              <a:rPr lang="ru-RU" sz="2300" b="1" spc="2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haroni" panose="02010803020104030203" pitchFamily="2" charset="-79"/>
              </a:rPr>
              <a:t>Основные нарушения, выявляемые при проведении камеральных налоговых проверок</a:t>
            </a:r>
            <a:r>
              <a:rPr lang="ru-RU" sz="1800" spc="20" dirty="0"/>
              <a:t/>
            </a:r>
            <a:br>
              <a:rPr lang="ru-RU" sz="1800" spc="20" dirty="0"/>
            </a:br>
            <a:endParaRPr lang="ru-RU" sz="1800" b="1" spc="20" dirty="0">
              <a:solidFill>
                <a:schemeClr val="tx2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85" y="1275606"/>
            <a:ext cx="5534188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40" dirty="0">
                <a:solidFill>
                  <a:srgbClr val="135B83"/>
                </a:solidFill>
              </a:rPr>
              <a:t>Расхождения или </a:t>
            </a:r>
            <a:r>
              <a:rPr lang="ru-RU" sz="1400" b="1" spc="40" dirty="0" err="1" smtClean="0">
                <a:solidFill>
                  <a:srgbClr val="135B83"/>
                </a:solidFill>
              </a:rPr>
              <a:t>несопоставление</a:t>
            </a:r>
            <a:r>
              <a:rPr lang="ru-RU" sz="1400" b="1" spc="40" dirty="0" smtClean="0">
                <a:solidFill>
                  <a:srgbClr val="135B83"/>
                </a:solidFill>
              </a:rPr>
              <a:t> </a:t>
            </a:r>
            <a:r>
              <a:rPr lang="ru-RU" sz="1400" b="1" spc="40" dirty="0">
                <a:solidFill>
                  <a:srgbClr val="135B83"/>
                </a:solidFill>
              </a:rPr>
              <a:t>записей в книгах покупок, книгах продаж продавца и покупателя</a:t>
            </a:r>
            <a:endParaRPr lang="ru-RU" sz="1400" spc="40" dirty="0">
              <a:solidFill>
                <a:srgbClr val="135B83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15514" y="1851670"/>
            <a:ext cx="5534188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40" dirty="0">
                <a:solidFill>
                  <a:srgbClr val="135B83"/>
                </a:solidFill>
              </a:rPr>
              <a:t>Применение «схемных» налоговых вычетов </a:t>
            </a:r>
            <a:endParaRPr lang="ru-RU" sz="1400" spc="40" dirty="0">
              <a:solidFill>
                <a:srgbClr val="135B83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19672" y="2708126"/>
            <a:ext cx="6048672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rgbClr val="135B83"/>
                </a:solidFill>
              </a:rPr>
              <a:t>Применение налоговых вычетов за пределами трехлетнего периода</a:t>
            </a:r>
            <a:endParaRPr lang="ru-RU" sz="1400" dirty="0">
              <a:solidFill>
                <a:srgbClr val="135B83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19672" y="3363838"/>
            <a:ext cx="6048672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err="1" smtClean="0">
                <a:solidFill>
                  <a:srgbClr val="135B83"/>
                </a:solidFill>
              </a:rPr>
              <a:t>Неисчисление</a:t>
            </a:r>
            <a:r>
              <a:rPr lang="ru-RU" sz="1400" b="1" dirty="0" smtClean="0">
                <a:solidFill>
                  <a:srgbClr val="135B83"/>
                </a:solidFill>
              </a:rPr>
              <a:t> </a:t>
            </a:r>
            <a:r>
              <a:rPr lang="ru-RU" sz="1400" b="1" dirty="0">
                <a:solidFill>
                  <a:srgbClr val="135B83"/>
                </a:solidFill>
              </a:rPr>
              <a:t>НДС налоговыми агентами при аренде муниципального имущества, при покупке вторсырья</a:t>
            </a:r>
            <a:endParaRPr lang="ru-RU" sz="1400" spc="40" dirty="0">
              <a:solidFill>
                <a:srgbClr val="135B83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19672" y="4011910"/>
            <a:ext cx="6048672" cy="432048"/>
          </a:xfrm>
          <a:prstGeom prst="roundRect">
            <a:avLst/>
          </a:prstGeom>
          <a:solidFill>
            <a:srgbClr val="28BBF0">
              <a:alpha val="28000"/>
            </a:srgbClr>
          </a:solidFill>
          <a:ln>
            <a:solidFill>
              <a:srgbClr val="FF7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35B83"/>
                </a:solidFill>
              </a:rPr>
              <a:t>Неправомерное </a:t>
            </a:r>
            <a:r>
              <a:rPr lang="ru-RU" sz="1400" b="1" dirty="0">
                <a:solidFill>
                  <a:srgbClr val="135B83"/>
                </a:solidFill>
              </a:rPr>
              <a:t>применение льгот</a:t>
            </a:r>
            <a:endParaRPr lang="ru-RU" sz="1400" dirty="0">
              <a:solidFill>
                <a:srgbClr val="135B83"/>
              </a:solidFill>
            </a:endParaRPr>
          </a:p>
        </p:txBody>
      </p:sp>
      <p:sp>
        <p:nvSpPr>
          <p:cNvPr id="4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8402639" y="4399360"/>
            <a:ext cx="504825" cy="5119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ru-RU" sz="2400" b="1" dirty="0" smtClean="0">
                <a:solidFill>
                  <a:srgbClr val="FFFFFF"/>
                </a:solidFill>
              </a:rPr>
              <a:t>3</a:t>
            </a:r>
          </a:p>
        </p:txBody>
      </p:sp>
      <p:cxnSp>
        <p:nvCxnSpPr>
          <p:cNvPr id="19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1043608" y="2909912"/>
            <a:ext cx="576064" cy="14238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1043608" y="3579862"/>
            <a:ext cx="576064" cy="0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56">
            <a:extLst>
              <a:ext uri="{FF2B5EF4-FFF2-40B4-BE49-F238E27FC236}">
                <a16:creationId xmlns:a16="http://schemas.microsoft.com/office/drawing/2014/main" xmlns="" id="{52675C5B-3BA6-4C88-879B-05E6B2EEA27D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1043608" y="4227934"/>
            <a:ext cx="576064" cy="3820"/>
          </a:xfrm>
          <a:prstGeom prst="straightConnector1">
            <a:avLst/>
          </a:prstGeom>
          <a:ln w="31750">
            <a:gradFill>
              <a:gsLst>
                <a:gs pos="31000">
                  <a:srgbClr val="FF7B21"/>
                </a:gs>
                <a:gs pos="75000">
                  <a:srgbClr val="28BBF0"/>
                </a:gs>
              </a:gsLst>
              <a:lin ang="0" scaled="0"/>
            </a:gra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67744" y="1491630"/>
            <a:ext cx="0" cy="579884"/>
          </a:xfrm>
          <a:prstGeom prst="line">
            <a:avLst/>
          </a:prstGeom>
          <a:ln w="31750" cmpd="sng">
            <a:solidFill>
              <a:srgbClr val="FF7B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043608" y="2427734"/>
            <a:ext cx="0" cy="1800200"/>
          </a:xfrm>
          <a:prstGeom prst="line">
            <a:avLst/>
          </a:prstGeom>
          <a:ln w="31750" cmpd="sng">
            <a:solidFill>
              <a:srgbClr val="FF7B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835696" y="1781572"/>
            <a:ext cx="432048" cy="0"/>
          </a:xfrm>
          <a:prstGeom prst="line">
            <a:avLst/>
          </a:prstGeom>
          <a:ln w="31750" cmpd="sng">
            <a:solidFill>
              <a:srgbClr val="FF7B2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11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"/>
          <p:cNvSpPr txBox="1">
            <a:spLocks/>
          </p:cNvSpPr>
          <p:nvPr/>
        </p:nvSpPr>
        <p:spPr bwMode="auto">
          <a:xfrm>
            <a:off x="1572735" y="407098"/>
            <a:ext cx="6023601" cy="86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0" tIns="40815" rIns="81630" bIns="40815" anchor="ctr"/>
          <a:lstStyle>
            <a:lvl1pPr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ru-RU" sz="1800" dirty="0" smtClean="0">
              <a:ea typeface="Calibri"/>
              <a:cs typeface="Times New Roman"/>
            </a:endParaRPr>
          </a:p>
          <a:p>
            <a:pPr eaLnBrk="1" hangingPunct="1"/>
            <a:r>
              <a:rPr lang="ru-RU" sz="2800" b="1" spc="2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Aharoni" panose="02010803020104030203" pitchFamily="2" charset="-79"/>
              </a:rPr>
              <a:t>Единый налоговый счет </a:t>
            </a:r>
            <a:r>
              <a:rPr lang="ru-RU" sz="2400" spc="20" dirty="0"/>
              <a:t/>
            </a:r>
            <a:br>
              <a:rPr lang="ru-RU" sz="2400" spc="20" dirty="0"/>
            </a:br>
            <a:endParaRPr lang="ru-RU" sz="2400" b="1" spc="20" dirty="0">
              <a:solidFill>
                <a:schemeClr val="tx2"/>
              </a:solidFill>
            </a:endParaRPr>
          </a:p>
        </p:txBody>
      </p:sp>
      <p:sp>
        <p:nvSpPr>
          <p:cNvPr id="41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8402639" y="4399360"/>
            <a:ext cx="504825" cy="5119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en-US" sz="2400" b="1" dirty="0" smtClean="0">
                <a:solidFill>
                  <a:srgbClr val="FFFFFF"/>
                </a:solidFill>
              </a:rPr>
              <a:t>4</a:t>
            </a:r>
            <a:endParaRPr lang="ru-RU" sz="2400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7944" y="141962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0" y="149163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1660798"/>
            <a:ext cx="7632848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40" dirty="0" smtClean="0">
                <a:solidFill>
                  <a:srgbClr val="135B83"/>
                </a:solidFill>
              </a:rPr>
              <a:t>У </a:t>
            </a:r>
            <a:r>
              <a:rPr lang="ru-RU" b="1" spc="40" dirty="0">
                <a:solidFill>
                  <a:srgbClr val="135B83"/>
                </a:solidFill>
              </a:rPr>
              <a:t>каждого налогоплательщика единое сальдо</a:t>
            </a:r>
            <a:r>
              <a:rPr lang="ru-RU" sz="1200" b="1" spc="40" dirty="0">
                <a:solidFill>
                  <a:srgbClr val="135B83"/>
                </a:solidFill>
              </a:rPr>
              <a:t> </a:t>
            </a:r>
            <a:r>
              <a:rPr lang="ru-RU" b="1" spc="40" dirty="0">
                <a:solidFill>
                  <a:srgbClr val="135B83"/>
                </a:solidFill>
              </a:rPr>
              <a:t>расчетов с </a:t>
            </a:r>
            <a:r>
              <a:rPr lang="ru-RU" b="1" spc="40" dirty="0" smtClean="0">
                <a:solidFill>
                  <a:srgbClr val="135B83"/>
                </a:solidFill>
              </a:rPr>
              <a:t>бюджетом</a:t>
            </a:r>
            <a:endParaRPr lang="ru-RU" spc="40" dirty="0">
              <a:solidFill>
                <a:srgbClr val="135B83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27584" y="2139702"/>
            <a:ext cx="7344816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40" dirty="0">
                <a:solidFill>
                  <a:srgbClr val="135B83"/>
                </a:solidFill>
              </a:rPr>
              <a:t>Вместо множества «платежек» – единый платеж</a:t>
            </a:r>
            <a:r>
              <a:rPr lang="ru-RU" sz="1200" b="1" spc="40" dirty="0">
                <a:solidFill>
                  <a:srgbClr val="135B83"/>
                </a:solidFill>
              </a:rPr>
              <a:t> </a:t>
            </a:r>
            <a:r>
              <a:rPr lang="ru-RU" b="1" spc="40" dirty="0">
                <a:solidFill>
                  <a:srgbClr val="135B83"/>
                </a:solidFill>
              </a:rPr>
              <a:t>по всем налогам </a:t>
            </a:r>
            <a:endParaRPr lang="ru-RU" spc="40" dirty="0">
              <a:solidFill>
                <a:srgbClr val="135B83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34741" y="2715766"/>
            <a:ext cx="7560840" cy="4320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40" dirty="0">
                <a:solidFill>
                  <a:srgbClr val="135B83"/>
                </a:solidFill>
              </a:rPr>
              <a:t>Распределение единого платежа производит налоговая служба в последовательности: </a:t>
            </a:r>
            <a:endParaRPr lang="ru-RU" sz="1400" spc="40" dirty="0">
              <a:solidFill>
                <a:srgbClr val="135B83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3369" y="3923928"/>
            <a:ext cx="7838444" cy="8080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spc="40" dirty="0">
                <a:solidFill>
                  <a:srgbClr val="135B83"/>
                </a:solidFill>
              </a:rPr>
              <a:t>Начисления определяются по данным налоговых деклараций или нового документа – уведомления об исчисленных суммах налогов, авансовых платежей и </a:t>
            </a:r>
            <a:r>
              <a:rPr lang="ru-RU" b="1" spc="40" dirty="0" smtClean="0">
                <a:solidFill>
                  <a:srgbClr val="135B83"/>
                </a:solidFill>
              </a:rPr>
              <a:t>взносов</a:t>
            </a:r>
            <a:endParaRPr lang="ru-RU" spc="40" dirty="0">
              <a:solidFill>
                <a:srgbClr val="135B83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275856" y="3003798"/>
            <a:ext cx="3057322" cy="9201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40" dirty="0">
                <a:solidFill>
                  <a:srgbClr val="135B83"/>
                </a:solidFill>
              </a:rPr>
              <a:t>н</a:t>
            </a:r>
            <a:r>
              <a:rPr lang="ru-RU" sz="1400" b="1" spc="40" dirty="0" smtClean="0">
                <a:solidFill>
                  <a:srgbClr val="135B83"/>
                </a:solidFill>
              </a:rPr>
              <a:t>едоимка</a:t>
            </a:r>
          </a:p>
          <a:p>
            <a:r>
              <a:rPr lang="ru-RU" sz="1400" b="1" spc="40" dirty="0" smtClean="0">
                <a:solidFill>
                  <a:srgbClr val="135B83"/>
                </a:solidFill>
              </a:rPr>
              <a:t>текущие платежи</a:t>
            </a:r>
          </a:p>
          <a:p>
            <a:r>
              <a:rPr lang="ru-RU" sz="1400" b="1" spc="40" dirty="0" smtClean="0">
                <a:solidFill>
                  <a:srgbClr val="135B83"/>
                </a:solidFill>
              </a:rPr>
              <a:t>пени</a:t>
            </a:r>
            <a:r>
              <a:rPr lang="ru-RU" sz="1400" b="1" spc="40" dirty="0">
                <a:solidFill>
                  <a:srgbClr val="135B83"/>
                </a:solidFill>
              </a:rPr>
              <a:t>, проценты, штрафы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035398" y="3147814"/>
            <a:ext cx="384474" cy="649164"/>
            <a:chOff x="2987824" y="2643758"/>
            <a:chExt cx="384474" cy="649164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3075806"/>
              <a:ext cx="384474" cy="217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859782"/>
              <a:ext cx="384474" cy="217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4" y="2643758"/>
              <a:ext cx="384474" cy="217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4" y="2715766"/>
            <a:ext cx="421620" cy="4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="" id="{C9C85CEE-19C0-424F-A77E-1C1A3D12BBCC}"/>
              </a:ext>
            </a:extLst>
          </p:cNvPr>
          <p:cNvGrpSpPr/>
          <p:nvPr/>
        </p:nvGrpSpPr>
        <p:grpSpPr>
          <a:xfrm>
            <a:off x="6558631" y="334780"/>
            <a:ext cx="2045817" cy="1156850"/>
            <a:chOff x="8400256" y="2501897"/>
            <a:chExt cx="2880320" cy="1854206"/>
          </a:xfrm>
        </p:grpSpPr>
        <p:sp>
          <p:nvSpPr>
            <p:cNvPr id="32" name="Прямоугольник: скругленные углы 3">
              <a:extLst>
                <a:ext uri="{FF2B5EF4-FFF2-40B4-BE49-F238E27FC236}">
                  <a16:creationId xmlns:a16="http://schemas.microsoft.com/office/drawing/2014/main" xmlns="" id="{CBA883B8-EEE5-4665-A891-22B2D44A49D4}"/>
                </a:ext>
              </a:extLst>
            </p:cNvPr>
            <p:cNvSpPr/>
            <p:nvPr/>
          </p:nvSpPr>
          <p:spPr>
            <a:xfrm>
              <a:off x="8400256" y="2501897"/>
              <a:ext cx="2880320" cy="1854206"/>
            </a:xfrm>
            <a:prstGeom prst="roundRect">
              <a:avLst>
                <a:gd name="adj" fmla="val 3981"/>
              </a:avLst>
            </a:prstGeom>
            <a:gradFill>
              <a:gsLst>
                <a:gs pos="0">
                  <a:srgbClr val="00B0F0"/>
                </a:gs>
                <a:gs pos="74000">
                  <a:srgbClr val="002060"/>
                </a:gs>
                <a:gs pos="100000">
                  <a:srgbClr val="002060"/>
                </a:gs>
              </a:gsLst>
              <a:lin ang="5400000" scaled="1"/>
            </a:gra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xmlns="" id="{5A45449F-749F-4E5E-A1B3-065F397ED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57628" y="2660219"/>
              <a:ext cx="482986" cy="495212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68B53822-88E7-4470-8AAA-F4C04FFAE038}"/>
                </a:ext>
              </a:extLst>
            </p:cNvPr>
            <p:cNvSpPr txBox="1"/>
            <p:nvPr/>
          </p:nvSpPr>
          <p:spPr>
            <a:xfrm>
              <a:off x="9146841" y="2705796"/>
              <a:ext cx="1764196" cy="40405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8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ЕДИНЫЙ НАЛОГОВЫЙ СЧЕТ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4A3CDFC1-9A1D-477D-A502-3A53063759D5}"/>
                </a:ext>
              </a:extLst>
            </p:cNvPr>
            <p:cNvSpPr txBox="1"/>
            <p:nvPr/>
          </p:nvSpPr>
          <p:spPr>
            <a:xfrm>
              <a:off x="9120336" y="3544017"/>
              <a:ext cx="1764196" cy="25253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10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7729</a:t>
              </a:r>
              <a:r>
                <a:rPr lang="en-US" sz="10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 </a:t>
              </a:r>
              <a:r>
                <a:rPr lang="ru-RU" sz="10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0904</a:t>
              </a:r>
              <a:r>
                <a:rPr lang="en-US" sz="10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 </a:t>
              </a:r>
              <a:r>
                <a:rPr lang="ru-RU" sz="10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4683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54D8E258-435D-430A-B8FB-7D722826687A}"/>
                </a:ext>
              </a:extLst>
            </p:cNvPr>
            <p:cNvSpPr txBox="1"/>
            <p:nvPr/>
          </p:nvSpPr>
          <p:spPr>
            <a:xfrm>
              <a:off x="9146841" y="3493907"/>
              <a:ext cx="1764196" cy="7576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ru-RU" sz="3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ИНН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1EA1FF8C-F2A4-4F34-853B-2F7CEF35B71E}"/>
                </a:ext>
              </a:extLst>
            </p:cNvPr>
            <p:cNvSpPr txBox="1"/>
            <p:nvPr/>
          </p:nvSpPr>
          <p:spPr>
            <a:xfrm>
              <a:off x="9146841" y="4129980"/>
              <a:ext cx="1764196" cy="10101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400" dirty="0">
                  <a:solidFill>
                    <a:schemeClr val="bg1"/>
                  </a:solidFill>
                  <a:latin typeface="Roboto Condensed" panose="02000000000000000000" pitchFamily="2" charset="0"/>
                </a:rPr>
                <a:t>TAX.GOV.RU</a:t>
              </a:r>
              <a:endParaRPr lang="ru-RU" sz="400" dirty="0">
                <a:solidFill>
                  <a:schemeClr val="bg1"/>
                </a:solidFill>
                <a:latin typeface="Roboto Condensed" panose="02000000000000000000" pitchFamily="2" charset="0"/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49326133-086A-451C-AB74-7B4D185B2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 r="50157"/>
            <a:stretch>
              <a:fillRect/>
            </a:stretch>
          </p:blipFill>
          <p:spPr>
            <a:xfrm>
              <a:off x="10756702" y="2946513"/>
              <a:ext cx="522225" cy="1009650"/>
            </a:xfrm>
            <a:custGeom>
              <a:avLst/>
              <a:gdLst>
                <a:gd name="connsiteX0" fmla="*/ 0 w 522225"/>
                <a:gd name="connsiteY0" fmla="*/ 0 h 1009650"/>
                <a:gd name="connsiteX1" fmla="*/ 522225 w 522225"/>
                <a:gd name="connsiteY1" fmla="*/ 0 h 1009650"/>
                <a:gd name="connsiteX2" fmla="*/ 522225 w 522225"/>
                <a:gd name="connsiteY2" fmla="*/ 1009650 h 1009650"/>
                <a:gd name="connsiteX3" fmla="*/ 0 w 522225"/>
                <a:gd name="connsiteY3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2225" h="1009650">
                  <a:moveTo>
                    <a:pt x="0" y="0"/>
                  </a:moveTo>
                  <a:lnTo>
                    <a:pt x="522225" y="0"/>
                  </a:lnTo>
                  <a:lnTo>
                    <a:pt x="522225" y="1009650"/>
                  </a:lnTo>
                  <a:lnTo>
                    <a:pt x="0" y="1009650"/>
                  </a:lnTo>
                  <a:close/>
                </a:path>
              </a:pathLst>
            </a:custGeom>
          </p:spPr>
        </p:pic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73803CE4-07FF-40DF-AF48-433D78E51786}"/>
                </a:ext>
              </a:extLst>
            </p:cNvPr>
            <p:cNvSpPr/>
            <p:nvPr/>
          </p:nvSpPr>
          <p:spPr>
            <a:xfrm>
              <a:off x="11234857" y="2762926"/>
              <a:ext cx="45719" cy="1332148"/>
            </a:xfrm>
            <a:prstGeom prst="rect">
              <a:avLst/>
            </a:prstGeom>
            <a:solidFill>
              <a:srgbClr val="EF435A">
                <a:alpha val="5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00"/>
            </a:p>
          </p:txBody>
        </p:sp>
      </p:grp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49" y="4083918"/>
            <a:ext cx="421620" cy="4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4" y="2139702"/>
            <a:ext cx="421620" cy="4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64" y="1645935"/>
            <a:ext cx="421620" cy="4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4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40960" cy="4608512"/>
          </a:xfrm>
        </p:spPr>
        <p:txBody>
          <a:bodyPr/>
          <a:lstStyle/>
          <a:p>
            <a:pPr algn="ctr" defTabSz="815975" fontAlgn="base">
              <a:spcAft>
                <a:spcPct val="0"/>
              </a:spcAft>
            </a:pPr>
            <a:r>
              <a:rPr lang="ru-RU" spc="140" dirty="0" smtClean="0">
                <a:solidFill>
                  <a:srgbClr val="104C6E"/>
                </a:solidFill>
                <a:latin typeface="Arial Narrow" pitchFamily="34" charset="0"/>
              </a:rPr>
              <a:t>Благодарю за внимание!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 bwMode="auto">
          <a:xfrm>
            <a:off x="8402639" y="4399360"/>
            <a:ext cx="504825" cy="5119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en-US" sz="2400" b="1" dirty="0" smtClean="0">
                <a:solidFill>
                  <a:srgbClr val="FFFFFF"/>
                </a:solidFill>
              </a:rPr>
              <a:t>5</a:t>
            </a:r>
            <a:endParaRPr lang="ru-RU" sz="2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91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Helvetic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fn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8709</TotalTime>
  <Words>274</Words>
  <Application>Microsoft Office PowerPoint</Application>
  <PresentationFormat>Экран (16:9)</PresentationFormat>
  <Paragraphs>49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Тема1</vt:lpstr>
      <vt:lpstr>1_Тема1</vt:lpstr>
      <vt:lpstr>2_fns</vt:lpstr>
      <vt:lpstr>4_Тема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0000-07-897</dc:creator>
  <cp:lastModifiedBy>Кузнецов Денис Николаевич</cp:lastModifiedBy>
  <cp:revision>473</cp:revision>
  <cp:lastPrinted>2018-08-10T06:40:16Z</cp:lastPrinted>
  <dcterms:created xsi:type="dcterms:W3CDTF">2013-03-21T13:05:08Z</dcterms:created>
  <dcterms:modified xsi:type="dcterms:W3CDTF">2022-08-17T05:56:46Z</dcterms:modified>
</cp:coreProperties>
</file>