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70" r:id="rId2"/>
    <p:sldId id="467" r:id="rId3"/>
    <p:sldId id="473" r:id="rId4"/>
    <p:sldId id="447" r:id="rId5"/>
    <p:sldId id="460" r:id="rId6"/>
    <p:sldId id="468" r:id="rId7"/>
  </p:sldIdLst>
  <p:sldSz cx="9144000" cy="5143500" type="screen16x9"/>
  <p:notesSz cx="6808788" cy="9940925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07988" indent="49213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815975" indent="98425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223963" indent="147638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631950" indent="196850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D6123"/>
    <a:srgbClr val="6885A4"/>
    <a:srgbClr val="FFCC66"/>
    <a:srgbClr val="FFFFCC"/>
    <a:srgbClr val="A79E67"/>
    <a:srgbClr val="CABB48"/>
    <a:srgbClr val="CF913F"/>
    <a:srgbClr val="339933"/>
    <a:srgbClr val="1E99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95504" autoAdjust="0"/>
  </p:normalViewPr>
  <p:slideViewPr>
    <p:cSldViewPr>
      <p:cViewPr>
        <p:scale>
          <a:sx n="110" d="100"/>
          <a:sy n="110" d="100"/>
        </p:scale>
        <p:origin x="-1620" y="-630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outlineViewPr>
    <p:cViewPr>
      <p:scale>
        <a:sx n="33" d="100"/>
        <a:sy n="33" d="100"/>
      </p:scale>
      <p:origin x="0" y="3222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8" cy="496968"/>
          </a:xfrm>
          <a:prstGeom prst="rect">
            <a:avLst/>
          </a:prstGeom>
        </p:spPr>
        <p:txBody>
          <a:bodyPr vert="horz" lIns="91557" tIns="45779" rIns="91557" bIns="45779" rtlCol="0"/>
          <a:lstStyle>
            <a:lvl1pPr algn="l" defTabSz="81733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670" y="0"/>
            <a:ext cx="2950528" cy="496968"/>
          </a:xfrm>
          <a:prstGeom prst="rect">
            <a:avLst/>
          </a:prstGeom>
        </p:spPr>
        <p:txBody>
          <a:bodyPr vert="horz" lIns="91557" tIns="45779" rIns="91557" bIns="45779" rtlCol="0"/>
          <a:lstStyle>
            <a:lvl1pPr algn="r" defTabSz="81733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A0F9EFB-DA92-4650-9864-821F4D92686B}" type="datetimeFigureOut">
              <a:rPr lang="ru-RU"/>
              <a:pPr>
                <a:defRPr/>
              </a:pPr>
              <a:t>17.08.2023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7" tIns="45779" rIns="91557" bIns="4577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403" y="4721981"/>
            <a:ext cx="5447984" cy="4472696"/>
          </a:xfrm>
          <a:prstGeom prst="rect">
            <a:avLst/>
          </a:prstGeom>
        </p:spPr>
        <p:txBody>
          <a:bodyPr vert="horz" lIns="91557" tIns="45779" rIns="91557" bIns="4577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360"/>
            <a:ext cx="2950528" cy="496967"/>
          </a:xfrm>
          <a:prstGeom prst="rect">
            <a:avLst/>
          </a:prstGeom>
        </p:spPr>
        <p:txBody>
          <a:bodyPr vert="horz" lIns="91557" tIns="45779" rIns="91557" bIns="45779" rtlCol="0" anchor="b"/>
          <a:lstStyle>
            <a:lvl1pPr algn="l" defTabSz="81733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670" y="9442360"/>
            <a:ext cx="2950528" cy="496967"/>
          </a:xfrm>
          <a:prstGeom prst="rect">
            <a:avLst/>
          </a:prstGeom>
        </p:spPr>
        <p:txBody>
          <a:bodyPr vert="horz" lIns="91557" tIns="45779" rIns="91557" bIns="45779" rtlCol="0" anchor="b"/>
          <a:lstStyle>
            <a:lvl1pPr algn="r" defTabSz="81733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FDA81D-B7E4-4844-A4B1-0BB534954B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214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988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963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5E77B0-4D98-44AD-878A-78C073523E1C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FDA81D-B7E4-4844-A4B1-0BB534954BA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646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38" y="3844925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23657-6862-44B8-AF15-27716EB47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63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9C874-6EDA-4FCF-B5F9-67F0E26B6C10}" type="datetime1">
              <a:rPr lang="ru-RU"/>
              <a:pPr>
                <a:defRPr/>
              </a:pPr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0434E-07E0-426F-9AE0-3460427C9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2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6291F-5BE9-486A-8A4F-CB15F61A67D7}" type="datetime1">
              <a:rPr lang="ru-RU"/>
              <a:pPr>
                <a:defRPr/>
              </a:pPr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40137-ACE5-4FDE-8466-4BE332F22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89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29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38" y="3844925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8D994-28C2-4667-9C3B-7211CF2DB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14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60CEB-AC9D-470D-B90C-349DBFBC6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38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C5C50-816B-4410-9CEC-AD6388CF4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1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685A1-E33A-440A-89EA-4B20B72FC94B}" type="datetime1">
              <a:rPr lang="ru-RU"/>
              <a:pPr>
                <a:defRPr/>
              </a:pPr>
              <a:t>17.08.2023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11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19717-8134-4F26-A82B-55BE32267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40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0F14D-6F86-40AC-80D2-9A0D6904AB24}" type="datetime1">
              <a:rPr lang="ru-RU"/>
              <a:pPr>
                <a:defRPr/>
              </a:pPr>
              <a:t>17.08.2023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27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FAB3A-D2B2-43BE-B138-AF1E9468B5A9}" type="datetime1">
              <a:rPr lang="ru-RU"/>
              <a:pPr>
                <a:defRPr/>
              </a:pPr>
              <a:t>17.08.2023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63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131A8-C16E-4BD7-AAF0-113A9B15AF2E}" type="datetime1">
              <a:rPr lang="ru-RU"/>
              <a:pPr>
                <a:defRPr/>
              </a:pPr>
              <a:t>17.08.2023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768AE-3B7D-40A9-90EB-7FC79C068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23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0"/>
            <a:ext cx="76327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C95686-CEA9-42A1-AE07-519B44710160}" type="datetime1">
              <a:rPr lang="ru-RU"/>
              <a:pPr>
                <a:defRPr/>
              </a:pPr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38" y="4398963"/>
            <a:ext cx="504825" cy="51276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440352F-4B15-4D9A-9CA1-84B2ED2F0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9" r:id="rId1"/>
    <p:sldLayoutId id="2147484820" r:id="rId2"/>
    <p:sldLayoutId id="2147484821" r:id="rId3"/>
    <p:sldLayoutId id="2147484822" r:id="rId4"/>
    <p:sldLayoutId id="2147484823" r:id="rId5"/>
    <p:sldLayoutId id="2147484824" r:id="rId6"/>
    <p:sldLayoutId id="2147484825" r:id="rId7"/>
    <p:sldLayoutId id="2147484826" r:id="rId8"/>
    <p:sldLayoutId id="2147484816" r:id="rId9"/>
    <p:sldLayoutId id="2147484817" r:id="rId10"/>
    <p:sldLayoutId id="2147484818" r:id="rId11"/>
    <p:sldLayoutId id="214748482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indent="173038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319213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0" y="3003810"/>
            <a:ext cx="9144000" cy="100814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Arial" pitchFamily="34" charset="0"/>
                <a:cs typeface="Arial" pitchFamily="34" charset="0"/>
              </a:rPr>
              <a:t>Актуальные вопросы введения Единого налогового счета </a:t>
            </a:r>
            <a:endParaRPr lang="ru-RU" sz="18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-36640" y="1651151"/>
            <a:ext cx="9144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  <a:normAutofit/>
          </a:bodyPr>
          <a:lstStyle>
            <a:lvl1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45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УФНС России по Архангельской области </a:t>
            </a: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и Ненецкому автономному округу</a:t>
            </a:r>
            <a:endParaRPr lang="ru-RU" sz="20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4516020"/>
            <a:ext cx="9107360" cy="43206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j-ea"/>
                <a:cs typeface="Arial" panose="020B0604020202020204" pitchFamily="34" charset="0"/>
              </a:rPr>
              <a:t>Заместитель руководителя Управления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chemeClr val="bg1"/>
                </a:solidFill>
                <a:ea typeface="+mj-ea"/>
                <a:cs typeface="Arial" panose="020B0604020202020204" pitchFamily="34" charset="0"/>
              </a:rPr>
              <a:t>Горюнова Ольга Евгеньевна 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1026" name="Picture 2" descr="C:\Users\2900-05-520\Downloads\2023-06-26_09-26-59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23"/>
          <a:stretch/>
        </p:blipFill>
        <p:spPr bwMode="auto">
          <a:xfrm>
            <a:off x="1779587" y="985136"/>
            <a:ext cx="6474940" cy="38478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7" name="Прямоугольник 6"/>
          <p:cNvSpPr/>
          <p:nvPr/>
        </p:nvSpPr>
        <p:spPr>
          <a:xfrm>
            <a:off x="5652150" y="1124003"/>
            <a:ext cx="1224170" cy="2160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3410" y="267430"/>
            <a:ext cx="6408890" cy="43206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j-ea"/>
                <a:cs typeface="Arial" pitchFamily="34" charset="0"/>
              </a:rPr>
              <a:t>Открыт раздел «ЕНС» в Личных кабинетах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ea typeface="+mj-ea"/>
              <a:cs typeface="Arial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971500" y="1923660"/>
            <a:ext cx="1080150" cy="50407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7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2050" name="Picture 2" descr="C:\Users\2900-05-520\Downloads\2023-06-26_09-31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10" y="771500"/>
            <a:ext cx="6729335" cy="40325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extBox 1"/>
          <p:cNvSpPr txBox="1"/>
          <p:nvPr/>
        </p:nvSpPr>
        <p:spPr>
          <a:xfrm>
            <a:off x="323410" y="411450"/>
            <a:ext cx="7128990" cy="48637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62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410" y="267430"/>
            <a:ext cx="6408890" cy="43206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j-ea"/>
                <a:cs typeface="Arial" pitchFamily="34" charset="0"/>
              </a:rPr>
              <a:t>Функционал раздела «ЕНС» в Личных кабинетах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97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410" y="2355720"/>
            <a:ext cx="8065120" cy="2355981"/>
          </a:xfrm>
        </p:spPr>
        <p:txBody>
          <a:bodyPr/>
          <a:lstStyle/>
          <a:p>
            <a:r>
              <a:rPr lang="ru-RU" dirty="0" smtClean="0"/>
              <a:t>							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430" y="2859790"/>
            <a:ext cx="3528489" cy="172824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Исполнением требования </a:t>
            </a:r>
            <a:endParaRPr lang="ru-RU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признаётся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уплата (перечисление) суммы задолженности в размере отрицательного сальдо на дату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исполнения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69903" y="3195025"/>
            <a:ext cx="6840949" cy="165623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algn="ctr" defTabSz="1043056" fontAlgn="auto">
              <a:spcAft>
                <a:spcPts val="0"/>
              </a:spcAft>
            </a:pPr>
            <a:endParaRPr lang="ru-RU" b="1" i="1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410" y="483460"/>
            <a:ext cx="6408890" cy="43206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 fontAlgn="auto">
              <a:spcAft>
                <a:spcPts val="0"/>
              </a:spcAft>
            </a:pPr>
            <a:r>
              <a:rPr lang="ru-RU" sz="2000" b="1" noProof="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j-ea"/>
                <a:cs typeface="Arial" pitchFamily="34" charset="0"/>
              </a:rPr>
              <a:t>Новый порядок взыскания задолженности </a:t>
            </a:r>
          </a:p>
          <a:p>
            <a:pPr defTabSz="1043056" fontAlgn="auto">
              <a:spcAft>
                <a:spcPts val="0"/>
              </a:spcAft>
            </a:pPr>
            <a:r>
              <a:rPr lang="ru-RU" sz="1200" b="1" noProof="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j-ea"/>
                <a:cs typeface="Arial" pitchFamily="34" charset="0"/>
              </a:rPr>
              <a:t>(ст. 69,70 НК РФ</a:t>
            </a:r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  <a:ea typeface="+mj-ea"/>
                <a:cs typeface="Arial" pitchFamily="34" charset="0"/>
              </a:rPr>
              <a:t>, </a:t>
            </a:r>
            <a:r>
              <a:rPr lang="ru-RU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j-ea"/>
                <a:cs typeface="Arial" pitchFamily="34" charset="0"/>
              </a:rPr>
              <a:t>постановление </a:t>
            </a:r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  <a:ea typeface="+mj-ea"/>
                <a:cs typeface="Arial" pitchFamily="34" charset="0"/>
              </a:rPr>
              <a:t>Правительства РФ от 29.03.2023 N </a:t>
            </a:r>
            <a:r>
              <a:rPr lang="ru-RU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j-ea"/>
                <a:cs typeface="Arial" pitchFamily="34" charset="0"/>
              </a:rPr>
              <a:t>500)</a:t>
            </a:r>
            <a:endParaRPr lang="ru-RU" sz="1200" b="1" dirty="0">
              <a:solidFill>
                <a:schemeClr val="tx2">
                  <a:lumMod val="60000"/>
                  <a:lumOff val="40000"/>
                </a:schemeClr>
              </a:solidFill>
              <a:ea typeface="+mj-ea"/>
              <a:cs typeface="Arial" pitchFamily="34" charset="0"/>
            </a:endParaRP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ea typeface="+mj-ea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6892" y="141959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2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2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Arial" pitchFamily="34" charset="0"/>
              </a:rPr>
              <a:t>8 дней </a:t>
            </a:r>
            <a:r>
              <a:rPr kumimoji="0" lang="ru-RU" sz="80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ea typeface="+mj-ea"/>
                <a:cs typeface="Arial" pitchFamily="34" charset="0"/>
              </a:rPr>
              <a:t>дается на исполнение </a:t>
            </a:r>
            <a:r>
              <a:rPr lang="ru-RU" sz="8000" noProof="0" dirty="0" smtClean="0">
                <a:solidFill>
                  <a:schemeClr val="bg1">
                    <a:lumMod val="50000"/>
                  </a:schemeClr>
                </a:solidFill>
                <a:ea typeface="+mj-ea"/>
                <a:cs typeface="Arial" pitchFamily="34" charset="0"/>
              </a:rPr>
              <a:t>требования 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8000" noProof="0" dirty="0" smtClean="0">
                <a:solidFill>
                  <a:schemeClr val="bg1">
                    <a:lumMod val="50000"/>
                  </a:schemeClr>
                </a:solidFill>
                <a:ea typeface="+mj-ea"/>
                <a:cs typeface="Arial" pitchFamily="34" charset="0"/>
              </a:rPr>
              <a:t>об уплате задолженности с даты его получения 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8000" noProof="0" dirty="0" smtClean="0">
                <a:solidFill>
                  <a:schemeClr val="bg1">
                    <a:lumMod val="50000"/>
                  </a:schemeClr>
                </a:solidFill>
                <a:ea typeface="+mj-ea"/>
                <a:cs typeface="Arial" pitchFamily="34" charset="0"/>
              </a:rPr>
              <a:t>(если иное не указано в самом требовании)</a:t>
            </a:r>
            <a:r>
              <a:rPr lang="ru-RU" sz="7200" noProof="0" dirty="0" smtClean="0">
                <a:solidFill>
                  <a:schemeClr val="bg1">
                    <a:lumMod val="50000"/>
                  </a:schemeClr>
                </a:solidFill>
                <a:ea typeface="+mj-ea"/>
                <a:cs typeface="Arial" pitchFamily="34" charset="0"/>
              </a:rPr>
              <a:t> </a:t>
            </a:r>
            <a:endParaRPr kumimoji="0" lang="ru-RU" sz="720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ea typeface="+mj-ea"/>
              <a:cs typeface="Arial" pitchFamily="34" charset="0"/>
            </a:endParaRPr>
          </a:p>
        </p:txBody>
      </p:sp>
      <p:pic>
        <p:nvPicPr>
          <p:cNvPr id="3074" name="Picture 2" descr="E:\2023\Июнь\PCN_Benefi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298" y="264201"/>
            <a:ext cx="4542442" cy="252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Скругленный прямоугольник 13"/>
          <p:cNvSpPr/>
          <p:nvPr/>
        </p:nvSpPr>
        <p:spPr>
          <a:xfrm>
            <a:off x="4572000" y="2859790"/>
            <a:ext cx="3528489" cy="172824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Требование, направленное при отрицательном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сальдо ЕНС,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считается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неисполненным до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формирования положительного сальдо ЕНС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95919" y="324157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6251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3410" y="483460"/>
            <a:ext cx="7056980" cy="43206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 fontAlgn="auto">
              <a:spcAft>
                <a:spcPts val="0"/>
              </a:spcAft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j-ea"/>
                <a:cs typeface="Arial" pitchFamily="34" charset="0"/>
              </a:rPr>
              <a:t>Взыскание</a:t>
            </a:r>
            <a:r>
              <a:rPr lang="ru-RU" sz="2000" b="1" noProof="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j-ea"/>
                <a:cs typeface="Arial" pitchFamily="34" charset="0"/>
              </a:rPr>
              <a:t> задолженности за счет денежных средств </a:t>
            </a:r>
          </a:p>
          <a:p>
            <a:pPr defTabSz="1043056" fontAlgn="auto">
              <a:spcAft>
                <a:spcPts val="0"/>
              </a:spcAft>
            </a:pPr>
            <a:r>
              <a:rPr lang="ru-RU" sz="1200" b="1" noProof="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j-ea"/>
                <a:cs typeface="Arial" pitchFamily="34" charset="0"/>
              </a:rPr>
              <a:t>(ст. 46 Налогового кодекса РФ</a:t>
            </a:r>
            <a:r>
              <a:rPr lang="ru-RU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j-ea"/>
                <a:cs typeface="Arial" pitchFamily="34" charset="0"/>
              </a:rPr>
              <a:t>)</a:t>
            </a:r>
            <a:endParaRPr lang="ru-RU" sz="1200" b="1" dirty="0">
              <a:solidFill>
                <a:schemeClr val="tx2">
                  <a:lumMod val="60000"/>
                  <a:lumOff val="40000"/>
                </a:schemeClr>
              </a:solidFill>
              <a:ea typeface="+mj-ea"/>
              <a:cs typeface="Arial" pitchFamily="34" charset="0"/>
            </a:endParaRP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ea typeface="+mj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63498" y="1076101"/>
            <a:ext cx="68226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dirty="0">
                <a:solidFill>
                  <a:srgbClr val="5F5F5F"/>
                </a:solidFill>
                <a:cs typeface="Arial" panose="020B0604020202020204" pitchFamily="34" charset="0"/>
              </a:rPr>
              <a:t>Взыскание задолженности производится </a:t>
            </a:r>
            <a:r>
              <a:rPr lang="ru-RU" dirty="0" smtClean="0">
                <a:solidFill>
                  <a:srgbClr val="5F5F5F"/>
                </a:solidFill>
                <a:cs typeface="Arial" panose="020B0604020202020204" pitchFamily="34" charset="0"/>
              </a:rPr>
              <a:t>по решению налогового органа </a:t>
            </a:r>
            <a:r>
              <a:rPr lang="ru-RU" dirty="0">
                <a:solidFill>
                  <a:srgbClr val="5F5F5F"/>
                </a:solidFill>
                <a:cs typeface="Arial" panose="020B0604020202020204" pitchFamily="34" charset="0"/>
              </a:rPr>
              <a:t>посредством размещения </a:t>
            </a:r>
            <a:r>
              <a:rPr lang="ru-RU" dirty="0" smtClean="0">
                <a:solidFill>
                  <a:srgbClr val="C00000"/>
                </a:solidFill>
                <a:cs typeface="Arial" panose="020B0604020202020204" pitchFamily="34" charset="0"/>
              </a:rPr>
              <a:t>в </a:t>
            </a:r>
            <a:r>
              <a:rPr lang="ru-RU" dirty="0">
                <a:solidFill>
                  <a:srgbClr val="C00000"/>
                </a:solidFill>
                <a:cs typeface="Arial" panose="020B0604020202020204" pitchFamily="34" charset="0"/>
              </a:rPr>
              <a:t>реестре решений</a:t>
            </a:r>
            <a:r>
              <a:rPr lang="ru-RU" dirty="0">
                <a:solidFill>
                  <a:srgbClr val="5F5F5F"/>
                </a:solidFill>
                <a:cs typeface="Arial" panose="020B0604020202020204" pitchFamily="34" charset="0"/>
              </a:rPr>
              <a:t> о взыскании, решения, а также поручений налогового органа банкам</a:t>
            </a:r>
            <a:endParaRPr lang="ru-RU" altLang="ru-RU" dirty="0">
              <a:solidFill>
                <a:srgbClr val="5F5F5F"/>
              </a:solidFill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63498" y="1995670"/>
            <a:ext cx="72544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5F5F5F"/>
                </a:solidFill>
                <a:cs typeface="Arial" panose="020B0604020202020204" pitchFamily="34" charset="0"/>
              </a:rPr>
              <a:t>На </a:t>
            </a:r>
            <a:r>
              <a:rPr lang="ru-RU" dirty="0">
                <a:solidFill>
                  <a:srgbClr val="5F5F5F"/>
                </a:solidFill>
                <a:cs typeface="Arial" panose="020B0604020202020204" pitchFamily="34" charset="0"/>
              </a:rPr>
              <a:t>всю процедуру взыскания ф</a:t>
            </a:r>
            <a:r>
              <a:rPr lang="ru-RU" dirty="0" smtClean="0">
                <a:solidFill>
                  <a:srgbClr val="5F5F5F"/>
                </a:solidFill>
                <a:cs typeface="Arial" panose="020B0604020202020204" pitchFamily="34" charset="0"/>
              </a:rPr>
              <a:t>ормируется </a:t>
            </a:r>
            <a:r>
              <a:rPr lang="ru-RU" dirty="0">
                <a:solidFill>
                  <a:srgbClr val="5F5F5F"/>
                </a:solidFill>
                <a:cs typeface="Arial" panose="020B0604020202020204" pitchFamily="34" charset="0"/>
              </a:rPr>
              <a:t>одно решение </a:t>
            </a:r>
            <a:r>
              <a:rPr lang="ru-RU" dirty="0" smtClean="0">
                <a:solidFill>
                  <a:srgbClr val="5F5F5F"/>
                </a:solidFill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rgbClr val="C00000"/>
                </a:solidFill>
                <a:cs typeface="Arial" panose="020B0604020202020204" pitchFamily="34" charset="0"/>
              </a:rPr>
              <a:t>прекращает действие </a:t>
            </a:r>
            <a:r>
              <a:rPr lang="ru-RU" dirty="0">
                <a:solidFill>
                  <a:srgbClr val="5F5F5F"/>
                </a:solidFill>
                <a:cs typeface="Arial" panose="020B0604020202020204" pitchFamily="34" charset="0"/>
              </a:rPr>
              <a:t>с момента формирования </a:t>
            </a:r>
            <a:r>
              <a:rPr lang="ru-RU" u="sng" dirty="0">
                <a:solidFill>
                  <a:srgbClr val="5F5F5F"/>
                </a:solidFill>
                <a:cs typeface="Arial" panose="020B0604020202020204" pitchFamily="34" charset="0"/>
              </a:rPr>
              <a:t>положительного либо нулевого</a:t>
            </a:r>
            <a:r>
              <a:rPr lang="ru-RU" dirty="0">
                <a:solidFill>
                  <a:srgbClr val="5F5F5F"/>
                </a:solidFill>
                <a:cs typeface="Arial" panose="020B0604020202020204" pitchFamily="34" charset="0"/>
              </a:rPr>
              <a:t> сальдо ЕНС)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63498" y="2931800"/>
            <a:ext cx="66513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dirty="0">
                <a:solidFill>
                  <a:srgbClr val="5F5F5F"/>
                </a:solidFill>
                <a:cs typeface="Arial" panose="020B0604020202020204" pitchFamily="34" charset="0"/>
              </a:rPr>
              <a:t>Изменение суммы задолженности в поручении налогового органа </a:t>
            </a:r>
            <a:r>
              <a:rPr lang="ru-RU" dirty="0">
                <a:solidFill>
                  <a:srgbClr val="C00000"/>
                </a:solidFill>
                <a:cs typeface="Arial" panose="020B0604020202020204" pitchFamily="34" charset="0"/>
              </a:rPr>
              <a:t>не влечет изменений очередности платежей</a:t>
            </a:r>
            <a:r>
              <a:rPr lang="ru-RU" dirty="0">
                <a:solidFill>
                  <a:srgbClr val="5F5F5F"/>
                </a:solidFill>
                <a:cs typeface="Arial" panose="020B0604020202020204" pitchFamily="34" charset="0"/>
              </a:rPr>
              <a:t>, установленной гражданским законодательством Российской Федерации</a:t>
            </a:r>
            <a:endParaRPr lang="ru-RU" altLang="ru-RU" dirty="0">
              <a:solidFill>
                <a:srgbClr val="5F5F5F"/>
              </a:solidFill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370235" y="3867930"/>
            <a:ext cx="69666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5F5F5F"/>
                </a:solidFill>
                <a:cs typeface="Arial" panose="020B0604020202020204" pitchFamily="34" charset="0"/>
              </a:rPr>
              <a:t>Поручение налогового органа на перечисление суммы задолженности со счетов налогоплательщика </a:t>
            </a:r>
            <a:r>
              <a:rPr lang="ru-RU" dirty="0">
                <a:solidFill>
                  <a:srgbClr val="C00000"/>
                </a:solidFill>
                <a:cs typeface="Arial" panose="020B0604020202020204" pitchFamily="34" charset="0"/>
              </a:rPr>
              <a:t>прекращает действие </a:t>
            </a:r>
            <a:r>
              <a:rPr lang="ru-RU" dirty="0">
                <a:solidFill>
                  <a:srgbClr val="5F5F5F"/>
                </a:solidFill>
                <a:cs typeface="Arial" panose="020B0604020202020204" pitchFamily="34" charset="0"/>
              </a:rPr>
              <a:t>с момента формирования </a:t>
            </a:r>
            <a:r>
              <a:rPr lang="ru-RU" u="sng" dirty="0">
                <a:solidFill>
                  <a:srgbClr val="5F5F5F"/>
                </a:solidFill>
                <a:cs typeface="Arial" panose="020B0604020202020204" pitchFamily="34" charset="0"/>
              </a:rPr>
              <a:t>положительного либо нулевого </a:t>
            </a:r>
            <a:r>
              <a:rPr lang="ru-RU" dirty="0">
                <a:solidFill>
                  <a:srgbClr val="5F5F5F"/>
                </a:solidFill>
                <a:cs typeface="Arial" panose="020B0604020202020204" pitchFamily="34" charset="0"/>
              </a:rPr>
              <a:t>сальдо ЕНС</a:t>
            </a:r>
          </a:p>
        </p:txBody>
      </p:sp>
      <p:pic>
        <p:nvPicPr>
          <p:cNvPr id="4100" name="Picture 4" descr="E:\2023\Июнь\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07" y="1167553"/>
            <a:ext cx="648091" cy="64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E:\2023\Июнь\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07" y="2087122"/>
            <a:ext cx="648091" cy="64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E:\2023\Июнь\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06" y="3023252"/>
            <a:ext cx="648091" cy="64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E:\2023\Июнь\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40" y="3939940"/>
            <a:ext cx="648091" cy="64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3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470" y="1203560"/>
            <a:ext cx="7632700" cy="3206749"/>
          </a:xfrm>
        </p:spPr>
        <p:txBody>
          <a:bodyPr/>
          <a:lstStyle/>
          <a:p>
            <a:endParaRPr lang="ru-RU" altLang="ru-RU" sz="2600" dirty="0" smtClean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ru-RU" altLang="ru-RU" sz="2600" dirty="0" smtClean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ru-RU" altLang="ru-RU" sz="26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СПАСИБО </a:t>
            </a:r>
            <a:r>
              <a:rPr lang="ru-RU" altLang="ru-RU" sz="2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 ВНИМАНИЕ!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74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000000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Ppt0000009</Template>
  <TotalTime>23366</TotalTime>
  <Words>215</Words>
  <Application>Microsoft Office PowerPoint</Application>
  <PresentationFormat>Экран (16:9)</PresentationFormat>
  <Paragraphs>33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Ppt0000009</vt:lpstr>
      <vt:lpstr>Актуальные вопросы введения Единого налогового счета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вопросы внедрения АИС «Налог-3». Результаты работы по подготовке данных к переносу из СЭОД в федеральное хранилище данных АИС «Налог-3»</dc:title>
  <dc:creator>Serg</dc:creator>
  <cp:lastModifiedBy>Бадеева Дарья Дмитриевна</cp:lastModifiedBy>
  <cp:revision>948</cp:revision>
  <cp:lastPrinted>2022-12-22T10:43:46Z</cp:lastPrinted>
  <dcterms:created xsi:type="dcterms:W3CDTF">2013-03-21T13:05:08Z</dcterms:created>
  <dcterms:modified xsi:type="dcterms:W3CDTF">2023-08-17T11:49:05Z</dcterms:modified>
</cp:coreProperties>
</file>