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44"/>
  </p:notesMasterIdLst>
  <p:sldIdLst>
    <p:sldId id="386" r:id="rId2"/>
    <p:sldId id="418" r:id="rId3"/>
    <p:sldId id="419" r:id="rId4"/>
    <p:sldId id="420" r:id="rId5"/>
    <p:sldId id="421" r:id="rId6"/>
    <p:sldId id="422" r:id="rId7"/>
    <p:sldId id="423" r:id="rId8"/>
    <p:sldId id="424" r:id="rId9"/>
    <p:sldId id="425" r:id="rId10"/>
    <p:sldId id="426" r:id="rId11"/>
    <p:sldId id="428" r:id="rId12"/>
    <p:sldId id="429" r:id="rId13"/>
    <p:sldId id="430" r:id="rId14"/>
    <p:sldId id="431" r:id="rId15"/>
    <p:sldId id="432" r:id="rId16"/>
    <p:sldId id="433" r:id="rId17"/>
    <p:sldId id="434" r:id="rId18"/>
    <p:sldId id="435" r:id="rId19"/>
    <p:sldId id="436" r:id="rId20"/>
    <p:sldId id="437" r:id="rId21"/>
    <p:sldId id="438" r:id="rId22"/>
    <p:sldId id="439" r:id="rId23"/>
    <p:sldId id="440" r:id="rId24"/>
    <p:sldId id="441" r:id="rId25"/>
    <p:sldId id="412" r:id="rId26"/>
    <p:sldId id="413" r:id="rId27"/>
    <p:sldId id="414" r:id="rId28"/>
    <p:sldId id="415" r:id="rId29"/>
    <p:sldId id="416" r:id="rId30"/>
    <p:sldId id="446" r:id="rId31"/>
    <p:sldId id="445" r:id="rId32"/>
    <p:sldId id="397" r:id="rId33"/>
    <p:sldId id="401" r:id="rId34"/>
    <p:sldId id="402" r:id="rId35"/>
    <p:sldId id="403" r:id="rId36"/>
    <p:sldId id="404" r:id="rId37"/>
    <p:sldId id="405" r:id="rId38"/>
    <p:sldId id="406" r:id="rId39"/>
    <p:sldId id="407" r:id="rId40"/>
    <p:sldId id="408" r:id="rId41"/>
    <p:sldId id="409" r:id="rId42"/>
    <p:sldId id="326" r:id="rId43"/>
  </p:sldIdLst>
  <p:sldSz cx="10080625" cy="7559675"/>
  <p:notesSz cx="6735763" cy="986948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1pPr>
    <a:lvl2pPr marL="738188" indent="-280988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658">
          <p15:clr>
            <a:srgbClr val="A4A3A4"/>
          </p15:clr>
        </p15:guide>
        <p15:guide id="4" pos="192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3" autoAdjust="0"/>
    <p:restoredTop sz="99630" autoAdjust="0"/>
  </p:normalViewPr>
  <p:slideViewPr>
    <p:cSldViewPr>
      <p:cViewPr varScale="1">
        <p:scale>
          <a:sx n="105" d="100"/>
          <a:sy n="105" d="100"/>
        </p:scale>
        <p:origin x="1296" y="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74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  <p:guide orient="horz" pos="2658"/>
        <p:guide pos="192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00822D-096D-4465-B4F0-C814F1EBC662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EBE927-E786-4F05-BAF9-8DF9B72E3E0E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Зарастание древесно-кустарниковой и сорной растительностью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80A02C-E344-4AD5-A291-B61F8F211838}" type="parTrans" cxnId="{6B396DCF-469F-43A3-8FFB-60BF17BACC98}">
      <dgm:prSet/>
      <dgm:spPr/>
      <dgm:t>
        <a:bodyPr/>
        <a:lstStyle/>
        <a:p>
          <a:endParaRPr lang="ru-RU"/>
        </a:p>
      </dgm:t>
    </dgm:pt>
    <dgm:pt modelId="{BAF278E6-75A9-49D7-999D-86422DAB42E5}" type="sibTrans" cxnId="{6B396DCF-469F-43A3-8FFB-60BF17BACC98}">
      <dgm:prSet/>
      <dgm:spPr/>
      <dgm:t>
        <a:bodyPr/>
        <a:lstStyle/>
        <a:p>
          <a:endParaRPr lang="ru-RU"/>
        </a:p>
      </dgm:t>
    </dgm:pt>
    <dgm:pt modelId="{451FD90C-A139-48A2-9B31-1D5BDCAA6FC2}">
      <dgm:prSet phldrT="[Текст]"/>
      <dgm:spPr>
        <a:solidFill>
          <a:srgbClr val="92D05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Перекрытие плодородного слоя почвы </a:t>
          </a:r>
        </a:p>
        <a:p>
          <a:pPr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71954AA1-2CDF-4C9A-A1E7-07797683559A}" type="parTrans" cxnId="{F8967783-7A15-475E-BCB0-3C0F5B7179DD}">
      <dgm:prSet/>
      <dgm:spPr/>
      <dgm:t>
        <a:bodyPr/>
        <a:lstStyle/>
        <a:p>
          <a:endParaRPr lang="ru-RU"/>
        </a:p>
      </dgm:t>
    </dgm:pt>
    <dgm:pt modelId="{788AB46E-2A81-4E10-8B79-ADFD58798D8B}" type="sibTrans" cxnId="{F8967783-7A15-475E-BCB0-3C0F5B7179DD}">
      <dgm:prSet/>
      <dgm:spPr/>
      <dgm:t>
        <a:bodyPr/>
        <a:lstStyle/>
        <a:p>
          <a:endParaRPr lang="ru-RU"/>
        </a:p>
      </dgm:t>
    </dgm:pt>
    <dgm:pt modelId="{5F8D29CD-2830-4435-AD1D-91853717AADC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Свалки ТКО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617C56C-EB90-42B8-8124-3E098F833343}" type="parTrans" cxnId="{478478EC-45FE-4D66-86C1-C3F6D74C6D64}">
      <dgm:prSet/>
      <dgm:spPr/>
      <dgm:t>
        <a:bodyPr/>
        <a:lstStyle/>
        <a:p>
          <a:endParaRPr lang="ru-RU"/>
        </a:p>
      </dgm:t>
    </dgm:pt>
    <dgm:pt modelId="{9A785F9B-6A92-4665-9059-BE164FE427F7}" type="sibTrans" cxnId="{478478EC-45FE-4D66-86C1-C3F6D74C6D64}">
      <dgm:prSet/>
      <dgm:spPr/>
      <dgm:t>
        <a:bodyPr/>
        <a:lstStyle/>
        <a:p>
          <a:endParaRPr lang="ru-RU"/>
        </a:p>
      </dgm:t>
    </dgm:pt>
    <dgm:pt modelId="{28A22029-2107-4803-A29D-D690D83D88AC}" type="pres">
      <dgm:prSet presAssocID="{7D00822D-096D-4465-B4F0-C814F1EBC66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B55EF5-701B-44DF-8A41-68955746C858}" type="pres">
      <dgm:prSet presAssocID="{7D00822D-096D-4465-B4F0-C814F1EBC662}" presName="bkgdShp" presStyleLbl="alignAccFollowNode1" presStyleIdx="0" presStyleCnt="1" custScaleY="162414" custLinFactNeighborX="787" custLinFactNeighborY="24304"/>
      <dgm:spPr>
        <a:solidFill>
          <a:srgbClr val="92D050"/>
        </a:solidFill>
      </dgm:spPr>
    </dgm:pt>
    <dgm:pt modelId="{0E8FD19F-97A7-499B-AC71-075DFB2F308D}" type="pres">
      <dgm:prSet presAssocID="{7D00822D-096D-4465-B4F0-C814F1EBC662}" presName="linComp" presStyleCnt="0"/>
      <dgm:spPr/>
    </dgm:pt>
    <dgm:pt modelId="{018D145A-6D57-4988-AD8A-EF98F23D5D96}" type="pres">
      <dgm:prSet presAssocID="{60EBE927-E786-4F05-BAF9-8DF9B72E3E0E}" presName="compNode" presStyleCnt="0"/>
      <dgm:spPr/>
    </dgm:pt>
    <dgm:pt modelId="{A57C04AB-9555-441D-9C6C-20B778469BFE}" type="pres">
      <dgm:prSet presAssocID="{60EBE927-E786-4F05-BAF9-8DF9B72E3E0E}" presName="node" presStyleLbl="node1" presStyleIdx="0" presStyleCnt="3" custScaleX="119971" custScaleY="32595" custLinFactNeighborX="-7909" custLinFactNeighborY="-27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7FE022-0775-4ECC-906A-FA2241DCBDF5}" type="pres">
      <dgm:prSet presAssocID="{60EBE927-E786-4F05-BAF9-8DF9B72E3E0E}" presName="invisiNode" presStyleLbl="node1" presStyleIdx="0" presStyleCnt="3"/>
      <dgm:spPr/>
    </dgm:pt>
    <dgm:pt modelId="{1EEBDF96-FDD9-4F14-BA4E-59D6A0623434}" type="pres">
      <dgm:prSet presAssocID="{60EBE927-E786-4F05-BAF9-8DF9B72E3E0E}" presName="imagNode" presStyleLbl="fgImgPlace1" presStyleIdx="0" presStyleCnt="3" custScaleX="128755" custScaleY="142054" custLinFactX="31759" custLinFactNeighborX="100000" custLinFactNeighborY="-14348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9A36441-9F6F-43E5-8695-F57909D565F1}" type="pres">
      <dgm:prSet presAssocID="{BAF278E6-75A9-49D7-999D-86422DAB42E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F1CB3B0-AC6C-4B56-8423-0D683BBEE890}" type="pres">
      <dgm:prSet presAssocID="{451FD90C-A139-48A2-9B31-1D5BDCAA6FC2}" presName="compNode" presStyleCnt="0"/>
      <dgm:spPr/>
    </dgm:pt>
    <dgm:pt modelId="{F8D77EBE-93BE-44FB-918F-46AF74FA4D63}" type="pres">
      <dgm:prSet presAssocID="{451FD90C-A139-48A2-9B31-1D5BDCAA6FC2}" presName="node" presStyleLbl="node1" presStyleIdx="1" presStyleCnt="3" custScaleX="125362" custScaleY="35897" custLinFactNeighborX="-3847" custLinFactNeighborY="-24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4165CD-4FE0-4AE3-B385-C4AC1541ADB8}" type="pres">
      <dgm:prSet presAssocID="{451FD90C-A139-48A2-9B31-1D5BDCAA6FC2}" presName="invisiNode" presStyleLbl="node1" presStyleIdx="1" presStyleCnt="3"/>
      <dgm:spPr/>
    </dgm:pt>
    <dgm:pt modelId="{D8B530E6-6066-41D6-AFE4-EF09ECEA39C2}" type="pres">
      <dgm:prSet presAssocID="{451FD90C-A139-48A2-9B31-1D5BDCAA6FC2}" presName="imagNode" presStyleLbl="fgImgPlace1" presStyleIdx="1" presStyleCnt="3" custScaleX="124692" custScaleY="143704" custLinFactX="-45753" custLinFactNeighborX="-100000" custLinFactNeighborY="-16395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72E87F-A311-43FE-8CDD-9309CE25100F}" type="pres">
      <dgm:prSet presAssocID="{788AB46E-2A81-4E10-8B79-ADFD58798D8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86A8609-DBAF-4963-B890-8ADF3A35AA2B}" type="pres">
      <dgm:prSet presAssocID="{5F8D29CD-2830-4435-AD1D-91853717AADC}" presName="compNode" presStyleCnt="0"/>
      <dgm:spPr/>
    </dgm:pt>
    <dgm:pt modelId="{DC7C81AD-EE38-4F0A-82D6-44C041E97686}" type="pres">
      <dgm:prSet presAssocID="{5F8D29CD-2830-4435-AD1D-91853717AADC}" presName="node" presStyleLbl="node1" presStyleIdx="2" presStyleCnt="3" custScaleX="119196" custScaleY="34655" custLinFactNeighborX="2761" custLinFactNeighborY="-27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C1C2E8-4C40-406B-80CE-6083AA7B6E6C}" type="pres">
      <dgm:prSet presAssocID="{5F8D29CD-2830-4435-AD1D-91853717AADC}" presName="invisiNode" presStyleLbl="node1" presStyleIdx="2" presStyleCnt="3"/>
      <dgm:spPr/>
    </dgm:pt>
    <dgm:pt modelId="{B6EAA31E-67EB-409D-838B-0C623D8F9627}" type="pres">
      <dgm:prSet presAssocID="{5F8D29CD-2830-4435-AD1D-91853717AADC}" presName="imagNode" presStyleLbl="fgImgPlace1" presStyleIdx="2" presStyleCnt="3" custScaleX="124676" custScaleY="143826" custLinFactNeighborX="-791" custLinFactNeighborY="-1304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6B396DCF-469F-43A3-8FFB-60BF17BACC98}" srcId="{7D00822D-096D-4465-B4F0-C814F1EBC662}" destId="{60EBE927-E786-4F05-BAF9-8DF9B72E3E0E}" srcOrd="0" destOrd="0" parTransId="{AB80A02C-E344-4AD5-A291-B61F8F211838}" sibTransId="{BAF278E6-75A9-49D7-999D-86422DAB42E5}"/>
    <dgm:cxn modelId="{2D05DB91-D85D-4BA3-8DDD-E4DBFAD2E090}" type="presOf" srcId="{451FD90C-A139-48A2-9B31-1D5BDCAA6FC2}" destId="{F8D77EBE-93BE-44FB-918F-46AF74FA4D63}" srcOrd="0" destOrd="0" presId="urn:microsoft.com/office/officeart/2005/8/layout/pList2#1"/>
    <dgm:cxn modelId="{928DCB4C-F591-465B-A5C4-BC39D2A44767}" type="presOf" srcId="{7D00822D-096D-4465-B4F0-C814F1EBC662}" destId="{28A22029-2107-4803-A29D-D690D83D88AC}" srcOrd="0" destOrd="0" presId="urn:microsoft.com/office/officeart/2005/8/layout/pList2#1"/>
    <dgm:cxn modelId="{F8967783-7A15-475E-BCB0-3C0F5B7179DD}" srcId="{7D00822D-096D-4465-B4F0-C814F1EBC662}" destId="{451FD90C-A139-48A2-9B31-1D5BDCAA6FC2}" srcOrd="1" destOrd="0" parTransId="{71954AA1-2CDF-4C9A-A1E7-07797683559A}" sibTransId="{788AB46E-2A81-4E10-8B79-ADFD58798D8B}"/>
    <dgm:cxn modelId="{9CBE6945-0D51-49FF-B308-E8BB4D8A7FD6}" type="presOf" srcId="{788AB46E-2A81-4E10-8B79-ADFD58798D8B}" destId="{1572E87F-A311-43FE-8CDD-9309CE25100F}" srcOrd="0" destOrd="0" presId="urn:microsoft.com/office/officeart/2005/8/layout/pList2#1"/>
    <dgm:cxn modelId="{38B1ADA7-0509-4D94-89AC-06F6A11F5075}" type="presOf" srcId="{60EBE927-E786-4F05-BAF9-8DF9B72E3E0E}" destId="{A57C04AB-9555-441D-9C6C-20B778469BFE}" srcOrd="0" destOrd="0" presId="urn:microsoft.com/office/officeart/2005/8/layout/pList2#1"/>
    <dgm:cxn modelId="{8397E67F-1126-4DD7-9FE0-7D57EE5E6FEF}" type="presOf" srcId="{BAF278E6-75A9-49D7-999D-86422DAB42E5}" destId="{79A36441-9F6F-43E5-8695-F57909D565F1}" srcOrd="0" destOrd="0" presId="urn:microsoft.com/office/officeart/2005/8/layout/pList2#1"/>
    <dgm:cxn modelId="{42D20EBB-C8DE-4B7B-9EA2-5395D3D08E5A}" type="presOf" srcId="{5F8D29CD-2830-4435-AD1D-91853717AADC}" destId="{DC7C81AD-EE38-4F0A-82D6-44C041E97686}" srcOrd="0" destOrd="0" presId="urn:microsoft.com/office/officeart/2005/8/layout/pList2#1"/>
    <dgm:cxn modelId="{478478EC-45FE-4D66-86C1-C3F6D74C6D64}" srcId="{7D00822D-096D-4465-B4F0-C814F1EBC662}" destId="{5F8D29CD-2830-4435-AD1D-91853717AADC}" srcOrd="2" destOrd="0" parTransId="{9617C56C-EB90-42B8-8124-3E098F833343}" sibTransId="{9A785F9B-6A92-4665-9059-BE164FE427F7}"/>
    <dgm:cxn modelId="{FF650C4A-A7F2-46BA-A572-EE03B87F1910}" type="presParOf" srcId="{28A22029-2107-4803-A29D-D690D83D88AC}" destId="{3DB55EF5-701B-44DF-8A41-68955746C858}" srcOrd="0" destOrd="0" presId="urn:microsoft.com/office/officeart/2005/8/layout/pList2#1"/>
    <dgm:cxn modelId="{972DA9A8-876B-4743-A73D-30E832B230BF}" type="presParOf" srcId="{28A22029-2107-4803-A29D-D690D83D88AC}" destId="{0E8FD19F-97A7-499B-AC71-075DFB2F308D}" srcOrd="1" destOrd="0" presId="urn:microsoft.com/office/officeart/2005/8/layout/pList2#1"/>
    <dgm:cxn modelId="{9BA12F81-23EC-4EE6-B56B-AF91B58D9602}" type="presParOf" srcId="{0E8FD19F-97A7-499B-AC71-075DFB2F308D}" destId="{018D145A-6D57-4988-AD8A-EF98F23D5D96}" srcOrd="0" destOrd="0" presId="urn:microsoft.com/office/officeart/2005/8/layout/pList2#1"/>
    <dgm:cxn modelId="{46B976B3-22C6-4080-9F41-9DD9FCF24B2E}" type="presParOf" srcId="{018D145A-6D57-4988-AD8A-EF98F23D5D96}" destId="{A57C04AB-9555-441D-9C6C-20B778469BFE}" srcOrd="0" destOrd="0" presId="urn:microsoft.com/office/officeart/2005/8/layout/pList2#1"/>
    <dgm:cxn modelId="{4EBA588E-6933-4BE7-8E54-24D0AFDF2847}" type="presParOf" srcId="{018D145A-6D57-4988-AD8A-EF98F23D5D96}" destId="{1B7FE022-0775-4ECC-906A-FA2241DCBDF5}" srcOrd="1" destOrd="0" presId="urn:microsoft.com/office/officeart/2005/8/layout/pList2#1"/>
    <dgm:cxn modelId="{F9967D17-6DEC-447D-9490-1D4DD85D3CA1}" type="presParOf" srcId="{018D145A-6D57-4988-AD8A-EF98F23D5D96}" destId="{1EEBDF96-FDD9-4F14-BA4E-59D6A0623434}" srcOrd="2" destOrd="0" presId="urn:microsoft.com/office/officeart/2005/8/layout/pList2#1"/>
    <dgm:cxn modelId="{E8221A81-2BA3-46B2-B87E-04520EA259B5}" type="presParOf" srcId="{0E8FD19F-97A7-499B-AC71-075DFB2F308D}" destId="{79A36441-9F6F-43E5-8695-F57909D565F1}" srcOrd="1" destOrd="0" presId="urn:microsoft.com/office/officeart/2005/8/layout/pList2#1"/>
    <dgm:cxn modelId="{141C264D-9B97-4204-BAE4-97E3F4048476}" type="presParOf" srcId="{0E8FD19F-97A7-499B-AC71-075DFB2F308D}" destId="{4F1CB3B0-AC6C-4B56-8423-0D683BBEE890}" srcOrd="2" destOrd="0" presId="urn:microsoft.com/office/officeart/2005/8/layout/pList2#1"/>
    <dgm:cxn modelId="{4F196CC4-A03C-443F-B5C3-2BABC1E2EDDF}" type="presParOf" srcId="{4F1CB3B0-AC6C-4B56-8423-0D683BBEE890}" destId="{F8D77EBE-93BE-44FB-918F-46AF74FA4D63}" srcOrd="0" destOrd="0" presId="urn:microsoft.com/office/officeart/2005/8/layout/pList2#1"/>
    <dgm:cxn modelId="{8900A707-4055-43E6-850C-F9FF3EA48849}" type="presParOf" srcId="{4F1CB3B0-AC6C-4B56-8423-0D683BBEE890}" destId="{5A4165CD-4FE0-4AE3-B385-C4AC1541ADB8}" srcOrd="1" destOrd="0" presId="urn:microsoft.com/office/officeart/2005/8/layout/pList2#1"/>
    <dgm:cxn modelId="{D925A609-13BF-422C-8552-2584A109EEB0}" type="presParOf" srcId="{4F1CB3B0-AC6C-4B56-8423-0D683BBEE890}" destId="{D8B530E6-6066-41D6-AFE4-EF09ECEA39C2}" srcOrd="2" destOrd="0" presId="urn:microsoft.com/office/officeart/2005/8/layout/pList2#1"/>
    <dgm:cxn modelId="{CCF84866-7E26-4EA9-9E16-6CA737DE3E97}" type="presParOf" srcId="{0E8FD19F-97A7-499B-AC71-075DFB2F308D}" destId="{1572E87F-A311-43FE-8CDD-9309CE25100F}" srcOrd="3" destOrd="0" presId="urn:microsoft.com/office/officeart/2005/8/layout/pList2#1"/>
    <dgm:cxn modelId="{E1EA3E10-9FF7-4F0F-913E-3BC7593EAED0}" type="presParOf" srcId="{0E8FD19F-97A7-499B-AC71-075DFB2F308D}" destId="{E86A8609-DBAF-4963-B890-8ADF3A35AA2B}" srcOrd="4" destOrd="0" presId="urn:microsoft.com/office/officeart/2005/8/layout/pList2#1"/>
    <dgm:cxn modelId="{4D65B10D-1ADD-4E8D-B877-24C647616E88}" type="presParOf" srcId="{E86A8609-DBAF-4963-B890-8ADF3A35AA2B}" destId="{DC7C81AD-EE38-4F0A-82D6-44C041E97686}" srcOrd="0" destOrd="0" presId="urn:microsoft.com/office/officeart/2005/8/layout/pList2#1"/>
    <dgm:cxn modelId="{547EA400-A45A-4EFE-B5FC-1E5E79B9F6D6}" type="presParOf" srcId="{E86A8609-DBAF-4963-B890-8ADF3A35AA2B}" destId="{D3C1C2E8-4C40-406B-80CE-6083AA7B6E6C}" srcOrd="1" destOrd="0" presId="urn:microsoft.com/office/officeart/2005/8/layout/pList2#1"/>
    <dgm:cxn modelId="{A8D43ED3-4813-4B0F-AA3A-F63CB3010206}" type="presParOf" srcId="{E86A8609-DBAF-4963-B890-8ADF3A35AA2B}" destId="{B6EAA31E-67EB-409D-838B-0C623D8F9627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B55EF5-701B-44DF-8A41-68955746C858}">
      <dsp:nvSpPr>
        <dsp:cNvPr id="0" name=""/>
        <dsp:cNvSpPr/>
      </dsp:nvSpPr>
      <dsp:spPr>
        <a:xfrm>
          <a:off x="0" y="452589"/>
          <a:ext cx="9644130" cy="412469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EBDF96-FDD9-4F14-BA4E-59D6A0623434}">
      <dsp:nvSpPr>
        <dsp:cNvPr id="0" name=""/>
        <dsp:cNvSpPr/>
      </dsp:nvSpPr>
      <dsp:spPr>
        <a:xfrm>
          <a:off x="3286154" y="857249"/>
          <a:ext cx="2923764" cy="264559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7C04AB-9555-441D-9C6C-20B778469BFE}">
      <dsp:nvSpPr>
        <dsp:cNvPr id="0" name=""/>
        <dsp:cNvSpPr/>
      </dsp:nvSpPr>
      <dsp:spPr>
        <a:xfrm rot="10800000">
          <a:off x="214311" y="3922294"/>
          <a:ext cx="2724297" cy="1011742"/>
        </a:xfrm>
        <a:prstGeom prst="round2SameRect">
          <a:avLst>
            <a:gd name="adj1" fmla="val 10500"/>
            <a:gd name="adj2" fmla="val 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Зарастание древесно-кустарниковой и сорной растительностью</a:t>
          </a:r>
          <a:endParaRPr lang="ru-RU" sz="17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45426" y="3922294"/>
        <a:ext cx="2662067" cy="980627"/>
      </dsp:txXfrm>
    </dsp:sp>
    <dsp:sp modelId="{D8B530E6-6066-41D6-AFE4-EF09ECEA39C2}">
      <dsp:nvSpPr>
        <dsp:cNvPr id="0" name=""/>
        <dsp:cNvSpPr/>
      </dsp:nvSpPr>
      <dsp:spPr>
        <a:xfrm>
          <a:off x="142871" y="785820"/>
          <a:ext cx="2831502" cy="26763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D77EBE-93BE-44FB-918F-46AF74FA4D63}">
      <dsp:nvSpPr>
        <dsp:cNvPr id="0" name=""/>
        <dsp:cNvSpPr/>
      </dsp:nvSpPr>
      <dsp:spPr>
        <a:xfrm rot="10800000">
          <a:off x="3357662" y="3931078"/>
          <a:ext cx="2846716" cy="1114236"/>
        </a:xfrm>
        <a:prstGeom prst="round2SameRect">
          <a:avLst>
            <a:gd name="adj1" fmla="val 10500"/>
            <a:gd name="adj2" fmla="val 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Перекрытие плодородного слоя почвы 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10800000">
        <a:off x="3391929" y="3931078"/>
        <a:ext cx="2778182" cy="1079969"/>
      </dsp:txXfrm>
    </dsp:sp>
    <dsp:sp modelId="{B6EAA31E-67EB-409D-838B-0C623D8F9627}">
      <dsp:nvSpPr>
        <dsp:cNvPr id="0" name=""/>
        <dsp:cNvSpPr/>
      </dsp:nvSpPr>
      <dsp:spPr>
        <a:xfrm>
          <a:off x="6500853" y="857261"/>
          <a:ext cx="2831138" cy="26785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7C81AD-EE38-4F0A-82D6-44C041E97686}">
      <dsp:nvSpPr>
        <dsp:cNvPr id="0" name=""/>
        <dsp:cNvSpPr/>
      </dsp:nvSpPr>
      <dsp:spPr>
        <a:xfrm rot="10800000">
          <a:off x="6643732" y="3882712"/>
          <a:ext cx="2706699" cy="1075684"/>
        </a:xfrm>
        <a:prstGeom prst="round2SameRect">
          <a:avLst>
            <a:gd name="adj1" fmla="val 10500"/>
            <a:gd name="adj2" fmla="val 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Свалки ТКО</a:t>
          </a:r>
          <a:endParaRPr lang="ru-RU" sz="17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6676813" y="3882712"/>
        <a:ext cx="2640537" cy="1042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0"/>
            <a:ext cx="6735763" cy="986948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192" tIns="41596" rIns="83192" bIns="41596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ru-RU" altLang="ru-RU"/>
          </a:p>
        </p:txBody>
      </p:sp>
      <p:sp>
        <p:nvSpPr>
          <p:cNvPr id="3075" name="AutoShape 2"/>
          <p:cNvSpPr>
            <a:spLocks noChangeArrowheads="1"/>
          </p:cNvSpPr>
          <p:nvPr/>
        </p:nvSpPr>
        <p:spPr bwMode="auto">
          <a:xfrm>
            <a:off x="0" y="0"/>
            <a:ext cx="6735763" cy="986948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192" tIns="41596" rIns="83192" bIns="41596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ru-RU" altLang="ru-RU"/>
          </a:p>
        </p:txBody>
      </p:sp>
      <p:sp>
        <p:nvSpPr>
          <p:cNvPr id="3076" name="AutoShape 3"/>
          <p:cNvSpPr>
            <a:spLocks noChangeArrowheads="1"/>
          </p:cNvSpPr>
          <p:nvPr/>
        </p:nvSpPr>
        <p:spPr bwMode="auto">
          <a:xfrm>
            <a:off x="0" y="0"/>
            <a:ext cx="6735763" cy="986948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192" tIns="41596" rIns="83192" bIns="41596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ru-RU" altLang="ru-RU"/>
          </a:p>
        </p:txBody>
      </p:sp>
      <p:sp>
        <p:nvSpPr>
          <p:cNvPr id="3077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0113" y="750888"/>
            <a:ext cx="4929187" cy="36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3100" y="4687888"/>
            <a:ext cx="5383213" cy="4435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0" y="0"/>
            <a:ext cx="2922588" cy="4937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3192" tIns="41596" rIns="83192" bIns="41596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mtClean="0"/>
          </a:p>
        </p:txBody>
      </p:sp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3811588" y="0"/>
            <a:ext cx="2922587" cy="4937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3192" tIns="41596" rIns="83192" bIns="41596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mtClean="0"/>
          </a:p>
        </p:txBody>
      </p:sp>
      <p:sp>
        <p:nvSpPr>
          <p:cNvPr id="13321" name="Text Box 8"/>
          <p:cNvSpPr txBox="1">
            <a:spLocks noChangeArrowheads="1"/>
          </p:cNvSpPr>
          <p:nvPr/>
        </p:nvSpPr>
        <p:spPr bwMode="auto">
          <a:xfrm>
            <a:off x="0" y="9375775"/>
            <a:ext cx="2922588" cy="4937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3192" tIns="41596" rIns="83192" bIns="41596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mtClean="0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11588" y="9375775"/>
            <a:ext cx="2917825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07295" algn="l"/>
                <a:tab pos="816034" algn="l"/>
                <a:tab pos="1224773" algn="l"/>
                <a:tab pos="1633512" algn="l"/>
                <a:tab pos="2042251" algn="l"/>
                <a:tab pos="2450990" algn="l"/>
                <a:tab pos="2859729" algn="l"/>
                <a:tab pos="3268468" algn="l"/>
                <a:tab pos="3677207" algn="l"/>
                <a:tab pos="4085946" algn="l"/>
                <a:tab pos="4494685" algn="l"/>
                <a:tab pos="4903424" algn="l"/>
                <a:tab pos="5312163" algn="l"/>
                <a:tab pos="5720902" algn="l"/>
                <a:tab pos="6129641" algn="l"/>
                <a:tab pos="6538381" algn="l"/>
                <a:tab pos="6947119" algn="l"/>
                <a:tab pos="7355859" algn="l"/>
                <a:tab pos="7764597" algn="l"/>
                <a:tab pos="8173337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pitchFamily="32" charset="0"/>
              </a:defRPr>
            </a:lvl1pPr>
          </a:lstStyle>
          <a:p>
            <a:pPr>
              <a:defRPr/>
            </a:pPr>
            <a:fld id="{7AF7F469-9102-4727-845F-CFF831BD5B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Font typeface="Times New Roman" panose="02020603050405020304" pitchFamily="18" charset="0"/>
              <a:buNone/>
            </a:pPr>
            <a:fld id="{C3C39CCC-61C3-4DC1-AF4A-0DED47CC5DF1}" type="slidenum">
              <a:rPr lang="en-GB" altLang="ru-RU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Font typeface="Times New Roman" panose="02020603050405020304" pitchFamily="18" charset="0"/>
                <a:buNone/>
              </a:pPr>
              <a:t>1</a:t>
            </a:fld>
            <a:endParaRPr lang="en-GB" altLang="ru-RU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" name="Text Box 1"/>
          <p:cNvSpPr txBox="1">
            <a:spLocks noChangeArrowheads="1"/>
          </p:cNvSpPr>
          <p:nvPr/>
        </p:nvSpPr>
        <p:spPr bwMode="auto">
          <a:xfrm>
            <a:off x="985838" y="749300"/>
            <a:ext cx="4760912" cy="37004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171" tIns="41585" rIns="83171" bIns="41585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ru-RU" altLang="ru-RU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body"/>
          </p:nvPr>
        </p:nvSpPr>
        <p:spPr>
          <a:xfrm>
            <a:off x="673100" y="4687888"/>
            <a:ext cx="5384800" cy="4438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Font typeface="Times New Roman" panose="02020603050405020304" pitchFamily="18" charset="0"/>
              <a:buNone/>
            </a:pPr>
            <a:fld id="{2DA8EBF7-2E07-49AB-892E-1D6293CAF899}" type="slidenum">
              <a:rPr lang="en-GB" altLang="ru-RU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Font typeface="Times New Roman" panose="02020603050405020304" pitchFamily="18" charset="0"/>
                <a:buNone/>
              </a:pPr>
              <a:t>32</a:t>
            </a:fld>
            <a:endParaRPr lang="en-GB" altLang="ru-RU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985838" y="749300"/>
            <a:ext cx="4760912" cy="37004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171" tIns="41585" rIns="83171" bIns="41585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ru-RU" altLang="ru-RU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body"/>
          </p:nvPr>
        </p:nvSpPr>
        <p:spPr>
          <a:xfrm>
            <a:off x="673100" y="4687888"/>
            <a:ext cx="5384800" cy="4438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6400" algn="l"/>
                <a:tab pos="814388" algn="l"/>
                <a:tab pos="1223963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5063" algn="l"/>
                <a:tab pos="4083050" algn="l"/>
                <a:tab pos="4492625" algn="l"/>
                <a:tab pos="4900613" algn="l"/>
                <a:tab pos="5308600" algn="l"/>
                <a:tab pos="5718175" algn="l"/>
                <a:tab pos="6126163" algn="l"/>
                <a:tab pos="6535738" algn="l"/>
                <a:tab pos="6943725" algn="l"/>
                <a:tab pos="7353300" algn="l"/>
                <a:tab pos="7761288" algn="l"/>
                <a:tab pos="817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indent="-282575">
              <a:tabLst>
                <a:tab pos="0" algn="l"/>
                <a:tab pos="406400" algn="l"/>
                <a:tab pos="814388" algn="l"/>
                <a:tab pos="1223963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5063" algn="l"/>
                <a:tab pos="4083050" algn="l"/>
                <a:tab pos="4492625" algn="l"/>
                <a:tab pos="4900613" algn="l"/>
                <a:tab pos="5308600" algn="l"/>
                <a:tab pos="5718175" algn="l"/>
                <a:tab pos="6126163" algn="l"/>
                <a:tab pos="6535738" algn="l"/>
                <a:tab pos="6943725" algn="l"/>
                <a:tab pos="7353300" algn="l"/>
                <a:tab pos="7761288" algn="l"/>
                <a:tab pos="817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06400" algn="l"/>
                <a:tab pos="814388" algn="l"/>
                <a:tab pos="1223963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5063" algn="l"/>
                <a:tab pos="4083050" algn="l"/>
                <a:tab pos="4492625" algn="l"/>
                <a:tab pos="4900613" algn="l"/>
                <a:tab pos="5308600" algn="l"/>
                <a:tab pos="5718175" algn="l"/>
                <a:tab pos="6126163" algn="l"/>
                <a:tab pos="6535738" algn="l"/>
                <a:tab pos="6943725" algn="l"/>
                <a:tab pos="7353300" algn="l"/>
                <a:tab pos="7761288" algn="l"/>
                <a:tab pos="817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06400" algn="l"/>
                <a:tab pos="814388" algn="l"/>
                <a:tab pos="1223963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5063" algn="l"/>
                <a:tab pos="4083050" algn="l"/>
                <a:tab pos="4492625" algn="l"/>
                <a:tab pos="4900613" algn="l"/>
                <a:tab pos="5308600" algn="l"/>
                <a:tab pos="5718175" algn="l"/>
                <a:tab pos="6126163" algn="l"/>
                <a:tab pos="6535738" algn="l"/>
                <a:tab pos="6943725" algn="l"/>
                <a:tab pos="7353300" algn="l"/>
                <a:tab pos="7761288" algn="l"/>
                <a:tab pos="817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06400" algn="l"/>
                <a:tab pos="814388" algn="l"/>
                <a:tab pos="1223963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5063" algn="l"/>
                <a:tab pos="4083050" algn="l"/>
                <a:tab pos="4492625" algn="l"/>
                <a:tab pos="4900613" algn="l"/>
                <a:tab pos="5308600" algn="l"/>
                <a:tab pos="5718175" algn="l"/>
                <a:tab pos="6126163" algn="l"/>
                <a:tab pos="6535738" algn="l"/>
                <a:tab pos="6943725" algn="l"/>
                <a:tab pos="7353300" algn="l"/>
                <a:tab pos="7761288" algn="l"/>
                <a:tab pos="817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3963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5063" algn="l"/>
                <a:tab pos="4083050" algn="l"/>
                <a:tab pos="4492625" algn="l"/>
                <a:tab pos="4900613" algn="l"/>
                <a:tab pos="5308600" algn="l"/>
                <a:tab pos="5718175" algn="l"/>
                <a:tab pos="6126163" algn="l"/>
                <a:tab pos="6535738" algn="l"/>
                <a:tab pos="6943725" algn="l"/>
                <a:tab pos="7353300" algn="l"/>
                <a:tab pos="7761288" algn="l"/>
                <a:tab pos="817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3963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5063" algn="l"/>
                <a:tab pos="4083050" algn="l"/>
                <a:tab pos="4492625" algn="l"/>
                <a:tab pos="4900613" algn="l"/>
                <a:tab pos="5308600" algn="l"/>
                <a:tab pos="5718175" algn="l"/>
                <a:tab pos="6126163" algn="l"/>
                <a:tab pos="6535738" algn="l"/>
                <a:tab pos="6943725" algn="l"/>
                <a:tab pos="7353300" algn="l"/>
                <a:tab pos="7761288" algn="l"/>
                <a:tab pos="817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3963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5063" algn="l"/>
                <a:tab pos="4083050" algn="l"/>
                <a:tab pos="4492625" algn="l"/>
                <a:tab pos="4900613" algn="l"/>
                <a:tab pos="5308600" algn="l"/>
                <a:tab pos="5718175" algn="l"/>
                <a:tab pos="6126163" algn="l"/>
                <a:tab pos="6535738" algn="l"/>
                <a:tab pos="6943725" algn="l"/>
                <a:tab pos="7353300" algn="l"/>
                <a:tab pos="7761288" algn="l"/>
                <a:tab pos="817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3963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5063" algn="l"/>
                <a:tab pos="4083050" algn="l"/>
                <a:tab pos="4492625" algn="l"/>
                <a:tab pos="4900613" algn="l"/>
                <a:tab pos="5308600" algn="l"/>
                <a:tab pos="5718175" algn="l"/>
                <a:tab pos="6126163" algn="l"/>
                <a:tab pos="6535738" algn="l"/>
                <a:tab pos="6943725" algn="l"/>
                <a:tab pos="7353300" algn="l"/>
                <a:tab pos="7761288" algn="l"/>
                <a:tab pos="817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Font typeface="Times New Roman" panose="02020603050405020304" pitchFamily="18" charset="0"/>
              <a:buNone/>
            </a:pPr>
            <a:fld id="{BAEB1588-9B6C-4DBA-8D49-63D970C13B97}" type="slidenum">
              <a:rPr lang="en-GB" altLang="ru-RU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Font typeface="Times New Roman" panose="02020603050405020304" pitchFamily="18" charset="0"/>
                <a:buNone/>
              </a:pPr>
              <a:t>33</a:t>
            </a:fld>
            <a:endParaRPr lang="en-GB" altLang="ru-RU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985838" y="750888"/>
            <a:ext cx="4760912" cy="36972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178" tIns="41589" rIns="83178" bIns="41589" anchor="ctr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ru-RU" altLang="ru-RU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body"/>
          </p:nvPr>
        </p:nvSpPr>
        <p:spPr>
          <a:xfrm>
            <a:off x="673100" y="4687888"/>
            <a:ext cx="5386388" cy="4438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Font typeface="Times New Roman" panose="02020603050405020304" pitchFamily="18" charset="0"/>
              <a:buNone/>
            </a:pPr>
            <a:fld id="{7071828B-E271-4DDC-A944-5B9BC620F0C2}" type="slidenum">
              <a:rPr lang="en-GB" altLang="ru-RU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Font typeface="Times New Roman" panose="02020603050405020304" pitchFamily="18" charset="0"/>
                <a:buNone/>
              </a:pPr>
              <a:t>34</a:t>
            </a:fld>
            <a:endParaRPr lang="en-GB" altLang="ru-RU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985838" y="749300"/>
            <a:ext cx="4760912" cy="37004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171" tIns="41585" rIns="83171" bIns="41585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ru-RU" altLang="ru-RU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body"/>
          </p:nvPr>
        </p:nvSpPr>
        <p:spPr>
          <a:xfrm>
            <a:off x="673100" y="4687888"/>
            <a:ext cx="5384800" cy="4438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6400" algn="l"/>
                <a:tab pos="814388" algn="l"/>
                <a:tab pos="1223963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5063" algn="l"/>
                <a:tab pos="4083050" algn="l"/>
                <a:tab pos="4492625" algn="l"/>
                <a:tab pos="4900613" algn="l"/>
                <a:tab pos="5308600" algn="l"/>
                <a:tab pos="5718175" algn="l"/>
                <a:tab pos="6126163" algn="l"/>
                <a:tab pos="6535738" algn="l"/>
                <a:tab pos="6943725" algn="l"/>
                <a:tab pos="7353300" algn="l"/>
                <a:tab pos="7761288" algn="l"/>
                <a:tab pos="817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indent="-282575">
              <a:tabLst>
                <a:tab pos="0" algn="l"/>
                <a:tab pos="406400" algn="l"/>
                <a:tab pos="814388" algn="l"/>
                <a:tab pos="1223963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5063" algn="l"/>
                <a:tab pos="4083050" algn="l"/>
                <a:tab pos="4492625" algn="l"/>
                <a:tab pos="4900613" algn="l"/>
                <a:tab pos="5308600" algn="l"/>
                <a:tab pos="5718175" algn="l"/>
                <a:tab pos="6126163" algn="l"/>
                <a:tab pos="6535738" algn="l"/>
                <a:tab pos="6943725" algn="l"/>
                <a:tab pos="7353300" algn="l"/>
                <a:tab pos="7761288" algn="l"/>
                <a:tab pos="817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06400" algn="l"/>
                <a:tab pos="814388" algn="l"/>
                <a:tab pos="1223963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5063" algn="l"/>
                <a:tab pos="4083050" algn="l"/>
                <a:tab pos="4492625" algn="l"/>
                <a:tab pos="4900613" algn="l"/>
                <a:tab pos="5308600" algn="l"/>
                <a:tab pos="5718175" algn="l"/>
                <a:tab pos="6126163" algn="l"/>
                <a:tab pos="6535738" algn="l"/>
                <a:tab pos="6943725" algn="l"/>
                <a:tab pos="7353300" algn="l"/>
                <a:tab pos="7761288" algn="l"/>
                <a:tab pos="817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06400" algn="l"/>
                <a:tab pos="814388" algn="l"/>
                <a:tab pos="1223963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5063" algn="l"/>
                <a:tab pos="4083050" algn="l"/>
                <a:tab pos="4492625" algn="l"/>
                <a:tab pos="4900613" algn="l"/>
                <a:tab pos="5308600" algn="l"/>
                <a:tab pos="5718175" algn="l"/>
                <a:tab pos="6126163" algn="l"/>
                <a:tab pos="6535738" algn="l"/>
                <a:tab pos="6943725" algn="l"/>
                <a:tab pos="7353300" algn="l"/>
                <a:tab pos="7761288" algn="l"/>
                <a:tab pos="817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06400" algn="l"/>
                <a:tab pos="814388" algn="l"/>
                <a:tab pos="1223963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5063" algn="l"/>
                <a:tab pos="4083050" algn="l"/>
                <a:tab pos="4492625" algn="l"/>
                <a:tab pos="4900613" algn="l"/>
                <a:tab pos="5308600" algn="l"/>
                <a:tab pos="5718175" algn="l"/>
                <a:tab pos="6126163" algn="l"/>
                <a:tab pos="6535738" algn="l"/>
                <a:tab pos="6943725" algn="l"/>
                <a:tab pos="7353300" algn="l"/>
                <a:tab pos="7761288" algn="l"/>
                <a:tab pos="817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3963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5063" algn="l"/>
                <a:tab pos="4083050" algn="l"/>
                <a:tab pos="4492625" algn="l"/>
                <a:tab pos="4900613" algn="l"/>
                <a:tab pos="5308600" algn="l"/>
                <a:tab pos="5718175" algn="l"/>
                <a:tab pos="6126163" algn="l"/>
                <a:tab pos="6535738" algn="l"/>
                <a:tab pos="6943725" algn="l"/>
                <a:tab pos="7353300" algn="l"/>
                <a:tab pos="7761288" algn="l"/>
                <a:tab pos="817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3963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5063" algn="l"/>
                <a:tab pos="4083050" algn="l"/>
                <a:tab pos="4492625" algn="l"/>
                <a:tab pos="4900613" algn="l"/>
                <a:tab pos="5308600" algn="l"/>
                <a:tab pos="5718175" algn="l"/>
                <a:tab pos="6126163" algn="l"/>
                <a:tab pos="6535738" algn="l"/>
                <a:tab pos="6943725" algn="l"/>
                <a:tab pos="7353300" algn="l"/>
                <a:tab pos="7761288" algn="l"/>
                <a:tab pos="817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3963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5063" algn="l"/>
                <a:tab pos="4083050" algn="l"/>
                <a:tab pos="4492625" algn="l"/>
                <a:tab pos="4900613" algn="l"/>
                <a:tab pos="5308600" algn="l"/>
                <a:tab pos="5718175" algn="l"/>
                <a:tab pos="6126163" algn="l"/>
                <a:tab pos="6535738" algn="l"/>
                <a:tab pos="6943725" algn="l"/>
                <a:tab pos="7353300" algn="l"/>
                <a:tab pos="7761288" algn="l"/>
                <a:tab pos="817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3963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5063" algn="l"/>
                <a:tab pos="4083050" algn="l"/>
                <a:tab pos="4492625" algn="l"/>
                <a:tab pos="4900613" algn="l"/>
                <a:tab pos="5308600" algn="l"/>
                <a:tab pos="5718175" algn="l"/>
                <a:tab pos="6126163" algn="l"/>
                <a:tab pos="6535738" algn="l"/>
                <a:tab pos="6943725" algn="l"/>
                <a:tab pos="7353300" algn="l"/>
                <a:tab pos="7761288" algn="l"/>
                <a:tab pos="817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Font typeface="Times New Roman" panose="02020603050405020304" pitchFamily="18" charset="0"/>
              <a:buNone/>
            </a:pPr>
            <a:fld id="{5C8BA57B-30F8-4777-9746-11D20C3A04FC}" type="slidenum">
              <a:rPr lang="en-GB" altLang="ru-RU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Font typeface="Times New Roman" panose="02020603050405020304" pitchFamily="18" charset="0"/>
                <a:buNone/>
              </a:pPr>
              <a:t>35</a:t>
            </a:fld>
            <a:endParaRPr lang="en-GB" altLang="ru-RU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985838" y="750888"/>
            <a:ext cx="4760912" cy="36972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178" tIns="41589" rIns="83178" bIns="41589" anchor="ctr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ru-RU" altLang="ru-RU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body"/>
          </p:nvPr>
        </p:nvSpPr>
        <p:spPr>
          <a:xfrm>
            <a:off x="673100" y="4687888"/>
            <a:ext cx="5386388" cy="4438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Font typeface="Times New Roman" panose="02020603050405020304" pitchFamily="18" charset="0"/>
              <a:buNone/>
            </a:pPr>
            <a:fld id="{4C3B5946-4D90-4676-9362-4D6C4805884D}" type="slidenum">
              <a:rPr lang="en-GB" altLang="ru-RU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Font typeface="Times New Roman" panose="02020603050405020304" pitchFamily="18" charset="0"/>
                <a:buNone/>
              </a:pPr>
              <a:t>39</a:t>
            </a:fld>
            <a:endParaRPr lang="en-GB" altLang="ru-RU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985838" y="749300"/>
            <a:ext cx="4760912" cy="37004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171" tIns="41585" rIns="83171" bIns="41585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ru-RU" altLang="ru-RU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body"/>
          </p:nvPr>
        </p:nvSpPr>
        <p:spPr>
          <a:xfrm>
            <a:off x="673100" y="4687888"/>
            <a:ext cx="5384800" cy="4438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6400" algn="l"/>
                <a:tab pos="814388" algn="l"/>
                <a:tab pos="1223963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5063" algn="l"/>
                <a:tab pos="4083050" algn="l"/>
                <a:tab pos="4492625" algn="l"/>
                <a:tab pos="4900613" algn="l"/>
                <a:tab pos="5308600" algn="l"/>
                <a:tab pos="5718175" algn="l"/>
                <a:tab pos="6126163" algn="l"/>
                <a:tab pos="6535738" algn="l"/>
                <a:tab pos="6943725" algn="l"/>
                <a:tab pos="7353300" algn="l"/>
                <a:tab pos="7761288" algn="l"/>
                <a:tab pos="817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indent="-282575">
              <a:tabLst>
                <a:tab pos="0" algn="l"/>
                <a:tab pos="406400" algn="l"/>
                <a:tab pos="814388" algn="l"/>
                <a:tab pos="1223963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5063" algn="l"/>
                <a:tab pos="4083050" algn="l"/>
                <a:tab pos="4492625" algn="l"/>
                <a:tab pos="4900613" algn="l"/>
                <a:tab pos="5308600" algn="l"/>
                <a:tab pos="5718175" algn="l"/>
                <a:tab pos="6126163" algn="l"/>
                <a:tab pos="6535738" algn="l"/>
                <a:tab pos="6943725" algn="l"/>
                <a:tab pos="7353300" algn="l"/>
                <a:tab pos="7761288" algn="l"/>
                <a:tab pos="817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06400" algn="l"/>
                <a:tab pos="814388" algn="l"/>
                <a:tab pos="1223963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5063" algn="l"/>
                <a:tab pos="4083050" algn="l"/>
                <a:tab pos="4492625" algn="l"/>
                <a:tab pos="4900613" algn="l"/>
                <a:tab pos="5308600" algn="l"/>
                <a:tab pos="5718175" algn="l"/>
                <a:tab pos="6126163" algn="l"/>
                <a:tab pos="6535738" algn="l"/>
                <a:tab pos="6943725" algn="l"/>
                <a:tab pos="7353300" algn="l"/>
                <a:tab pos="7761288" algn="l"/>
                <a:tab pos="817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06400" algn="l"/>
                <a:tab pos="814388" algn="l"/>
                <a:tab pos="1223963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5063" algn="l"/>
                <a:tab pos="4083050" algn="l"/>
                <a:tab pos="4492625" algn="l"/>
                <a:tab pos="4900613" algn="l"/>
                <a:tab pos="5308600" algn="l"/>
                <a:tab pos="5718175" algn="l"/>
                <a:tab pos="6126163" algn="l"/>
                <a:tab pos="6535738" algn="l"/>
                <a:tab pos="6943725" algn="l"/>
                <a:tab pos="7353300" algn="l"/>
                <a:tab pos="7761288" algn="l"/>
                <a:tab pos="817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06400" algn="l"/>
                <a:tab pos="814388" algn="l"/>
                <a:tab pos="1223963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5063" algn="l"/>
                <a:tab pos="4083050" algn="l"/>
                <a:tab pos="4492625" algn="l"/>
                <a:tab pos="4900613" algn="l"/>
                <a:tab pos="5308600" algn="l"/>
                <a:tab pos="5718175" algn="l"/>
                <a:tab pos="6126163" algn="l"/>
                <a:tab pos="6535738" algn="l"/>
                <a:tab pos="6943725" algn="l"/>
                <a:tab pos="7353300" algn="l"/>
                <a:tab pos="7761288" algn="l"/>
                <a:tab pos="817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3963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5063" algn="l"/>
                <a:tab pos="4083050" algn="l"/>
                <a:tab pos="4492625" algn="l"/>
                <a:tab pos="4900613" algn="l"/>
                <a:tab pos="5308600" algn="l"/>
                <a:tab pos="5718175" algn="l"/>
                <a:tab pos="6126163" algn="l"/>
                <a:tab pos="6535738" algn="l"/>
                <a:tab pos="6943725" algn="l"/>
                <a:tab pos="7353300" algn="l"/>
                <a:tab pos="7761288" algn="l"/>
                <a:tab pos="817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3963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5063" algn="l"/>
                <a:tab pos="4083050" algn="l"/>
                <a:tab pos="4492625" algn="l"/>
                <a:tab pos="4900613" algn="l"/>
                <a:tab pos="5308600" algn="l"/>
                <a:tab pos="5718175" algn="l"/>
                <a:tab pos="6126163" algn="l"/>
                <a:tab pos="6535738" algn="l"/>
                <a:tab pos="6943725" algn="l"/>
                <a:tab pos="7353300" algn="l"/>
                <a:tab pos="7761288" algn="l"/>
                <a:tab pos="817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3963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5063" algn="l"/>
                <a:tab pos="4083050" algn="l"/>
                <a:tab pos="4492625" algn="l"/>
                <a:tab pos="4900613" algn="l"/>
                <a:tab pos="5308600" algn="l"/>
                <a:tab pos="5718175" algn="l"/>
                <a:tab pos="6126163" algn="l"/>
                <a:tab pos="6535738" algn="l"/>
                <a:tab pos="6943725" algn="l"/>
                <a:tab pos="7353300" algn="l"/>
                <a:tab pos="7761288" algn="l"/>
                <a:tab pos="817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3963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5063" algn="l"/>
                <a:tab pos="4083050" algn="l"/>
                <a:tab pos="4492625" algn="l"/>
                <a:tab pos="4900613" algn="l"/>
                <a:tab pos="5308600" algn="l"/>
                <a:tab pos="5718175" algn="l"/>
                <a:tab pos="6126163" algn="l"/>
                <a:tab pos="6535738" algn="l"/>
                <a:tab pos="6943725" algn="l"/>
                <a:tab pos="7353300" algn="l"/>
                <a:tab pos="7761288" algn="l"/>
                <a:tab pos="817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Font typeface="Times New Roman" panose="02020603050405020304" pitchFamily="18" charset="0"/>
              <a:buNone/>
            </a:pPr>
            <a:fld id="{EB3B709E-7F41-459E-948B-E75AFEDA436F}" type="slidenum">
              <a:rPr lang="en-GB" altLang="ru-RU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Font typeface="Times New Roman" panose="02020603050405020304" pitchFamily="18" charset="0"/>
                <a:buNone/>
              </a:pPr>
              <a:t>41</a:t>
            </a:fld>
            <a:endParaRPr lang="en-GB" altLang="ru-RU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985838" y="750888"/>
            <a:ext cx="4760912" cy="36972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178" tIns="41589" rIns="83178" bIns="41589" anchor="ctr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ru-RU" altLang="ru-RU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body"/>
          </p:nvPr>
        </p:nvSpPr>
        <p:spPr>
          <a:xfrm>
            <a:off x="673100" y="4687888"/>
            <a:ext cx="5386388" cy="4438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6400" algn="l"/>
                <a:tab pos="815975" algn="l"/>
                <a:tab pos="1223963" algn="l"/>
                <a:tab pos="1631950" algn="l"/>
                <a:tab pos="2041525" algn="l"/>
                <a:tab pos="2449513" algn="l"/>
                <a:tab pos="2859088" algn="l"/>
                <a:tab pos="3267075" algn="l"/>
                <a:tab pos="3676650" algn="l"/>
                <a:tab pos="4084638" algn="l"/>
                <a:tab pos="4494213" algn="l"/>
                <a:tab pos="4902200" algn="l"/>
                <a:tab pos="5311775" algn="l"/>
                <a:tab pos="5719763" algn="l"/>
                <a:tab pos="6129338" algn="l"/>
                <a:tab pos="6537325" algn="l"/>
                <a:tab pos="6946900" algn="l"/>
                <a:tab pos="7354888" algn="l"/>
                <a:tab pos="7764463" algn="l"/>
                <a:tab pos="81724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06400" algn="l"/>
                <a:tab pos="815975" algn="l"/>
                <a:tab pos="1223963" algn="l"/>
                <a:tab pos="1631950" algn="l"/>
                <a:tab pos="2041525" algn="l"/>
                <a:tab pos="2449513" algn="l"/>
                <a:tab pos="2859088" algn="l"/>
                <a:tab pos="3267075" algn="l"/>
                <a:tab pos="3676650" algn="l"/>
                <a:tab pos="4084638" algn="l"/>
                <a:tab pos="4494213" algn="l"/>
                <a:tab pos="4902200" algn="l"/>
                <a:tab pos="5311775" algn="l"/>
                <a:tab pos="5719763" algn="l"/>
                <a:tab pos="6129338" algn="l"/>
                <a:tab pos="6537325" algn="l"/>
                <a:tab pos="6946900" algn="l"/>
                <a:tab pos="7354888" algn="l"/>
                <a:tab pos="7764463" algn="l"/>
                <a:tab pos="81724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06400" algn="l"/>
                <a:tab pos="815975" algn="l"/>
                <a:tab pos="1223963" algn="l"/>
                <a:tab pos="1631950" algn="l"/>
                <a:tab pos="2041525" algn="l"/>
                <a:tab pos="2449513" algn="l"/>
                <a:tab pos="2859088" algn="l"/>
                <a:tab pos="3267075" algn="l"/>
                <a:tab pos="3676650" algn="l"/>
                <a:tab pos="4084638" algn="l"/>
                <a:tab pos="4494213" algn="l"/>
                <a:tab pos="4902200" algn="l"/>
                <a:tab pos="5311775" algn="l"/>
                <a:tab pos="5719763" algn="l"/>
                <a:tab pos="6129338" algn="l"/>
                <a:tab pos="6537325" algn="l"/>
                <a:tab pos="6946900" algn="l"/>
                <a:tab pos="7354888" algn="l"/>
                <a:tab pos="7764463" algn="l"/>
                <a:tab pos="81724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06400" algn="l"/>
                <a:tab pos="815975" algn="l"/>
                <a:tab pos="1223963" algn="l"/>
                <a:tab pos="1631950" algn="l"/>
                <a:tab pos="2041525" algn="l"/>
                <a:tab pos="2449513" algn="l"/>
                <a:tab pos="2859088" algn="l"/>
                <a:tab pos="3267075" algn="l"/>
                <a:tab pos="3676650" algn="l"/>
                <a:tab pos="4084638" algn="l"/>
                <a:tab pos="4494213" algn="l"/>
                <a:tab pos="4902200" algn="l"/>
                <a:tab pos="5311775" algn="l"/>
                <a:tab pos="5719763" algn="l"/>
                <a:tab pos="6129338" algn="l"/>
                <a:tab pos="6537325" algn="l"/>
                <a:tab pos="6946900" algn="l"/>
                <a:tab pos="7354888" algn="l"/>
                <a:tab pos="7764463" algn="l"/>
                <a:tab pos="81724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06400" algn="l"/>
                <a:tab pos="815975" algn="l"/>
                <a:tab pos="1223963" algn="l"/>
                <a:tab pos="1631950" algn="l"/>
                <a:tab pos="2041525" algn="l"/>
                <a:tab pos="2449513" algn="l"/>
                <a:tab pos="2859088" algn="l"/>
                <a:tab pos="3267075" algn="l"/>
                <a:tab pos="3676650" algn="l"/>
                <a:tab pos="4084638" algn="l"/>
                <a:tab pos="4494213" algn="l"/>
                <a:tab pos="4902200" algn="l"/>
                <a:tab pos="5311775" algn="l"/>
                <a:tab pos="5719763" algn="l"/>
                <a:tab pos="6129338" algn="l"/>
                <a:tab pos="6537325" algn="l"/>
                <a:tab pos="6946900" algn="l"/>
                <a:tab pos="7354888" algn="l"/>
                <a:tab pos="7764463" algn="l"/>
                <a:tab pos="81724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5975" algn="l"/>
                <a:tab pos="1223963" algn="l"/>
                <a:tab pos="1631950" algn="l"/>
                <a:tab pos="2041525" algn="l"/>
                <a:tab pos="2449513" algn="l"/>
                <a:tab pos="2859088" algn="l"/>
                <a:tab pos="3267075" algn="l"/>
                <a:tab pos="3676650" algn="l"/>
                <a:tab pos="4084638" algn="l"/>
                <a:tab pos="4494213" algn="l"/>
                <a:tab pos="4902200" algn="l"/>
                <a:tab pos="5311775" algn="l"/>
                <a:tab pos="5719763" algn="l"/>
                <a:tab pos="6129338" algn="l"/>
                <a:tab pos="6537325" algn="l"/>
                <a:tab pos="6946900" algn="l"/>
                <a:tab pos="7354888" algn="l"/>
                <a:tab pos="7764463" algn="l"/>
                <a:tab pos="81724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5975" algn="l"/>
                <a:tab pos="1223963" algn="l"/>
                <a:tab pos="1631950" algn="l"/>
                <a:tab pos="2041525" algn="l"/>
                <a:tab pos="2449513" algn="l"/>
                <a:tab pos="2859088" algn="l"/>
                <a:tab pos="3267075" algn="l"/>
                <a:tab pos="3676650" algn="l"/>
                <a:tab pos="4084638" algn="l"/>
                <a:tab pos="4494213" algn="l"/>
                <a:tab pos="4902200" algn="l"/>
                <a:tab pos="5311775" algn="l"/>
                <a:tab pos="5719763" algn="l"/>
                <a:tab pos="6129338" algn="l"/>
                <a:tab pos="6537325" algn="l"/>
                <a:tab pos="6946900" algn="l"/>
                <a:tab pos="7354888" algn="l"/>
                <a:tab pos="7764463" algn="l"/>
                <a:tab pos="81724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5975" algn="l"/>
                <a:tab pos="1223963" algn="l"/>
                <a:tab pos="1631950" algn="l"/>
                <a:tab pos="2041525" algn="l"/>
                <a:tab pos="2449513" algn="l"/>
                <a:tab pos="2859088" algn="l"/>
                <a:tab pos="3267075" algn="l"/>
                <a:tab pos="3676650" algn="l"/>
                <a:tab pos="4084638" algn="l"/>
                <a:tab pos="4494213" algn="l"/>
                <a:tab pos="4902200" algn="l"/>
                <a:tab pos="5311775" algn="l"/>
                <a:tab pos="5719763" algn="l"/>
                <a:tab pos="6129338" algn="l"/>
                <a:tab pos="6537325" algn="l"/>
                <a:tab pos="6946900" algn="l"/>
                <a:tab pos="7354888" algn="l"/>
                <a:tab pos="7764463" algn="l"/>
                <a:tab pos="81724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5975" algn="l"/>
                <a:tab pos="1223963" algn="l"/>
                <a:tab pos="1631950" algn="l"/>
                <a:tab pos="2041525" algn="l"/>
                <a:tab pos="2449513" algn="l"/>
                <a:tab pos="2859088" algn="l"/>
                <a:tab pos="3267075" algn="l"/>
                <a:tab pos="3676650" algn="l"/>
                <a:tab pos="4084638" algn="l"/>
                <a:tab pos="4494213" algn="l"/>
                <a:tab pos="4902200" algn="l"/>
                <a:tab pos="5311775" algn="l"/>
                <a:tab pos="5719763" algn="l"/>
                <a:tab pos="6129338" algn="l"/>
                <a:tab pos="6537325" algn="l"/>
                <a:tab pos="6946900" algn="l"/>
                <a:tab pos="7354888" algn="l"/>
                <a:tab pos="7764463" algn="l"/>
                <a:tab pos="81724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Font typeface="Times New Roman" panose="02020603050405020304" pitchFamily="18" charset="0"/>
              <a:buNone/>
            </a:pPr>
            <a:fld id="{99318BFB-9930-47CB-B65D-C74DE2121D38}" type="slidenum">
              <a:rPr lang="en-GB" altLang="ru-RU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Font typeface="Times New Roman" panose="02020603050405020304" pitchFamily="18" charset="0"/>
                <a:buNone/>
              </a:pPr>
              <a:t>42</a:t>
            </a:fld>
            <a:endParaRPr lang="en-GB" altLang="ru-RU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985838" y="750888"/>
            <a:ext cx="4760912" cy="36972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192" tIns="41596" rIns="83192" bIns="41596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ru-RU" altLang="ru-RU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body"/>
          </p:nvPr>
        </p:nvSpPr>
        <p:spPr>
          <a:xfrm>
            <a:off x="673100" y="4687888"/>
            <a:ext cx="5384800" cy="4438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BD2680F8-F8C7-4858-AB3E-763F114F442E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D8A7322-1322-48E6-A475-61EBA1A5C06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Font typeface="Times New Roman" panose="02020603050405020304" pitchFamily="18" charset="0"/>
              <a:buNone/>
            </a:pPr>
            <a:fld id="{69CB7D94-9E46-48DA-862E-9572BA3827D3}" type="slidenum">
              <a:rPr lang="en-GB" altLang="ru-RU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Font typeface="Times New Roman" panose="02020603050405020304" pitchFamily="18" charset="0"/>
                <a:buNone/>
              </a:pPr>
              <a:t>25</a:t>
            </a:fld>
            <a:endParaRPr lang="en-GB" altLang="ru-RU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985838" y="749300"/>
            <a:ext cx="4760912" cy="37004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171" tIns="41585" rIns="83171" bIns="41585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ru-RU" altLang="ru-RU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73100" y="4687888"/>
            <a:ext cx="5384800" cy="4438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Font typeface="Times New Roman" panose="02020603050405020304" pitchFamily="18" charset="0"/>
              <a:buNone/>
            </a:pPr>
            <a:fld id="{5E6CD238-AAF4-408F-AA52-0A1E8A8E172B}" type="slidenum">
              <a:rPr lang="en-GB" altLang="ru-RU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Font typeface="Times New Roman" panose="02020603050405020304" pitchFamily="18" charset="0"/>
                <a:buNone/>
              </a:pPr>
              <a:t>26</a:t>
            </a:fld>
            <a:endParaRPr lang="en-GB" altLang="ru-RU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985838" y="749300"/>
            <a:ext cx="4760912" cy="37004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171" tIns="41585" rIns="83171" bIns="41585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ru-RU" altLang="ru-RU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body"/>
          </p:nvPr>
        </p:nvSpPr>
        <p:spPr>
          <a:xfrm>
            <a:off x="673100" y="4687888"/>
            <a:ext cx="5384800" cy="4438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Font typeface="Times New Roman" panose="02020603050405020304" pitchFamily="18" charset="0"/>
              <a:buNone/>
            </a:pPr>
            <a:fld id="{8FD7ADED-95B9-49D9-8E0E-10EC25DCC144}" type="slidenum">
              <a:rPr lang="en-GB" altLang="ru-RU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Font typeface="Times New Roman" panose="02020603050405020304" pitchFamily="18" charset="0"/>
                <a:buNone/>
              </a:pPr>
              <a:t>27</a:t>
            </a:fld>
            <a:endParaRPr lang="en-GB" altLang="ru-RU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985838" y="749300"/>
            <a:ext cx="4760912" cy="37004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171" tIns="41585" rIns="83171" bIns="41585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ru-RU" altLang="ru-RU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body"/>
          </p:nvPr>
        </p:nvSpPr>
        <p:spPr>
          <a:xfrm>
            <a:off x="673100" y="4687888"/>
            <a:ext cx="5384800" cy="4438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Font typeface="Times New Roman" panose="02020603050405020304" pitchFamily="18" charset="0"/>
              <a:buNone/>
            </a:pPr>
            <a:fld id="{3A8C96FE-03B5-4489-BCC9-106863E181E1}" type="slidenum">
              <a:rPr lang="en-GB" altLang="ru-RU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Font typeface="Times New Roman" panose="02020603050405020304" pitchFamily="18" charset="0"/>
                <a:buNone/>
              </a:pPr>
              <a:t>28</a:t>
            </a:fld>
            <a:endParaRPr lang="en-GB" altLang="ru-RU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985838" y="749300"/>
            <a:ext cx="4760912" cy="37004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171" tIns="41585" rIns="83171" bIns="41585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ru-RU" altLang="ru-RU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body"/>
          </p:nvPr>
        </p:nvSpPr>
        <p:spPr>
          <a:xfrm>
            <a:off x="673100" y="4687888"/>
            <a:ext cx="5384800" cy="4438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2375" algn="l"/>
                <a:tab pos="1630363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900613" algn="l"/>
                <a:tab pos="5308600" algn="l"/>
                <a:tab pos="5716588" algn="l"/>
                <a:tab pos="6126163" algn="l"/>
                <a:tab pos="6534150" algn="l"/>
                <a:tab pos="6943725" algn="l"/>
                <a:tab pos="7351713" algn="l"/>
                <a:tab pos="7761288" algn="l"/>
                <a:tab pos="8169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Font typeface="Times New Roman" panose="02020603050405020304" pitchFamily="18" charset="0"/>
              <a:buNone/>
            </a:pPr>
            <a:fld id="{F2673409-00D8-4ED2-AD8F-5D4F11D13B98}" type="slidenum">
              <a:rPr lang="en-GB" altLang="ru-RU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Font typeface="Times New Roman" panose="02020603050405020304" pitchFamily="18" charset="0"/>
                <a:buNone/>
              </a:pPr>
              <a:t>29</a:t>
            </a:fld>
            <a:endParaRPr lang="en-GB" altLang="ru-RU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985838" y="749300"/>
            <a:ext cx="4760912" cy="37004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171" tIns="41585" rIns="83171" bIns="41585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ru-RU" altLang="ru-RU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body"/>
          </p:nvPr>
        </p:nvSpPr>
        <p:spPr>
          <a:xfrm>
            <a:off x="673100" y="4687888"/>
            <a:ext cx="5384800" cy="4438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1376363" y="850900"/>
            <a:ext cx="3981450" cy="36528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880" tIns="47441" rIns="94880" bIns="47441" anchor="ctr"/>
          <a:lstStyle/>
          <a:p>
            <a:pPr eaLnBrk="1" hangingPunct="1"/>
            <a:endParaRPr lang="ru-RU" altLang="ru-RU">
              <a:ea typeface="msmincho"/>
              <a:cs typeface="msmincho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/>
          </p:nvPr>
        </p:nvSpPr>
        <p:spPr>
          <a:xfrm>
            <a:off x="1014413" y="4991100"/>
            <a:ext cx="4513262" cy="4014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047" y="2348403"/>
            <a:ext cx="8568531" cy="162043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094" y="4283818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28A56-3610-4702-9967-6954F7F76CF3}" type="datetimeFigureOut">
              <a:rPr lang="ru-RU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Управление Россельхознадзора по Республике Карелия, Архангельской области и Ненецкому автономному округу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8FF26-6108-465F-9C9E-0DA2B57A1B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906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2E467-DB2A-4B26-8D89-DD8BCB7E4F14}" type="datetimeFigureOut">
              <a:rPr lang="ru-RU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Управление Россельхознадзора по Республике Карелия, Архангельской области и Ненецкому автономному округу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EA59E-6D62-4083-B8B4-CCB3D085FB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171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057499" y="334236"/>
            <a:ext cx="2500906" cy="71099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54785" y="334236"/>
            <a:ext cx="7334704" cy="71099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0F794-95E0-42A3-81DD-F2E9AFB4F777}" type="datetimeFigureOut">
              <a:rPr lang="ru-RU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Управление Россельхознадзора по Республике Карелия, Архангельской области и Ненецкому автономному округу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26DFD-65BB-4775-A100-D3102D82FA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600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43628" y="654077"/>
            <a:ext cx="9393370" cy="841728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43628" y="1693854"/>
            <a:ext cx="9393370" cy="5021264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564459" lvl="0" indent="-423344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128918" lvl="1" indent="-391986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693377" lvl="2" indent="-391986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257836" lvl="3" indent="-39198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822296" lvl="4" indent="-391986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386755" lvl="5" indent="-391986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951214" lvl="6" indent="-39198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515673" lvl="7" indent="-391986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080132" lvl="8" indent="-391986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06AB1-C7B9-40A8-8451-6ECF131469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5306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648AF-15A2-4C41-A760-FCF2660E3695}" type="datetimeFigureOut">
              <a:rPr lang="ru-RU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Управление Россельхознадзора по Республике Карелия, Архангельской области и Ненецкому автономному округу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19CBD-90DC-49A9-9832-84CFC7D142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229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300" y="4857795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300" y="3204117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8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6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4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25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0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28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67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05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AD3F4-30F8-4679-9802-09C2E322F05A}" type="datetimeFigureOut">
              <a:rPr lang="ru-RU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Управление Россельхознадзора по Республике Карелия, Архангельской области и Ненецкому автономному округу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CF261-3188-479B-8051-98E1E20E8E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09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54789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0604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44C6F-7AD2-4E5E-876F-A881C662CF17}" type="datetimeFigureOut">
              <a:rPr lang="ru-RU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Управление Россельхознадзора по Республике Карелия, Архангельской области и Ненецкому автономному округу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E3091-71C4-46DF-BB5B-75D2DB9F1E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789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816" indent="0">
              <a:buNone/>
              <a:defRPr sz="2200" b="1"/>
            </a:lvl2pPr>
            <a:lvl3pPr marL="1007630" indent="0">
              <a:buNone/>
              <a:defRPr sz="2000" b="1"/>
            </a:lvl3pPr>
            <a:lvl4pPr marL="1511445" indent="0">
              <a:buNone/>
              <a:defRPr sz="1800" b="1"/>
            </a:lvl4pPr>
            <a:lvl5pPr marL="2015259" indent="0">
              <a:buNone/>
              <a:defRPr sz="1800" b="1"/>
            </a:lvl5pPr>
            <a:lvl6pPr marL="2519074" indent="0">
              <a:buNone/>
              <a:defRPr sz="1800" b="1"/>
            </a:lvl6pPr>
            <a:lvl7pPr marL="3022888" indent="0">
              <a:buNone/>
              <a:defRPr sz="1800" b="1"/>
            </a:lvl7pPr>
            <a:lvl8pPr marL="3526703" indent="0">
              <a:buNone/>
              <a:defRPr sz="1800" b="1"/>
            </a:lvl8pPr>
            <a:lvl9pPr marL="403051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816" indent="0">
              <a:buNone/>
              <a:defRPr sz="2200" b="1"/>
            </a:lvl2pPr>
            <a:lvl3pPr marL="1007630" indent="0">
              <a:buNone/>
              <a:defRPr sz="2000" b="1"/>
            </a:lvl3pPr>
            <a:lvl4pPr marL="1511445" indent="0">
              <a:buNone/>
              <a:defRPr sz="1800" b="1"/>
            </a:lvl4pPr>
            <a:lvl5pPr marL="2015259" indent="0">
              <a:buNone/>
              <a:defRPr sz="1800" b="1"/>
            </a:lvl5pPr>
            <a:lvl6pPr marL="2519074" indent="0">
              <a:buNone/>
              <a:defRPr sz="1800" b="1"/>
            </a:lvl6pPr>
            <a:lvl7pPr marL="3022888" indent="0">
              <a:buNone/>
              <a:defRPr sz="1800" b="1"/>
            </a:lvl7pPr>
            <a:lvl8pPr marL="3526703" indent="0">
              <a:buNone/>
              <a:defRPr sz="1800" b="1"/>
            </a:lvl8pPr>
            <a:lvl9pPr marL="403051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53750-13DA-4E71-8C21-E533E336A8C8}" type="datetimeFigureOut">
              <a:rPr lang="ru-RU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Управление Россельхознадзора по Республике Карелия, Архангельской области и Ненецкому автономному округу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4F7CD-03CA-474C-9B60-66A45F755B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397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0D2F5-F180-4534-B088-BDA2A693D7E9}" type="datetimeFigureOut">
              <a:rPr lang="ru-RU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Управление Россельхознадзора по Республике Карелия, Архангельской области и Ненецкому автономному округу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BE952-6C81-4305-9A1C-FB451E4EBA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93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32663-AF19-43D7-8966-FEFBD0DA2E23}" type="datetimeFigureOut">
              <a:rPr lang="ru-RU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Управление Россельхознадзора по Республике Карелия, Архангельской области и Ненецкому автономному округу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B6931-F7F2-416F-A76A-D8351695B3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867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4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248" y="300991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34" y="1581936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816" indent="0">
              <a:buNone/>
              <a:defRPr sz="1300"/>
            </a:lvl2pPr>
            <a:lvl3pPr marL="1007630" indent="0">
              <a:buNone/>
              <a:defRPr sz="1100"/>
            </a:lvl3pPr>
            <a:lvl4pPr marL="1511445" indent="0">
              <a:buNone/>
              <a:defRPr sz="1000"/>
            </a:lvl4pPr>
            <a:lvl5pPr marL="2015259" indent="0">
              <a:buNone/>
              <a:defRPr sz="1000"/>
            </a:lvl5pPr>
            <a:lvl6pPr marL="2519074" indent="0">
              <a:buNone/>
              <a:defRPr sz="1000"/>
            </a:lvl6pPr>
            <a:lvl7pPr marL="3022888" indent="0">
              <a:buNone/>
              <a:defRPr sz="1000"/>
            </a:lvl7pPr>
            <a:lvl8pPr marL="3526703" indent="0">
              <a:buNone/>
              <a:defRPr sz="1000"/>
            </a:lvl8pPr>
            <a:lvl9pPr marL="403051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AA423-8900-4537-B5A9-6A61C087BD83}" type="datetimeFigureOut">
              <a:rPr lang="ru-RU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Управление Россельхознадзора по Республике Карелия, Архангельской области и Ненецкому автономному округу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55A45-601F-4E17-B475-22B108C2BB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157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503816" indent="0">
              <a:buNone/>
              <a:defRPr sz="3100"/>
            </a:lvl2pPr>
            <a:lvl3pPr marL="1007630" indent="0">
              <a:buNone/>
              <a:defRPr sz="2600"/>
            </a:lvl3pPr>
            <a:lvl4pPr marL="1511445" indent="0">
              <a:buNone/>
              <a:defRPr sz="2200"/>
            </a:lvl4pPr>
            <a:lvl5pPr marL="2015259" indent="0">
              <a:buNone/>
              <a:defRPr sz="2200"/>
            </a:lvl5pPr>
            <a:lvl6pPr marL="2519074" indent="0">
              <a:buNone/>
              <a:defRPr sz="2200"/>
            </a:lvl6pPr>
            <a:lvl7pPr marL="3022888" indent="0">
              <a:buNone/>
              <a:defRPr sz="2200"/>
            </a:lvl7pPr>
            <a:lvl8pPr marL="3526703" indent="0">
              <a:buNone/>
              <a:defRPr sz="2200"/>
            </a:lvl8pPr>
            <a:lvl9pPr marL="4030518" indent="0">
              <a:buNone/>
              <a:defRPr sz="22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816" indent="0">
              <a:buNone/>
              <a:defRPr sz="1300"/>
            </a:lvl2pPr>
            <a:lvl3pPr marL="1007630" indent="0">
              <a:buNone/>
              <a:defRPr sz="1100"/>
            </a:lvl3pPr>
            <a:lvl4pPr marL="1511445" indent="0">
              <a:buNone/>
              <a:defRPr sz="1000"/>
            </a:lvl4pPr>
            <a:lvl5pPr marL="2015259" indent="0">
              <a:buNone/>
              <a:defRPr sz="1000"/>
            </a:lvl5pPr>
            <a:lvl6pPr marL="2519074" indent="0">
              <a:buNone/>
              <a:defRPr sz="1000"/>
            </a:lvl6pPr>
            <a:lvl7pPr marL="3022888" indent="0">
              <a:buNone/>
              <a:defRPr sz="1000"/>
            </a:lvl7pPr>
            <a:lvl8pPr marL="3526703" indent="0">
              <a:buNone/>
              <a:defRPr sz="1000"/>
            </a:lvl8pPr>
            <a:lvl9pPr marL="403051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B90B2-102C-4425-833D-76B36C8A7A03}" type="datetimeFigureOut">
              <a:rPr lang="ru-RU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Управление Россельхознадзора по Республике Карелия, Архангельской области и Ненецкому автономному округу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D0CA7-BA04-4202-9819-4B971EAECD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839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03238" y="303213"/>
            <a:ext cx="907415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61" tIns="50382" rIns="100761" bIns="503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03238" y="1763713"/>
            <a:ext cx="9074150" cy="498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61" tIns="50382" rIns="100761" bIns="50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3238" y="7007225"/>
            <a:ext cx="2352675" cy="401638"/>
          </a:xfrm>
          <a:prstGeom prst="rect">
            <a:avLst/>
          </a:prstGeom>
        </p:spPr>
        <p:txBody>
          <a:bodyPr vert="horz" lIns="100761" tIns="50382" rIns="100761" bIns="50382" rtlCol="0" anchor="ctr"/>
          <a:lstStyle>
            <a:lvl1pPr algn="l" eaLnBrk="1" hangingPunct="1">
              <a:defRPr sz="13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B24CB497-A9A9-43EF-8EFF-DE17C635A2C2}" type="datetimeFigureOut">
              <a:rPr lang="ru-RU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lIns="100761" tIns="50382" rIns="100761" bIns="50382" rtlCol="0" anchor="ctr"/>
          <a:lstStyle>
            <a:lvl1pPr algn="ctr" eaLnBrk="1" hangingPunct="1">
              <a:defRPr sz="13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Управление Россельхознадзора по Республике Карелия, Архангельской области и Ненецкому автономному округу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lIns="100761" tIns="50382" rIns="100761" bIns="50382" rtlCol="0" anchor="ctr"/>
          <a:lstStyle>
            <a:lvl1pPr algn="r" eaLnBrk="1" hangingPunct="1">
              <a:defRPr sz="13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BEA02EA8-1201-4EC7-AA0C-E49D66BE44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dt="0"/>
  <p:txStyles>
    <p:titleStyle>
      <a:lvl1pPr algn="ctr" defTabSz="1006475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4572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9144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3716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18288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77825" indent="-377825" algn="l" defTabSz="1006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4325" algn="l" defTabSz="1006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50825" algn="l" defTabSz="1006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2125" indent="-250825" algn="l" defTabSz="1006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950" indent="-250825" algn="l" defTabSz="1006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0982" indent="-251908" algn="l" defTabSz="100763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4797" indent="-251908" algn="l" defTabSz="100763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8612" indent="-251908" algn="l" defTabSz="100763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2426" indent="-251908" algn="l" defTabSz="100763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76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816" algn="l" defTabSz="10076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630" algn="l" defTabSz="10076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445" algn="l" defTabSz="10076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259" algn="l" defTabSz="10076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074" algn="l" defTabSz="10076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2888" algn="l" defTabSz="10076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6703" algn="l" defTabSz="10076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0518" algn="l" defTabSz="10076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B042F4A5B0B0598E7A5A3CA9C972281FAF04ABB2D269F9D36D48889BE365C007239977D9B3E08F8A4853800EAB738E393E847F1BEA92r2oCM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myexport.exportcenter.r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436563" y="4330700"/>
            <a:ext cx="50800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ru-RU" altLang="ru-RU"/>
          </a:p>
        </p:txBody>
      </p:sp>
      <p:sp>
        <p:nvSpPr>
          <p:cNvPr id="2051" name="Содержимое 23"/>
          <p:cNvSpPr>
            <a:spLocks noGrp="1"/>
          </p:cNvSpPr>
          <p:nvPr>
            <p:ph idx="1"/>
          </p:nvPr>
        </p:nvSpPr>
        <p:spPr>
          <a:xfrm>
            <a:off x="3095625" y="466725"/>
            <a:ext cx="6588125" cy="5113338"/>
          </a:xfrm>
        </p:spPr>
        <p:txBody>
          <a:bodyPr/>
          <a:lstStyle/>
          <a:p>
            <a:pPr indent="0" algn="ctr" eaLnBrk="1" hangingPunct="1">
              <a:spcBef>
                <a:spcPct val="0"/>
              </a:spcBef>
              <a:buFont typeface="Times New Roman" pitchFamily="18" charset="0"/>
              <a:buNone/>
              <a:defRPr/>
            </a:pPr>
            <a:endParaRPr lang="ru-RU" sz="2500" dirty="0" smtClean="0">
              <a:latin typeface="Times New Roman" pitchFamily="18" charset="0"/>
            </a:endParaRPr>
          </a:p>
          <a:p>
            <a:pPr indent="0" algn="ctr" eaLnBrk="1" hangingPunct="1">
              <a:spcBef>
                <a:spcPct val="0"/>
              </a:spcBef>
              <a:buFont typeface="Times New Roman" pitchFamily="18" charset="0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Итоги работы Североморского межрегионального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управления Россельхознадзора по осуществлению контрольно-надзорной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деятельности и проведению профилактической работы за </a:t>
            </a:r>
          </a:p>
          <a:p>
            <a:pPr indent="0" algn="ctr" eaLnBrk="1" hangingPunct="1">
              <a:spcBef>
                <a:spcPct val="0"/>
              </a:spcBef>
              <a:buFont typeface="Times New Roman" pitchFamily="18" charset="0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9 месяцев 2023 года</a:t>
            </a:r>
          </a:p>
          <a:p>
            <a:pPr indent="0" algn="ctr" eaLnBrk="1" hangingPunct="1">
              <a:spcBef>
                <a:spcPct val="0"/>
              </a:spcBef>
              <a:buFont typeface="Times New Roman" pitchFamily="18" charset="0"/>
              <a:buNone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Докладчик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Заместитель руководителя Североморского межрегионального управления Россельхознадзора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Громыко Александр Александрович</a:t>
            </a:r>
          </a:p>
          <a:p>
            <a:pPr indent="0" algn="ctr" eaLnBrk="1" hangingPunct="1">
              <a:spcBef>
                <a:spcPct val="0"/>
              </a:spcBef>
              <a:buFont typeface="Times New Roman" pitchFamily="18" charset="0"/>
              <a:buNone/>
              <a:defRPr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238" y="466725"/>
            <a:ext cx="3151187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28650" y="7137400"/>
            <a:ext cx="9525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  <a:buFont typeface="Times New Roman" panose="02020603050405020304" pitchFamily="18" charset="0"/>
              <a:buNone/>
            </a:pPr>
            <a:r>
              <a:rPr lang="ru-RU" altLang="ru-RU" sz="1500">
                <a:solidFill>
                  <a:srgbClr val="277600"/>
                </a:solidFill>
                <a:latin typeface="Times New Roman" panose="02020603050405020304" pitchFamily="18" charset="0"/>
              </a:rPr>
              <a:t>Североморское межрегиональное управление Россельхознадзора</a:t>
            </a:r>
            <a:endParaRPr lang="en-GB" altLang="ru-RU" sz="1500">
              <a:solidFill>
                <a:srgbClr val="2776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102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0" y="6643688"/>
            <a:ext cx="91598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03" name="Line 8"/>
          <p:cNvSpPr>
            <a:spLocks noChangeShapeType="1"/>
          </p:cNvSpPr>
          <p:nvPr/>
        </p:nvSpPr>
        <p:spPr bwMode="auto">
          <a:xfrm>
            <a:off x="1035050" y="7019925"/>
            <a:ext cx="8758238" cy="1588"/>
          </a:xfrm>
          <a:prstGeom prst="line">
            <a:avLst/>
          </a:prstGeom>
          <a:noFill/>
          <a:ln w="8892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4" name="Line 9"/>
          <p:cNvSpPr>
            <a:spLocks noChangeShapeType="1"/>
          </p:cNvSpPr>
          <p:nvPr/>
        </p:nvSpPr>
        <p:spPr bwMode="auto">
          <a:xfrm>
            <a:off x="1035050" y="7162800"/>
            <a:ext cx="8758238" cy="1588"/>
          </a:xfrm>
          <a:prstGeom prst="line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5" name="Содержимое 23"/>
          <p:cNvSpPr txBox="1">
            <a:spLocks/>
          </p:cNvSpPr>
          <p:nvPr/>
        </p:nvSpPr>
        <p:spPr bwMode="auto">
          <a:xfrm>
            <a:off x="360363" y="5435600"/>
            <a:ext cx="94757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61" tIns="50382" rIns="100761" bIns="50382"/>
          <a:lstStyle>
            <a:lvl1pPr marL="377825" indent="-377825" defTabSz="1006475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defTabSz="1006475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defTabSz="1006475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defTabSz="1006475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defTabSz="1006475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Times New Roman" panose="02020603050405020304" pitchFamily="18" charset="0"/>
              <a:buNone/>
            </a:pPr>
            <a:endParaRPr lang="ru-RU" altLang="ru-RU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1512888" y="0"/>
            <a:ext cx="7434262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lnSpc>
                <a:spcPts val="3550"/>
              </a:lnSpc>
            </a:pPr>
            <a:r>
              <a:rPr lang="ru-RU" altLang="ru-RU" sz="3100">
                <a:solidFill>
                  <a:srgbClr val="73928F"/>
                </a:solidFill>
                <a:latin typeface="Bitter"/>
              </a:rPr>
              <a:t>Сведения о прекращении действия </a:t>
            </a:r>
            <a:br>
              <a:rPr lang="ru-RU" altLang="ru-RU" sz="3100">
                <a:solidFill>
                  <a:srgbClr val="73928F"/>
                </a:solidFill>
                <a:latin typeface="Bitter"/>
              </a:rPr>
            </a:br>
            <a:r>
              <a:rPr lang="ru-RU" altLang="ru-RU" sz="3100">
                <a:solidFill>
                  <a:srgbClr val="73928F"/>
                </a:solidFill>
                <a:latin typeface="Bitter"/>
              </a:rPr>
              <a:t>деклараций о соответствии</a:t>
            </a:r>
          </a:p>
          <a:p>
            <a:pPr algn="ctr" eaLnBrk="1" hangingPunct="1">
              <a:lnSpc>
                <a:spcPts val="3550"/>
              </a:lnSpc>
            </a:pPr>
            <a:r>
              <a:rPr lang="ru-RU" altLang="ru-RU" sz="3100">
                <a:solidFill>
                  <a:srgbClr val="73928F"/>
                </a:solidFill>
                <a:latin typeface="Bitter"/>
              </a:rPr>
              <a:t>(Ветеринарный надзор)</a:t>
            </a:r>
            <a:endParaRPr lang="en-US" altLang="ru-RU" sz="3100">
              <a:solidFill>
                <a:srgbClr val="73928F"/>
              </a:solidFill>
              <a:latin typeface="Bitter"/>
            </a:endParaRPr>
          </a:p>
        </p:txBody>
      </p:sp>
      <p:sp>
        <p:nvSpPr>
          <p:cNvPr id="10" name="TextBox 21"/>
          <p:cNvSpPr txBox="1"/>
          <p:nvPr/>
        </p:nvSpPr>
        <p:spPr>
          <a:xfrm>
            <a:off x="1217613" y="4956175"/>
            <a:ext cx="7729537" cy="20304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indent="223432" eaLnBrk="1">
              <a:defRPr/>
            </a:pPr>
            <a:r>
              <a:rPr lang="ru-RU" sz="1500" dirty="0">
                <a:solidFill>
                  <a:schemeClr val="tx1"/>
                </a:solidFill>
              </a:rPr>
              <a:t>Специалистами отделов ветеринарного надзора проведена работа о признании деклараций недействительными и прекращении их деятельности, в связи с нарушениями установленных процедур, обязательных подтверждений соответствия декларирования, по следующим критериям:</a:t>
            </a:r>
          </a:p>
          <a:p>
            <a:pPr marL="109756" indent="113676" eaLnBrk="1"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schemeClr val="tx1"/>
                </a:solidFill>
              </a:rPr>
              <a:t>исследования проведены в фантомных лабораториях; </a:t>
            </a:r>
          </a:p>
          <a:p>
            <a:pPr marL="109756" indent="113676" eaLnBrk="1"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schemeClr val="tx1"/>
                </a:solidFill>
              </a:rPr>
              <a:t>проведен не полный спектр исследований; </a:t>
            </a:r>
          </a:p>
          <a:p>
            <a:pPr marL="109756" indent="113676" eaLnBrk="1"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schemeClr val="tx1"/>
                </a:solidFill>
              </a:rPr>
              <a:t>недостоверное декларирование;</a:t>
            </a:r>
          </a:p>
          <a:p>
            <a:pPr marL="109756" indent="113676" eaLnBrk="1"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schemeClr val="tx1"/>
                </a:solidFill>
              </a:rPr>
              <a:t>при выявлении положительных пробы.</a:t>
            </a:r>
          </a:p>
          <a:p>
            <a:pPr algn="just" eaLnBrk="1">
              <a:spcAft>
                <a:spcPts val="370"/>
              </a:spcAft>
              <a:defRPr/>
            </a:pPr>
            <a:endParaRPr lang="ru-RU" sz="1200" dirty="0">
              <a:latin typeface="Bahnschrift Light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184400" y="1876425"/>
          <a:ext cx="5921375" cy="2935288"/>
        </p:xfrm>
        <a:graphic>
          <a:graphicData uri="http://schemas.openxmlformats.org/drawingml/2006/table">
            <a:tbl>
              <a:tblPr/>
              <a:tblGrid>
                <a:gridCol w="2960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8810"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Bahnschrift SemiBold Condensed" pitchFamily="34" charset="0"/>
                          <a:ea typeface="+mn-ea"/>
                          <a:cs typeface="+mn-cs"/>
                        </a:rPr>
                        <a:t>Наименование показателя</a:t>
                      </a:r>
                    </a:p>
                  </a:txBody>
                  <a:tcPr marL="37796" marR="377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Bahnschrift SemiBold Condensed" pitchFamily="34" charset="0"/>
                          <a:ea typeface="+mn-ea"/>
                          <a:cs typeface="+mn-cs"/>
                        </a:rPr>
                        <a:t>Архангельская область и НАО</a:t>
                      </a:r>
                    </a:p>
                  </a:txBody>
                  <a:tcPr marL="37796" marR="377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296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Молоко</a:t>
                      </a:r>
                    </a:p>
                  </a:txBody>
                  <a:tcPr marL="37796" marR="377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36</a:t>
                      </a:r>
                    </a:p>
                  </a:txBody>
                  <a:tcPr marL="37796" marR="377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296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Мясо</a:t>
                      </a:r>
                    </a:p>
                  </a:txBody>
                  <a:tcPr marL="37796" marR="377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49</a:t>
                      </a:r>
                    </a:p>
                  </a:txBody>
                  <a:tcPr marL="37796" marR="377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296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Рыба</a:t>
                      </a:r>
                    </a:p>
                  </a:txBody>
                  <a:tcPr marL="37796" marR="377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17</a:t>
                      </a:r>
                    </a:p>
                  </a:txBody>
                  <a:tcPr marL="37796" marR="377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296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Мед</a:t>
                      </a:r>
                    </a:p>
                  </a:txBody>
                  <a:tcPr marL="37796" marR="377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1</a:t>
                      </a:r>
                    </a:p>
                  </a:txBody>
                  <a:tcPr marL="37796" marR="377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296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Корм</a:t>
                      </a:r>
                      <a:endParaRPr lang="ru-RU" sz="1300" kern="1200" dirty="0">
                        <a:solidFill>
                          <a:srgbClr val="000000"/>
                        </a:solidFill>
                        <a:latin typeface="Bahnschrift Light" pitchFamily="34" charset="0"/>
                        <a:ea typeface="Calibri"/>
                        <a:cs typeface="Tahoma"/>
                      </a:endParaRPr>
                    </a:p>
                  </a:txBody>
                  <a:tcPr marL="37796" marR="377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-</a:t>
                      </a:r>
                    </a:p>
                  </a:txBody>
                  <a:tcPr marL="37796" marR="377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6411" name="Рисунок 8" descr="вет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39700"/>
            <a:ext cx="47307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2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0" y="6643688"/>
            <a:ext cx="91598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413" name="Line 8"/>
          <p:cNvSpPr>
            <a:spLocks noChangeShapeType="1"/>
          </p:cNvSpPr>
          <p:nvPr/>
        </p:nvSpPr>
        <p:spPr bwMode="auto">
          <a:xfrm>
            <a:off x="1035050" y="7019925"/>
            <a:ext cx="8758238" cy="1588"/>
          </a:xfrm>
          <a:prstGeom prst="line">
            <a:avLst/>
          </a:prstGeom>
          <a:noFill/>
          <a:ln w="8892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14" name="Line 9"/>
          <p:cNvSpPr>
            <a:spLocks noChangeShapeType="1"/>
          </p:cNvSpPr>
          <p:nvPr/>
        </p:nvSpPr>
        <p:spPr bwMode="auto">
          <a:xfrm>
            <a:off x="1035050" y="7162800"/>
            <a:ext cx="8758238" cy="1588"/>
          </a:xfrm>
          <a:prstGeom prst="line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15" name="Text Box 5"/>
          <p:cNvSpPr txBox="1">
            <a:spLocks noChangeArrowheads="1"/>
          </p:cNvSpPr>
          <p:nvPr/>
        </p:nvSpPr>
        <p:spPr bwMode="auto">
          <a:xfrm>
            <a:off x="628650" y="7235825"/>
            <a:ext cx="9525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  <a:buFont typeface="Times New Roman" panose="02020603050405020304" pitchFamily="18" charset="0"/>
              <a:buNone/>
            </a:pPr>
            <a:r>
              <a:rPr lang="ru-RU" altLang="ru-RU" sz="1500">
                <a:solidFill>
                  <a:srgbClr val="277600"/>
                </a:solidFill>
                <a:latin typeface="Times New Roman" panose="02020603050405020304" pitchFamily="18" charset="0"/>
              </a:rPr>
              <a:t>Североморское межрегиональное управление Россельхознадзора</a:t>
            </a:r>
            <a:endParaRPr lang="en-GB" altLang="ru-RU" sz="1500">
              <a:solidFill>
                <a:srgbClr val="2776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966788" y="0"/>
            <a:ext cx="8399462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lnSpc>
                <a:spcPts val="3550"/>
              </a:lnSpc>
            </a:pPr>
            <a:r>
              <a:rPr lang="ru-RU" altLang="ru-RU" sz="3100">
                <a:solidFill>
                  <a:srgbClr val="73928F"/>
                </a:solidFill>
                <a:latin typeface="Bitter"/>
              </a:rPr>
              <a:t>Наиболее часто встречающиеся правонарушения</a:t>
            </a:r>
          </a:p>
          <a:p>
            <a:pPr algn="ctr" eaLnBrk="1" hangingPunct="1">
              <a:lnSpc>
                <a:spcPts val="3550"/>
              </a:lnSpc>
            </a:pPr>
            <a:r>
              <a:rPr lang="ru-RU" altLang="ru-RU" sz="3100">
                <a:solidFill>
                  <a:srgbClr val="73928F"/>
                </a:solidFill>
                <a:latin typeface="Bitter"/>
              </a:rPr>
              <a:t>(Ветеринарный надзор)</a:t>
            </a:r>
            <a:endParaRPr lang="en-US" altLang="ru-RU" sz="3100">
              <a:solidFill>
                <a:srgbClr val="73928F"/>
              </a:solidFill>
              <a:latin typeface="Bitter"/>
            </a:endParaRPr>
          </a:p>
        </p:txBody>
      </p:sp>
      <p:sp>
        <p:nvSpPr>
          <p:cNvPr id="17411" name="TextBox 21"/>
          <p:cNvSpPr txBox="1">
            <a:spLocks noChangeArrowheads="1"/>
          </p:cNvSpPr>
          <p:nvPr/>
        </p:nvSpPr>
        <p:spPr bwMode="auto">
          <a:xfrm>
            <a:off x="3863975" y="1260475"/>
            <a:ext cx="5922963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09538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>
              <a:lnSpc>
                <a:spcPct val="114000"/>
              </a:lnSpc>
              <a:spcAft>
                <a:spcPts val="375"/>
              </a:spcAft>
              <a:buFont typeface="Arial" panose="020B0604020202020204" pitchFamily="34" charset="0"/>
              <a:buChar char="•"/>
            </a:pPr>
            <a:endParaRPr lang="ru-RU" altLang="ru-RU" sz="1500">
              <a:solidFill>
                <a:schemeClr val="tx1"/>
              </a:solidFill>
              <a:latin typeface="Bahnschrift Light" panose="020B0502040204020203" pitchFamily="34" charset="0"/>
            </a:endParaRPr>
          </a:p>
          <a:p>
            <a:pPr algn="just" eaLnBrk="1">
              <a:lnSpc>
                <a:spcPct val="114000"/>
              </a:lnSpc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ru-RU" altLang="ru-RU" sz="1500">
                <a:solidFill>
                  <a:schemeClr val="tx1"/>
                </a:solidFill>
                <a:latin typeface="Bahnschrift Light" panose="020B0502040204020203" pitchFamily="34" charset="0"/>
              </a:rPr>
              <a:t> нарушение изготовителем, исполнителем, продавцом требований технических регламентов Таможенного союза (не проведение обязательных мероприятий по соблюдению безопасности продукции: фальсификация продукции; недостоверное декларирование; неполный спектр исследований продукции; отсутствие прослеживаемости; несоблюдение сроков годности продукции; несоблюдение температурных режимов, отсутствие программы производственного контроля основанной на принципах ХАССП; </a:t>
            </a:r>
          </a:p>
        </p:txBody>
      </p:sp>
      <p:pic>
        <p:nvPicPr>
          <p:cNvPr id="17412" name="Рисунок 14" descr="вет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39700"/>
            <a:ext cx="47307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Прямоугольник 8"/>
          <p:cNvSpPr>
            <a:spLocks noChangeArrowheads="1"/>
          </p:cNvSpPr>
          <p:nvPr/>
        </p:nvSpPr>
        <p:spPr bwMode="auto">
          <a:xfrm>
            <a:off x="336550" y="4283075"/>
            <a:ext cx="9534525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446" tIns="28223" rIns="56446" bIns="28223">
            <a:spAutoFit/>
          </a:bodyPr>
          <a:lstStyle>
            <a:lvl1pPr indent="109538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>
              <a:lnSpc>
                <a:spcPct val="114000"/>
              </a:lnSpc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ru-RU" altLang="ru-RU" sz="1500">
                <a:latin typeface="Bahnschrift Light" panose="020B0502040204020203" pitchFamily="34" charset="0"/>
              </a:rPr>
              <a:t> </a:t>
            </a:r>
            <a:r>
              <a:rPr lang="ru-RU" altLang="ru-RU" sz="1500">
                <a:solidFill>
                  <a:schemeClr val="tx1"/>
                </a:solidFill>
                <a:latin typeface="Bahnschrift Light" panose="020B0502040204020203" pitchFamily="34" charset="0"/>
              </a:rPr>
              <a:t>несоблюдение ветеринарных правил предприятиями по содержанию определенных видов животных (отсутствие ограждения, отсутствие или несоответствие требованиям дезбарьеров, дезковриков, нарушения порядка обеззараживания навоза, не проведение установленных ветеринарных процедур и мероприятий, нарушение ветеринарного учета и отчетности);</a:t>
            </a:r>
          </a:p>
          <a:p>
            <a:pPr algn="just" eaLnBrk="1">
              <a:lnSpc>
                <a:spcPct val="114000"/>
              </a:lnSpc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ru-RU" altLang="ru-RU" sz="1500">
                <a:solidFill>
                  <a:schemeClr val="tx1"/>
                </a:solidFill>
                <a:latin typeface="Bahnschrift Light" panose="020B0502040204020203" pitchFamily="34" charset="0"/>
              </a:rPr>
              <a:t> отсутствие ветеринарных сопроводительных документов на животных и животноводческую продукцию, находящуюся в  реализации и на  хранении, нарушение правил убоя животных;</a:t>
            </a:r>
          </a:p>
          <a:p>
            <a:pPr algn="just" eaLnBrk="1">
              <a:lnSpc>
                <a:spcPct val="114000"/>
              </a:lnSpc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ru-RU" altLang="ru-RU" sz="1500">
                <a:solidFill>
                  <a:schemeClr val="tx1"/>
                </a:solidFill>
                <a:latin typeface="Bahnschrift Light" panose="020B0502040204020203" pitchFamily="34" charset="0"/>
              </a:rPr>
              <a:t> перевозка продукции животного происхождения без ветеринарных сопроводительных документов;</a:t>
            </a:r>
          </a:p>
        </p:txBody>
      </p:sp>
      <p:pic>
        <p:nvPicPr>
          <p:cNvPr id="17414" name="Picture 4" descr="https://static.mk.ru/upload/entities/2020/06/29/19/articles/facebookPicture/d7/7f/3a/9c/6db0f63bc71e59309281e3193886f3b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100" y="1427163"/>
            <a:ext cx="3128963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0" y="6643688"/>
            <a:ext cx="91598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1035050" y="7019925"/>
            <a:ext cx="8758238" cy="1588"/>
          </a:xfrm>
          <a:prstGeom prst="line">
            <a:avLst/>
          </a:prstGeom>
          <a:noFill/>
          <a:ln w="8892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1035050" y="7162800"/>
            <a:ext cx="8758238" cy="1588"/>
          </a:xfrm>
          <a:prstGeom prst="line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8" name="Text Box 5"/>
          <p:cNvSpPr txBox="1">
            <a:spLocks noChangeArrowheads="1"/>
          </p:cNvSpPr>
          <p:nvPr/>
        </p:nvSpPr>
        <p:spPr bwMode="auto">
          <a:xfrm>
            <a:off x="628650" y="7235825"/>
            <a:ext cx="9525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  <a:buFont typeface="Times New Roman" panose="02020603050405020304" pitchFamily="18" charset="0"/>
              <a:buNone/>
            </a:pPr>
            <a:r>
              <a:rPr lang="ru-RU" altLang="ru-RU" sz="1500">
                <a:solidFill>
                  <a:srgbClr val="277600"/>
                </a:solidFill>
                <a:latin typeface="Times New Roman" panose="02020603050405020304" pitchFamily="18" charset="0"/>
              </a:rPr>
              <a:t>Североморское межрегиональное управление Россельхознадзора</a:t>
            </a:r>
            <a:endParaRPr lang="en-GB" altLang="ru-RU" sz="1500">
              <a:solidFill>
                <a:srgbClr val="2776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512888" y="139700"/>
            <a:ext cx="7434262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lnSpc>
                <a:spcPts val="3550"/>
              </a:lnSpc>
            </a:pPr>
            <a:r>
              <a:rPr lang="ru-RU" altLang="ru-RU" sz="3100">
                <a:solidFill>
                  <a:srgbClr val="73928F"/>
                </a:solidFill>
                <a:latin typeface="Bitter"/>
              </a:rPr>
              <a:t>«Как делать можно»</a:t>
            </a:r>
          </a:p>
          <a:p>
            <a:pPr algn="ctr" eaLnBrk="1" hangingPunct="1">
              <a:lnSpc>
                <a:spcPts val="3550"/>
              </a:lnSpc>
            </a:pPr>
            <a:r>
              <a:rPr lang="ru-RU" altLang="ru-RU" sz="3100">
                <a:solidFill>
                  <a:srgbClr val="73928F"/>
                </a:solidFill>
                <a:latin typeface="Bitter"/>
              </a:rPr>
              <a:t>(Ветеринарный надзор)</a:t>
            </a:r>
            <a:endParaRPr lang="en-US" altLang="ru-RU" sz="3100">
              <a:solidFill>
                <a:srgbClr val="73928F"/>
              </a:solidFill>
              <a:latin typeface="Bitter"/>
            </a:endParaRPr>
          </a:p>
        </p:txBody>
      </p:sp>
      <p:sp>
        <p:nvSpPr>
          <p:cNvPr id="18435" name="TextBox 21"/>
          <p:cNvSpPr txBox="1">
            <a:spLocks noChangeArrowheads="1"/>
          </p:cNvSpPr>
          <p:nvPr/>
        </p:nvSpPr>
        <p:spPr bwMode="auto">
          <a:xfrm>
            <a:off x="4032250" y="2324100"/>
            <a:ext cx="5754688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 eaLnBrk="1"/>
            <a:r>
              <a:rPr lang="ru-RU" altLang="ru-RU" sz="1700">
                <a:solidFill>
                  <a:schemeClr val="tx1"/>
                </a:solidFill>
                <a:latin typeface="Bahnschrift Light" panose="020B0502040204020203" pitchFamily="34" charset="0"/>
              </a:rPr>
              <a:t>Исчерпывающий перечень правовых актов, содержащих обязательные требования, соблюдение которых оценивается при проведении мероприятий по контролю в области ветеринарии содержится в приказе Россельхознадзора </a:t>
            </a:r>
            <a:br>
              <a:rPr lang="ru-RU" altLang="ru-RU" sz="1700">
                <a:solidFill>
                  <a:schemeClr val="tx1"/>
                </a:solidFill>
                <a:latin typeface="Bahnschrift Light" panose="020B0502040204020203" pitchFamily="34" charset="0"/>
              </a:rPr>
            </a:br>
            <a:r>
              <a:rPr lang="ru-RU" altLang="ru-RU" sz="1700">
                <a:solidFill>
                  <a:schemeClr val="tx1"/>
                </a:solidFill>
                <a:latin typeface="Bahnschrift Light" panose="020B0502040204020203" pitchFamily="34" charset="0"/>
              </a:rPr>
              <a:t>от 22.12.2020 №1378.</a:t>
            </a:r>
          </a:p>
          <a:p>
            <a:pPr algn="just" eaLnBrk="1"/>
            <a:endParaRPr lang="ru-RU" altLang="ru-RU" sz="1700">
              <a:latin typeface="Bahnschrift Light" panose="020B0502040204020203" pitchFamily="34" charset="0"/>
            </a:endParaRPr>
          </a:p>
        </p:txBody>
      </p:sp>
      <p:pic>
        <p:nvPicPr>
          <p:cNvPr id="18436" name="Рисунок 7" descr="137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100" y="1147763"/>
            <a:ext cx="2851150" cy="533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8" descr="вет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39700"/>
            <a:ext cx="47307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0" y="6643688"/>
            <a:ext cx="91598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39" name="Line 8"/>
          <p:cNvSpPr>
            <a:spLocks noChangeShapeType="1"/>
          </p:cNvSpPr>
          <p:nvPr/>
        </p:nvSpPr>
        <p:spPr bwMode="auto">
          <a:xfrm>
            <a:off x="1035050" y="7019925"/>
            <a:ext cx="8758238" cy="1588"/>
          </a:xfrm>
          <a:prstGeom prst="line">
            <a:avLst/>
          </a:prstGeom>
          <a:noFill/>
          <a:ln w="8892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0" name="Line 9"/>
          <p:cNvSpPr>
            <a:spLocks noChangeShapeType="1"/>
          </p:cNvSpPr>
          <p:nvPr/>
        </p:nvSpPr>
        <p:spPr bwMode="auto">
          <a:xfrm>
            <a:off x="1035050" y="7162800"/>
            <a:ext cx="8758238" cy="1588"/>
          </a:xfrm>
          <a:prstGeom prst="line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1" name="Text Box 5"/>
          <p:cNvSpPr txBox="1">
            <a:spLocks noChangeArrowheads="1"/>
          </p:cNvSpPr>
          <p:nvPr/>
        </p:nvSpPr>
        <p:spPr bwMode="auto">
          <a:xfrm>
            <a:off x="628650" y="7235825"/>
            <a:ext cx="9525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  <a:buFont typeface="Times New Roman" panose="02020603050405020304" pitchFamily="18" charset="0"/>
              <a:buNone/>
            </a:pPr>
            <a:r>
              <a:rPr lang="ru-RU" altLang="ru-RU" sz="1500">
                <a:solidFill>
                  <a:srgbClr val="277600"/>
                </a:solidFill>
                <a:latin typeface="Times New Roman" panose="02020603050405020304" pitchFamily="18" charset="0"/>
              </a:rPr>
              <a:t>Североморское межрегиональное управление Россельхознадзора</a:t>
            </a:r>
            <a:endParaRPr lang="en-GB" altLang="ru-RU" sz="1500">
              <a:solidFill>
                <a:srgbClr val="2776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1512888" y="139700"/>
            <a:ext cx="7434262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lnSpc>
                <a:spcPts val="3550"/>
              </a:lnSpc>
            </a:pPr>
            <a:r>
              <a:rPr lang="ru-RU" altLang="ru-RU" sz="3100">
                <a:solidFill>
                  <a:srgbClr val="73928F"/>
                </a:solidFill>
                <a:latin typeface="Bitter"/>
              </a:rPr>
              <a:t>«Как делать можно»</a:t>
            </a:r>
          </a:p>
          <a:p>
            <a:pPr algn="ctr" eaLnBrk="1" hangingPunct="1">
              <a:lnSpc>
                <a:spcPts val="3550"/>
              </a:lnSpc>
            </a:pPr>
            <a:r>
              <a:rPr lang="ru-RU" altLang="ru-RU" sz="3100">
                <a:solidFill>
                  <a:srgbClr val="73928F"/>
                </a:solidFill>
                <a:latin typeface="Bitter"/>
              </a:rPr>
              <a:t>(Ветеринарный надзор)</a:t>
            </a:r>
            <a:endParaRPr lang="en-US" altLang="ru-RU" sz="3100">
              <a:solidFill>
                <a:srgbClr val="73928F"/>
              </a:solidFill>
              <a:latin typeface="Bitter"/>
            </a:endParaRPr>
          </a:p>
        </p:txBody>
      </p:sp>
      <p:sp>
        <p:nvSpPr>
          <p:cNvPr id="19459" name="TextBox 21"/>
          <p:cNvSpPr txBox="1">
            <a:spLocks noChangeArrowheads="1"/>
          </p:cNvSpPr>
          <p:nvPr/>
        </p:nvSpPr>
        <p:spPr bwMode="auto">
          <a:xfrm>
            <a:off x="4032250" y="1652588"/>
            <a:ext cx="54610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219075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/>
            <a:r>
              <a:rPr lang="ru-RU" altLang="ru-RU" sz="1700">
                <a:solidFill>
                  <a:schemeClr val="tx1"/>
                </a:solidFill>
                <a:latin typeface="Bahnschrift Light" panose="020B0502040204020203" pitchFamily="34" charset="0"/>
              </a:rPr>
              <a:t>На животноводческих предприятиях и предприятиях по убою животных и переработке, хранению и реализации животноводческой продукции должны соблюдаться установленные законодательством требования, в первую очередь к соблюдению режима установленной защиты предприятия в части недопущения заноса на предприятие заразных заболеваний животных (система зооветеринарной защиты - ограждение, санпропускник, смена одежды, проведение дезинфекции, функционирование дезинфекционных объектов, дезбарьеров и дезковриков). </a:t>
            </a:r>
          </a:p>
          <a:p>
            <a:pPr algn="just" eaLnBrk="1"/>
            <a:r>
              <a:rPr lang="ru-RU" altLang="ru-RU" sz="1700">
                <a:solidFill>
                  <a:schemeClr val="tx1"/>
                </a:solidFill>
                <a:latin typeface="Bahnschrift Light" panose="020B0502040204020203" pitchFamily="34" charset="0"/>
              </a:rPr>
              <a:t>Оборот сырья и продукции должен осуществляться в сопровождении установленных ветеринарных документов и при соблюдении установленных условий оборота (соблюдение температурных режимом, условий хранения и переработки продукции)</a:t>
            </a:r>
          </a:p>
        </p:txBody>
      </p:sp>
      <p:pic>
        <p:nvPicPr>
          <p:cNvPr id="19460" name="Рисунок 8" descr="0cbc2318276885bf9f9b99ef82ae1aa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375" y="2155825"/>
            <a:ext cx="3151188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Рисунок 9" descr="вет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39700"/>
            <a:ext cx="47307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0" y="6643688"/>
            <a:ext cx="91598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63" name="Line 8"/>
          <p:cNvSpPr>
            <a:spLocks noChangeShapeType="1"/>
          </p:cNvSpPr>
          <p:nvPr/>
        </p:nvSpPr>
        <p:spPr bwMode="auto">
          <a:xfrm>
            <a:off x="1035050" y="7019925"/>
            <a:ext cx="8758238" cy="1588"/>
          </a:xfrm>
          <a:prstGeom prst="line">
            <a:avLst/>
          </a:prstGeom>
          <a:noFill/>
          <a:ln w="8892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64" name="Line 9"/>
          <p:cNvSpPr>
            <a:spLocks noChangeShapeType="1"/>
          </p:cNvSpPr>
          <p:nvPr/>
        </p:nvSpPr>
        <p:spPr bwMode="auto">
          <a:xfrm>
            <a:off x="1035050" y="7162800"/>
            <a:ext cx="8758238" cy="1588"/>
          </a:xfrm>
          <a:prstGeom prst="line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65" name="Text Box 5"/>
          <p:cNvSpPr txBox="1">
            <a:spLocks noChangeArrowheads="1"/>
          </p:cNvSpPr>
          <p:nvPr/>
        </p:nvSpPr>
        <p:spPr bwMode="auto">
          <a:xfrm>
            <a:off x="628650" y="7235825"/>
            <a:ext cx="9525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  <a:buFont typeface="Times New Roman" panose="02020603050405020304" pitchFamily="18" charset="0"/>
              <a:buNone/>
            </a:pPr>
            <a:r>
              <a:rPr lang="ru-RU" altLang="ru-RU" sz="1500">
                <a:solidFill>
                  <a:srgbClr val="277600"/>
                </a:solidFill>
                <a:latin typeface="Times New Roman" panose="02020603050405020304" pitchFamily="18" charset="0"/>
              </a:rPr>
              <a:t>Североморское межрегиональное управление Россельхознадзора</a:t>
            </a:r>
            <a:endParaRPr lang="en-GB" altLang="ru-RU" sz="1500">
              <a:solidFill>
                <a:srgbClr val="2776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1344613" y="139700"/>
            <a:ext cx="8148637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lnSpc>
                <a:spcPts val="3550"/>
              </a:lnSpc>
            </a:pPr>
            <a:r>
              <a:rPr lang="ru-RU" altLang="ru-RU" sz="3100">
                <a:solidFill>
                  <a:srgbClr val="7392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изменения в нормативные акты в сфере ветеринарии </a:t>
            </a:r>
            <a:endParaRPr lang="en-US" altLang="ru-RU" sz="3100">
              <a:solidFill>
                <a:srgbClr val="7392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21"/>
          <p:cNvSpPr txBox="1"/>
          <p:nvPr/>
        </p:nvSpPr>
        <p:spPr>
          <a:xfrm>
            <a:off x="3822700" y="1652588"/>
            <a:ext cx="5921375" cy="46164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>
              <a:defRPr/>
            </a:pP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Внесены изменения  в перечень индикаторов риска  нарушения обязательных требований, используемых при осуществлении федерального государственного  ветеринарного  контроля (надзора), утверждённый  Приказом Минсельхоза России от 28.05.2021 N 343 "Об утверждении перечня индикаторов риска нарушения обязательных </a:t>
            </a:r>
            <a:r>
              <a:rPr lang="ru-RU" sz="1700" dirty="0">
                <a:solidFill>
                  <a:schemeClr val="tx1"/>
                </a:solidFill>
              </a:rPr>
              <a:t>требований,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используемых при осуществлении федерального государственного ветеринарного контроля (надзора)" (Зарегистрировано в Минюсте России 18.06.2021 N 63916).</a:t>
            </a:r>
          </a:p>
          <a:p>
            <a:pPr eaLnBrk="1">
              <a:defRPr/>
            </a:pP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Дополнен пунктом 6 следующего содержания:  «Два и более факта в течении 30 календарных дней гашения ветеринарных сопроводительных документов, оформленных при перемещении подконтрольного товара, на 5 и более процентов превышающего объём подконтрольного товара, указанный в данных  ветеринарных сопроводительных документах.»</a:t>
            </a:r>
          </a:p>
          <a:p>
            <a:pPr indent="219512" algn="just" eaLnBrk="1">
              <a:buFont typeface="Arial" pitchFamily="34" charset="0"/>
              <a:buChar char="•"/>
              <a:defRPr/>
            </a:pPr>
            <a:endParaRPr lang="ru-RU" sz="1700" dirty="0">
              <a:latin typeface="Bahnschrift Light" pitchFamily="34" charset="0"/>
            </a:endParaRPr>
          </a:p>
        </p:txBody>
      </p:sp>
      <p:pic>
        <p:nvPicPr>
          <p:cNvPr id="20484" name="Рисунок 9" descr="вет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39700"/>
            <a:ext cx="47307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Рисунок 16" descr="Без названия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688" y="2827338"/>
            <a:ext cx="3286125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0" y="6643688"/>
            <a:ext cx="91598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7" name="Line 8"/>
          <p:cNvSpPr>
            <a:spLocks noChangeShapeType="1"/>
          </p:cNvSpPr>
          <p:nvPr/>
        </p:nvSpPr>
        <p:spPr bwMode="auto">
          <a:xfrm>
            <a:off x="1035050" y="7019925"/>
            <a:ext cx="8758238" cy="1588"/>
          </a:xfrm>
          <a:prstGeom prst="line">
            <a:avLst/>
          </a:prstGeom>
          <a:noFill/>
          <a:ln w="8892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8" name="Line 9"/>
          <p:cNvSpPr>
            <a:spLocks noChangeShapeType="1"/>
          </p:cNvSpPr>
          <p:nvPr/>
        </p:nvSpPr>
        <p:spPr bwMode="auto">
          <a:xfrm>
            <a:off x="1035050" y="7162800"/>
            <a:ext cx="8758238" cy="1588"/>
          </a:xfrm>
          <a:prstGeom prst="line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9" name="Text Box 5"/>
          <p:cNvSpPr txBox="1">
            <a:spLocks noChangeArrowheads="1"/>
          </p:cNvSpPr>
          <p:nvPr/>
        </p:nvSpPr>
        <p:spPr bwMode="auto">
          <a:xfrm>
            <a:off x="628650" y="7235825"/>
            <a:ext cx="9525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  <a:buFont typeface="Times New Roman" panose="02020603050405020304" pitchFamily="18" charset="0"/>
              <a:buNone/>
            </a:pPr>
            <a:r>
              <a:rPr lang="ru-RU" altLang="ru-RU" sz="1500">
                <a:solidFill>
                  <a:srgbClr val="277600"/>
                </a:solidFill>
                <a:latin typeface="Times New Roman" panose="02020603050405020304" pitchFamily="18" charset="0"/>
              </a:rPr>
              <a:t>Североморское межрегиональное управление Россельхознадзора</a:t>
            </a:r>
            <a:endParaRPr lang="en-GB" altLang="ru-RU" sz="1500">
              <a:solidFill>
                <a:srgbClr val="2776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9" descr="вет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39700"/>
            <a:ext cx="47307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76338" y="195263"/>
            <a:ext cx="8274050" cy="7029450"/>
          </a:xfrm>
          <a:prstGeom prst="rect">
            <a:avLst/>
          </a:prstGeom>
          <a:noFill/>
        </p:spPr>
        <p:txBody>
          <a:bodyPr lIns="56446" tIns="28223" rIns="56446" bIns="28223">
            <a:spAutoFit/>
          </a:bodyPr>
          <a:lstStyle/>
          <a:p>
            <a:pPr algn="just" eaLnBrk="1" hangingPunct="1">
              <a:defRPr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Минсельхоза России от 28.05.2021 N 343 включает в себя следующие индикаторы риска:</a:t>
            </a:r>
          </a:p>
          <a:p>
            <a:pPr marL="282230" indent="-282230" algn="just" eaLnBrk="1" hangingPunct="1">
              <a:buFontTx/>
              <a:buAutoNum type="arabicPeriod"/>
              <a:defRPr/>
            </a:pP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Увеличение не менее чем на 20% случаев возникновения заразных и иных болезней животных, падежа, вынужденного убоя животных на производственном объекте в течение 30 календарных дней подряд по сравнению с аналогичным предшествующим периодом.</a:t>
            </a:r>
          </a:p>
          <a:p>
            <a:pPr marL="282230" indent="-282230" algn="just" eaLnBrk="1" hangingPunct="1">
              <a:buFontTx/>
              <a:buAutoNum type="arabicPeriod"/>
              <a:defRPr/>
            </a:pP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2230" indent="-282230" algn="just" eaLnBrk="1" hangingPunct="1">
              <a:buFontTx/>
              <a:buAutoNum type="arabicPeriod"/>
              <a:defRPr/>
            </a:pP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Увеличение не менее чем на 20% на производственном объекте, на котором осуществляются убой животных, производство товаров,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количества утилизированных или уничтоженных подконтрольных товаров в течение 10 календарных дней подряд по сравнению с аналогичным предшествующим периодом.</a:t>
            </a:r>
          </a:p>
          <a:p>
            <a:pPr marL="282230" indent="-282230" algn="just" eaLnBrk="1" hangingPunct="1">
              <a:buFontTx/>
              <a:buAutoNum type="arabicPeriod"/>
              <a:defRPr/>
            </a:pP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marL="282230" indent="-282230" algn="just" eaLnBrk="1" hangingPunct="1">
              <a:buFontTx/>
              <a:buAutoNum type="arabicPeriod"/>
              <a:defRPr/>
            </a:pP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Увеличение не менее чем на 20% количества произведенных подконтрольных товаров при отсутствии сведений об увеличении количества поступающего на производственный объект и (или) производимого им сырья животного происхождения в течение 10 календарных дней подряд по сравнению с аналогичным предшествующим периодом.</a:t>
            </a:r>
          </a:p>
          <a:p>
            <a:pPr marL="282230" indent="-282230" algn="just" eaLnBrk="1" hangingPunct="1">
              <a:buFontTx/>
              <a:buAutoNum type="arabicPeriod"/>
              <a:defRPr/>
            </a:pP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2230" indent="-282230" algn="just" eaLnBrk="1" hangingPunct="1">
              <a:buFontTx/>
              <a:buAutoNum type="arabicPeriod"/>
              <a:defRPr/>
            </a:pP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Сокращение срока гашения ветеринарного сопроводительного документа на партию подконтрольного товара более чем в 2 раза по сравнению со средним сроком гашения ветеринарных сопроводительных документов (нелогичное гашение ВСД)</a:t>
            </a:r>
          </a:p>
          <a:p>
            <a:pPr marL="282230" indent="-282230" algn="just" eaLnBrk="1" hangingPunct="1">
              <a:buFontTx/>
              <a:buAutoNum type="arabicPeriod"/>
              <a:defRPr/>
            </a:pP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2230" indent="-282230" algn="just" eaLnBrk="1" hangingPunct="1">
              <a:buFontTx/>
              <a:buAutoNum type="arabicPeriod"/>
              <a:defRPr/>
            </a:pP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Несоответствие объема партии подконтрольного товара, зарегистрированного в системе «Честный знак» при его вводе в оборот и объема той же партии подконтрольного товара, указанного в ВСД в системе «Меркурий», не менее 5 раз в течение 7 календарных дней подряд.</a:t>
            </a:r>
          </a:p>
          <a:p>
            <a:pPr marL="282230" indent="-282230" algn="just" eaLnBrk="1" hangingPunct="1">
              <a:buFontTx/>
              <a:buAutoNum type="arabicPeriod"/>
              <a:defRPr/>
            </a:pP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2230" indent="-282230" algn="just" eaLnBrk="1" hangingPunct="1">
              <a:buFontTx/>
              <a:buAutoNum type="arabicPeriod"/>
              <a:defRPr/>
            </a:pP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Два и более факта в течение 30 календарных дней гашения ВСД, оформленных при перемещении подконтрольного товара, с указанием фактически полученного объема подконтрольного товара, на 5 и более процентов превышающего объем подконтрольного товара, указанный в данных ВСД (происходит во время гашения ВСД</a:t>
            </a:r>
            <a:endParaRPr lang="ru-RU" sz="1500" dirty="0">
              <a:solidFill>
                <a:schemeClr val="tx1"/>
              </a:solidFill>
            </a:endParaRPr>
          </a:p>
          <a:p>
            <a:pPr algn="just" eaLnBrk="1" hangingPunct="1">
              <a:defRPr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0" y="6643688"/>
            <a:ext cx="91598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09" name="Line 8"/>
          <p:cNvSpPr>
            <a:spLocks noChangeShapeType="1"/>
          </p:cNvSpPr>
          <p:nvPr/>
        </p:nvSpPr>
        <p:spPr bwMode="auto">
          <a:xfrm>
            <a:off x="1035050" y="7019925"/>
            <a:ext cx="8758238" cy="1588"/>
          </a:xfrm>
          <a:prstGeom prst="line">
            <a:avLst/>
          </a:prstGeom>
          <a:noFill/>
          <a:ln w="8892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0" name="Line 9"/>
          <p:cNvSpPr>
            <a:spLocks noChangeShapeType="1"/>
          </p:cNvSpPr>
          <p:nvPr/>
        </p:nvSpPr>
        <p:spPr bwMode="auto">
          <a:xfrm>
            <a:off x="1035050" y="7162800"/>
            <a:ext cx="8758238" cy="1588"/>
          </a:xfrm>
          <a:prstGeom prst="line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628650" y="7235825"/>
            <a:ext cx="9525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  <a:buFont typeface="Times New Roman" panose="02020603050405020304" pitchFamily="18" charset="0"/>
              <a:buNone/>
            </a:pPr>
            <a:r>
              <a:rPr lang="ru-RU" altLang="ru-RU" sz="1500">
                <a:solidFill>
                  <a:srgbClr val="277600"/>
                </a:solidFill>
                <a:latin typeface="Times New Roman" panose="02020603050405020304" pitchFamily="18" charset="0"/>
              </a:rPr>
              <a:t>Североморское межрегиональное управление Россельхознадзора</a:t>
            </a:r>
            <a:endParaRPr lang="en-GB" altLang="ru-RU" sz="1500">
              <a:solidFill>
                <a:srgbClr val="2776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9" descr="вет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39700"/>
            <a:ext cx="47307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13"/>
          <p:cNvSpPr txBox="1">
            <a:spLocks noChangeArrowheads="1"/>
          </p:cNvSpPr>
          <p:nvPr/>
        </p:nvSpPr>
        <p:spPr bwMode="auto">
          <a:xfrm>
            <a:off x="1111250" y="207963"/>
            <a:ext cx="82740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446" tIns="28223" rIns="56446" bIns="28223">
            <a:spAutoFit/>
          </a:bodyPr>
          <a:lstStyle/>
          <a:p>
            <a:pPr algn="just" eaLnBrk="1" hangingPunct="1"/>
            <a:r>
              <a:rPr lang="ru-RU" altLang="ru-RU" sz="15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/>
          </a:p>
        </p:txBody>
      </p:sp>
      <p:sp>
        <p:nvSpPr>
          <p:cNvPr id="22532" name="Прямоугольник 7"/>
          <p:cNvSpPr>
            <a:spLocks noChangeArrowheads="1"/>
          </p:cNvSpPr>
          <p:nvPr/>
        </p:nvSpPr>
        <p:spPr bwMode="auto">
          <a:xfrm>
            <a:off x="1470025" y="307975"/>
            <a:ext cx="7518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446" tIns="28223" rIns="56446" bIns="28223">
            <a:spAutoFit/>
          </a:bodyPr>
          <a:lstStyle/>
          <a:p>
            <a:pPr algn="ctr" eaLnBrk="1" hangingPunct="1"/>
            <a:r>
              <a:rPr lang="ru-RU" altLang="ru-RU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Управления по выявлению индикатора риска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397000" y="779463"/>
          <a:ext cx="7854950" cy="5959475"/>
        </p:xfrm>
        <a:graphic>
          <a:graphicData uri="http://schemas.openxmlformats.org/drawingml/2006/table">
            <a:tbl>
              <a:tblPr/>
              <a:tblGrid>
                <a:gridCol w="1039813">
                  <a:extLst>
                    <a:ext uri="{9D8B030D-6E8A-4147-A177-3AD203B41FA5}">
                      <a16:colId xmlns:a16="http://schemas.microsoft.com/office/drawing/2014/main" val="2198986286"/>
                    </a:ext>
                  </a:extLst>
                </a:gridCol>
                <a:gridCol w="1928812">
                  <a:extLst>
                    <a:ext uri="{9D8B030D-6E8A-4147-A177-3AD203B41FA5}">
                      <a16:colId xmlns:a16="http://schemas.microsoft.com/office/drawing/2014/main" val="3769073101"/>
                    </a:ext>
                  </a:extLst>
                </a:gridCol>
                <a:gridCol w="2143125">
                  <a:extLst>
                    <a:ext uri="{9D8B030D-6E8A-4147-A177-3AD203B41FA5}">
                      <a16:colId xmlns:a16="http://schemas.microsoft.com/office/drawing/2014/main" val="66044488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4267125059"/>
                    </a:ext>
                  </a:extLst>
                </a:gridCol>
              </a:tblGrid>
              <a:tr h="673100">
                <a:tc>
                  <a:txBody>
                    <a:bodyPr/>
                    <a:lstStyle>
                      <a:lvl1pPr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Индикатор 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403" marR="50403" marT="33599" marB="33599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l"/>
                        </a:tabLst>
                      </a:pPr>
                      <a:endParaRPr kumimoji="0" lang="ru-RU" alt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Количество проведенных КНМ 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7802" marR="37802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l"/>
                        </a:tabLst>
                      </a:pPr>
                      <a:endParaRPr kumimoji="0" lang="ru-RU" alt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Выявлено ИР (Архангельская область) 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7802" marR="37802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l"/>
                        </a:tabLst>
                      </a:pPr>
                      <a:endParaRPr kumimoji="0" lang="ru-RU" alt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Результат проведения КНМ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7802" marR="37802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100800"/>
                  </a:ext>
                </a:extLst>
              </a:tr>
              <a:tr h="312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403" marR="50403" marT="33599" marB="33599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7802" marR="37802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7802" marR="37802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l"/>
                        </a:tabLst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7802" marR="37802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E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052053"/>
                  </a:ext>
                </a:extLst>
              </a:tr>
              <a:tr h="808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0403" marR="50403" marT="33599" marB="33599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7802" marR="37802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7802" marR="37802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3 проверки  на стадии согласования с прокуратурой 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7802" marR="37802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E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935187"/>
                  </a:ext>
                </a:extLst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0403" marR="50403" marT="33599" marB="33599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7802" marR="37802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7802" marR="37802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l"/>
                        </a:tabLst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7802" marR="37802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E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515429"/>
                  </a:ext>
                </a:extLst>
              </a:tr>
              <a:tr h="1884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0403" marR="50403" marT="33599" marB="33599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7802" marR="37802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8 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7802" marR="37802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Проведено 4 внеплановых выездных проверок, составлено 7 протоколов по ч.1 ст.10.6 КоАП РФ, 3 проверки на стадии согласования с прокуратурой 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7802" marR="37802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E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12086"/>
                  </a:ext>
                </a:extLst>
              </a:tr>
              <a:tr h="1346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0403" marR="50403" marT="33599" marB="33599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7802" marR="37802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7802" marR="37802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Проводится 1 внеплановая выездная проверка, 2 проверки на стадии согласования с прокуратурой </a:t>
                      </a:r>
                    </a:p>
                  </a:txBody>
                  <a:tcPr marL="37802" marR="37802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E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063346"/>
                  </a:ext>
                </a:extLst>
              </a:tr>
              <a:tr h="476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0403" marR="50403" marT="33599" marB="33599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7802" marR="37802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7802" marR="37802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302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7802" marR="37802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E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870042"/>
                  </a:ext>
                </a:extLst>
              </a:tr>
            </a:tbl>
          </a:graphicData>
        </a:graphic>
      </p:graphicFrame>
      <p:pic>
        <p:nvPicPr>
          <p:cNvPr id="22573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0" y="6643688"/>
            <a:ext cx="91598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2574" name="Line 8"/>
          <p:cNvSpPr>
            <a:spLocks noChangeShapeType="1"/>
          </p:cNvSpPr>
          <p:nvPr/>
        </p:nvSpPr>
        <p:spPr bwMode="auto">
          <a:xfrm>
            <a:off x="1035050" y="7019925"/>
            <a:ext cx="8758238" cy="1588"/>
          </a:xfrm>
          <a:prstGeom prst="line">
            <a:avLst/>
          </a:prstGeom>
          <a:noFill/>
          <a:ln w="8892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75" name="Line 9"/>
          <p:cNvSpPr>
            <a:spLocks noChangeShapeType="1"/>
          </p:cNvSpPr>
          <p:nvPr/>
        </p:nvSpPr>
        <p:spPr bwMode="auto">
          <a:xfrm>
            <a:off x="1035050" y="7162800"/>
            <a:ext cx="8758238" cy="1588"/>
          </a:xfrm>
          <a:prstGeom prst="line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76" name="Text Box 5"/>
          <p:cNvSpPr txBox="1">
            <a:spLocks noChangeArrowheads="1"/>
          </p:cNvSpPr>
          <p:nvPr/>
        </p:nvSpPr>
        <p:spPr bwMode="auto">
          <a:xfrm>
            <a:off x="628650" y="7235825"/>
            <a:ext cx="9525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  <a:buFont typeface="Times New Roman" panose="02020603050405020304" pitchFamily="18" charset="0"/>
              <a:buNone/>
            </a:pPr>
            <a:r>
              <a:rPr lang="ru-RU" altLang="ru-RU" sz="1500">
                <a:solidFill>
                  <a:srgbClr val="277600"/>
                </a:solidFill>
                <a:latin typeface="Times New Roman" panose="02020603050405020304" pitchFamily="18" charset="0"/>
              </a:rPr>
              <a:t>Североморское межрегиональное управление Россельхознадзора</a:t>
            </a:r>
            <a:endParaRPr lang="en-GB" altLang="ru-RU" sz="1500">
              <a:solidFill>
                <a:srgbClr val="2776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5"/>
          <p:cNvSpPr txBox="1">
            <a:spLocks noChangeArrowheads="1"/>
          </p:cNvSpPr>
          <p:nvPr/>
        </p:nvSpPr>
        <p:spPr bwMode="auto">
          <a:xfrm>
            <a:off x="1008063" y="544513"/>
            <a:ext cx="8820150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lnSpc>
                <a:spcPts val="3550"/>
              </a:lnSpc>
            </a:pPr>
            <a:r>
              <a:rPr lang="ru-RU" altLang="ru-RU" sz="3100">
                <a:solidFill>
                  <a:srgbClr val="73928F"/>
                </a:solidFill>
                <a:latin typeface="Bitter"/>
              </a:rPr>
              <a:t>Сведения о контрольно-надзорной деятельности</a:t>
            </a:r>
          </a:p>
          <a:p>
            <a:pPr algn="ctr" eaLnBrk="1" hangingPunct="1">
              <a:lnSpc>
                <a:spcPts val="3550"/>
              </a:lnSpc>
            </a:pPr>
            <a:r>
              <a:rPr lang="ru-RU" altLang="ru-RU" sz="3100">
                <a:solidFill>
                  <a:srgbClr val="73928F"/>
                </a:solidFill>
                <a:latin typeface="Bitter"/>
              </a:rPr>
              <a:t>(обращение лекарственных средств для вет. применения)</a:t>
            </a:r>
            <a:endParaRPr lang="en-US" altLang="ru-RU" sz="3100">
              <a:solidFill>
                <a:srgbClr val="73928F"/>
              </a:solidFill>
              <a:latin typeface="Bitter"/>
            </a:endParaRPr>
          </a:p>
        </p:txBody>
      </p:sp>
      <p:pic>
        <p:nvPicPr>
          <p:cNvPr id="23555" name="Рисунок 19" descr="лек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39700"/>
            <a:ext cx="47307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21"/>
          <p:cNvSpPr txBox="1">
            <a:spLocks noChangeArrowheads="1"/>
          </p:cNvSpPr>
          <p:nvPr/>
        </p:nvSpPr>
        <p:spPr bwMode="auto">
          <a:xfrm>
            <a:off x="4540250" y="2422525"/>
            <a:ext cx="5249863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219075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/>
            <a:r>
              <a:rPr lang="ru-RU" altLang="ru-RU" sz="1500">
                <a:solidFill>
                  <a:schemeClr val="tx1"/>
                </a:solidFill>
                <a:latin typeface="Bahnschrift Light" panose="020B0502040204020203" pitchFamily="34" charset="0"/>
              </a:rPr>
              <a:t>Управление осуществляет лицензирование фармацевтической деятельности в соответствии с Положением о комиссии  по лицензированию фармацевтической деятельности, утверждённым приказом Управления от 21.06.2021№ 44. </a:t>
            </a:r>
          </a:p>
          <a:p>
            <a:pPr algn="just" eaLnBrk="1"/>
            <a:r>
              <a:rPr lang="ru-RU" altLang="ru-RU" sz="1500">
                <a:solidFill>
                  <a:schemeClr val="tx1"/>
                </a:solidFill>
                <a:latin typeface="Bahnschrift Light" panose="020B0502040204020203" pitchFamily="34" charset="0"/>
              </a:rPr>
              <a:t>Комиссия по лицензированию находится в г.Петрозаводске.</a:t>
            </a:r>
          </a:p>
          <a:p>
            <a:pPr algn="just" eaLnBrk="1"/>
            <a:r>
              <a:rPr lang="ru-RU" altLang="ru-RU" sz="1500">
                <a:solidFill>
                  <a:schemeClr val="tx1"/>
                </a:solidFill>
                <a:latin typeface="Bahnschrift Light" panose="020B0502040204020203" pitchFamily="34" charset="0"/>
              </a:rPr>
              <a:t> </a:t>
            </a:r>
          </a:p>
          <a:p>
            <a:pPr algn="just" eaLnBrk="1"/>
            <a:r>
              <a:rPr lang="ru-RU" altLang="ru-RU" sz="1500">
                <a:solidFill>
                  <a:schemeClr val="tx1"/>
                </a:solidFill>
                <a:latin typeface="Bahnschrift Light" panose="020B0502040204020203" pitchFamily="34" charset="0"/>
              </a:rPr>
              <a:t>За 9 месяцев 2023 года Управлением было рассмотрено </a:t>
            </a:r>
            <a:br>
              <a:rPr lang="ru-RU" altLang="ru-RU" sz="1500">
                <a:solidFill>
                  <a:schemeClr val="tx1"/>
                </a:solidFill>
                <a:latin typeface="Bahnschrift Light" panose="020B0502040204020203" pitchFamily="34" charset="0"/>
              </a:rPr>
            </a:br>
            <a:r>
              <a:rPr lang="ru-RU" altLang="ru-RU" sz="1500">
                <a:solidFill>
                  <a:schemeClr val="tx1"/>
                </a:solidFill>
                <a:latin typeface="Bahnschrift Light" panose="020B0502040204020203" pitchFamily="34" charset="0"/>
              </a:rPr>
              <a:t>4 заявления соискателей лицензий и лицензиатов о предоставлении лицензий/внесении изменений в реестр лицензий. </a:t>
            </a:r>
          </a:p>
          <a:p>
            <a:pPr algn="just" eaLnBrk="1" hangingPunct="1"/>
            <a:r>
              <a:rPr lang="ru-RU" altLang="ru-RU" sz="1500">
                <a:solidFill>
                  <a:schemeClr val="tx1"/>
                </a:solidFill>
                <a:latin typeface="Bahnschrift Light" panose="020B0502040204020203" pitchFamily="34" charset="0"/>
              </a:rPr>
              <a:t>По итогам рассмотрения выданы 2 лицензии, по 5 лицензии внесены изменения в Реестр.</a:t>
            </a:r>
          </a:p>
        </p:txBody>
      </p:sp>
      <p:pic>
        <p:nvPicPr>
          <p:cNvPr id="23557" name="Рисунок 22" descr="6066f7c7a3a7dpese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550" y="2492375"/>
            <a:ext cx="4206875" cy="268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0" y="6643688"/>
            <a:ext cx="91598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559" name="Line 8"/>
          <p:cNvSpPr>
            <a:spLocks noChangeShapeType="1"/>
          </p:cNvSpPr>
          <p:nvPr/>
        </p:nvSpPr>
        <p:spPr bwMode="auto">
          <a:xfrm>
            <a:off x="1035050" y="7019925"/>
            <a:ext cx="8758238" cy="1588"/>
          </a:xfrm>
          <a:prstGeom prst="line">
            <a:avLst/>
          </a:prstGeom>
          <a:noFill/>
          <a:ln w="8892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0" name="Line 9"/>
          <p:cNvSpPr>
            <a:spLocks noChangeShapeType="1"/>
          </p:cNvSpPr>
          <p:nvPr/>
        </p:nvSpPr>
        <p:spPr bwMode="auto">
          <a:xfrm>
            <a:off x="1035050" y="7162800"/>
            <a:ext cx="8758238" cy="1588"/>
          </a:xfrm>
          <a:prstGeom prst="line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1" name="Text Box 5"/>
          <p:cNvSpPr txBox="1">
            <a:spLocks noChangeArrowheads="1"/>
          </p:cNvSpPr>
          <p:nvPr/>
        </p:nvSpPr>
        <p:spPr bwMode="auto">
          <a:xfrm>
            <a:off x="628650" y="7235825"/>
            <a:ext cx="9525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  <a:buFont typeface="Times New Roman" panose="02020603050405020304" pitchFamily="18" charset="0"/>
              <a:buNone/>
            </a:pPr>
            <a:r>
              <a:rPr lang="ru-RU" altLang="ru-RU" sz="1500">
                <a:solidFill>
                  <a:srgbClr val="277600"/>
                </a:solidFill>
                <a:latin typeface="Times New Roman" panose="02020603050405020304" pitchFamily="18" charset="0"/>
              </a:rPr>
              <a:t>Североморское межрегиональное управление Россельхознадзора</a:t>
            </a:r>
            <a:endParaRPr lang="en-GB" altLang="ru-RU" sz="1500">
              <a:solidFill>
                <a:srgbClr val="2776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5"/>
          <p:cNvSpPr txBox="1">
            <a:spLocks noChangeArrowheads="1"/>
          </p:cNvSpPr>
          <p:nvPr/>
        </p:nvSpPr>
        <p:spPr bwMode="auto">
          <a:xfrm>
            <a:off x="503238" y="544513"/>
            <a:ext cx="9199562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lnSpc>
                <a:spcPts val="3550"/>
              </a:lnSpc>
            </a:pPr>
            <a:r>
              <a:rPr lang="ru-RU" altLang="ru-RU" sz="3100">
                <a:solidFill>
                  <a:srgbClr val="73928F"/>
                </a:solidFill>
                <a:latin typeface="Bitter"/>
              </a:rPr>
              <a:t>Сведения о контрольно-надзорной деятельности</a:t>
            </a:r>
          </a:p>
          <a:p>
            <a:pPr algn="ctr" eaLnBrk="1" hangingPunct="1">
              <a:lnSpc>
                <a:spcPts val="3550"/>
              </a:lnSpc>
            </a:pPr>
            <a:r>
              <a:rPr lang="ru-RU" altLang="ru-RU" sz="3100">
                <a:solidFill>
                  <a:srgbClr val="73928F"/>
                </a:solidFill>
                <a:latin typeface="Bitter"/>
              </a:rPr>
              <a:t>(обращение лекарственных средств для вет. применения)</a:t>
            </a:r>
            <a:endParaRPr lang="en-US" altLang="ru-RU" sz="3100">
              <a:solidFill>
                <a:srgbClr val="73928F"/>
              </a:solidFill>
              <a:latin typeface="Bitter"/>
            </a:endParaRPr>
          </a:p>
        </p:txBody>
      </p:sp>
      <p:pic>
        <p:nvPicPr>
          <p:cNvPr id="24579" name="Рисунок 19" descr="лек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39700"/>
            <a:ext cx="47307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21"/>
          <p:cNvSpPr txBox="1">
            <a:spLocks noChangeArrowheads="1"/>
          </p:cNvSpPr>
          <p:nvPr/>
        </p:nvSpPr>
        <p:spPr bwMode="auto">
          <a:xfrm>
            <a:off x="1260475" y="4732338"/>
            <a:ext cx="7937500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219075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/>
            <a:r>
              <a:rPr lang="ru-RU" altLang="ru-RU" sz="1500">
                <a:solidFill>
                  <a:schemeClr val="tx1"/>
                </a:solidFill>
                <a:latin typeface="Bahnschrift Light" panose="020B0502040204020203" pitchFamily="34" charset="0"/>
              </a:rPr>
              <a:t>Ведется работа по пресечению и недопущению совершения нарушений в сфере обращения лекарственных средств для ветеринарного применения: специалистами отделов ветеринарного надзора проводится профилактическая работа, направленная на разъяснение обязательных требований и недопущения нарушения действующего законодательства.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385888" y="1876425"/>
          <a:ext cx="6678612" cy="2519363"/>
        </p:xfrm>
        <a:graphic>
          <a:graphicData uri="http://schemas.openxmlformats.org/drawingml/2006/table">
            <a:tbl>
              <a:tblPr/>
              <a:tblGrid>
                <a:gridCol w="299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3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3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5347"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Bahnschrift SemiBold Condensed" pitchFamily="34" charset="0"/>
                          <a:ea typeface="+mn-ea"/>
                          <a:cs typeface="+mn-cs"/>
                        </a:rPr>
                        <a:t>Наименование показателя</a:t>
                      </a:r>
                    </a:p>
                  </a:txBody>
                  <a:tcPr marL="37803" marR="3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Bahnschrift SemiBold Condensed" pitchFamily="34" charset="0"/>
                          <a:ea typeface="+mn-ea"/>
                          <a:cs typeface="+mn-cs"/>
                        </a:rPr>
                        <a:t>Архангельская область</a:t>
                      </a:r>
                    </a:p>
                  </a:txBody>
                  <a:tcPr marL="37803" marR="3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Bahnschrift SemiBold Condensed" pitchFamily="34" charset="0"/>
                          <a:ea typeface="+mn-ea"/>
                          <a:cs typeface="+mn-cs"/>
                        </a:rPr>
                        <a:t>Ненецкий автономный округ</a:t>
                      </a:r>
                    </a:p>
                  </a:txBody>
                  <a:tcPr marL="37803" marR="3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504"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информирование</a:t>
                      </a:r>
                    </a:p>
                  </a:txBody>
                  <a:tcPr marL="37803" marR="3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79</a:t>
                      </a:r>
                    </a:p>
                  </a:txBody>
                  <a:tcPr marL="37803" marR="3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-</a:t>
                      </a:r>
                    </a:p>
                  </a:txBody>
                  <a:tcPr marL="37803" marR="3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504"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консультирование</a:t>
                      </a:r>
                    </a:p>
                  </a:txBody>
                  <a:tcPr marL="37803" marR="3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8</a:t>
                      </a:r>
                    </a:p>
                  </a:txBody>
                  <a:tcPr marL="37803" marR="3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-</a:t>
                      </a:r>
                    </a:p>
                  </a:txBody>
                  <a:tcPr marL="37803" marR="3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504"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профилактические визиты</a:t>
                      </a:r>
                    </a:p>
                  </a:txBody>
                  <a:tcPr marL="37803" marR="3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-</a:t>
                      </a:r>
                    </a:p>
                  </a:txBody>
                  <a:tcPr marL="37803" marR="3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-</a:t>
                      </a:r>
                    </a:p>
                  </a:txBody>
                  <a:tcPr marL="37803" marR="3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504"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объявление предостережения</a:t>
                      </a:r>
                    </a:p>
                  </a:txBody>
                  <a:tcPr marL="37803" marR="3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2</a:t>
                      </a:r>
                    </a:p>
                  </a:txBody>
                  <a:tcPr marL="37803" marR="3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-</a:t>
                      </a:r>
                    </a:p>
                  </a:txBody>
                  <a:tcPr marL="37803" marR="3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4607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0" y="6643688"/>
            <a:ext cx="91598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608" name="Line 8"/>
          <p:cNvSpPr>
            <a:spLocks noChangeShapeType="1"/>
          </p:cNvSpPr>
          <p:nvPr/>
        </p:nvSpPr>
        <p:spPr bwMode="auto">
          <a:xfrm>
            <a:off x="1035050" y="7019925"/>
            <a:ext cx="8758238" cy="1588"/>
          </a:xfrm>
          <a:prstGeom prst="line">
            <a:avLst/>
          </a:prstGeom>
          <a:noFill/>
          <a:ln w="8892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09" name="Line 9"/>
          <p:cNvSpPr>
            <a:spLocks noChangeShapeType="1"/>
          </p:cNvSpPr>
          <p:nvPr/>
        </p:nvSpPr>
        <p:spPr bwMode="auto">
          <a:xfrm>
            <a:off x="1035050" y="7162800"/>
            <a:ext cx="8758238" cy="1588"/>
          </a:xfrm>
          <a:prstGeom prst="line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10" name="Text Box 5"/>
          <p:cNvSpPr txBox="1">
            <a:spLocks noChangeArrowheads="1"/>
          </p:cNvSpPr>
          <p:nvPr/>
        </p:nvSpPr>
        <p:spPr bwMode="auto">
          <a:xfrm>
            <a:off x="628650" y="7235825"/>
            <a:ext cx="9525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  <a:buFont typeface="Times New Roman" panose="02020603050405020304" pitchFamily="18" charset="0"/>
              <a:buNone/>
            </a:pPr>
            <a:r>
              <a:rPr lang="ru-RU" altLang="ru-RU" sz="1500">
                <a:solidFill>
                  <a:srgbClr val="277600"/>
                </a:solidFill>
                <a:latin typeface="Times New Roman" panose="02020603050405020304" pitchFamily="18" charset="0"/>
              </a:rPr>
              <a:t>Североморское межрегиональное управление Россельхознадзора</a:t>
            </a:r>
            <a:endParaRPr lang="en-GB" altLang="ru-RU" sz="1500">
              <a:solidFill>
                <a:srgbClr val="2776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5"/>
          <p:cNvSpPr txBox="1">
            <a:spLocks noChangeArrowheads="1"/>
          </p:cNvSpPr>
          <p:nvPr/>
        </p:nvSpPr>
        <p:spPr bwMode="auto">
          <a:xfrm>
            <a:off x="755650" y="252413"/>
            <a:ext cx="9031288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lnSpc>
                <a:spcPts val="3550"/>
              </a:lnSpc>
            </a:pPr>
            <a:r>
              <a:rPr lang="ru-RU" altLang="ru-RU" sz="3100">
                <a:solidFill>
                  <a:srgbClr val="73928F"/>
                </a:solidFill>
                <a:latin typeface="Bitter"/>
              </a:rPr>
              <a:t>Категории риска</a:t>
            </a:r>
          </a:p>
          <a:p>
            <a:pPr algn="ctr" eaLnBrk="1" hangingPunct="1">
              <a:lnSpc>
                <a:spcPts val="3550"/>
              </a:lnSpc>
            </a:pPr>
            <a:r>
              <a:rPr lang="ru-RU" altLang="ru-RU" sz="3100">
                <a:solidFill>
                  <a:srgbClr val="73928F"/>
                </a:solidFill>
                <a:latin typeface="Bitter"/>
              </a:rPr>
              <a:t>(обращение лекарственных средств для вет. применения)</a:t>
            </a:r>
            <a:endParaRPr lang="en-US" altLang="ru-RU" sz="3100">
              <a:solidFill>
                <a:srgbClr val="73928F"/>
              </a:solidFill>
              <a:latin typeface="Bitter"/>
            </a:endParaRPr>
          </a:p>
        </p:txBody>
      </p:sp>
      <p:pic>
        <p:nvPicPr>
          <p:cNvPr id="25603" name="Рисунок 19" descr="лек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39700"/>
            <a:ext cx="47307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554163" y="1484313"/>
          <a:ext cx="6678612" cy="4652962"/>
        </p:xfrm>
        <a:graphic>
          <a:graphicData uri="http://schemas.openxmlformats.org/drawingml/2006/table">
            <a:tbl>
              <a:tblPr/>
              <a:tblGrid>
                <a:gridCol w="1789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9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97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97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3625"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Bahnschrift SemiBold Condensed" pitchFamily="34" charset="0"/>
                          <a:ea typeface="+mn-ea"/>
                          <a:cs typeface="+mn-cs"/>
                        </a:rPr>
                        <a:t>Категория риска</a:t>
                      </a:r>
                    </a:p>
                  </a:txBody>
                  <a:tcPr marL="37803" marR="37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Bahnschrift SemiBold Condensed" pitchFamily="34" charset="0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marL="37803" marR="37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Bahnschrift SemiBold Condensed" pitchFamily="34" charset="0"/>
                          <a:ea typeface="+mn-ea"/>
                          <a:cs typeface="+mn-cs"/>
                        </a:rPr>
                        <a:t>Архангельская область</a:t>
                      </a:r>
                    </a:p>
                  </a:txBody>
                  <a:tcPr marL="37803" marR="37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Bahnschrift SemiBold Condensed" pitchFamily="34" charset="0"/>
                          <a:ea typeface="+mn-ea"/>
                          <a:cs typeface="+mn-cs"/>
                        </a:rPr>
                        <a:t>Ненецкий автономный округ</a:t>
                      </a:r>
                    </a:p>
                  </a:txBody>
                  <a:tcPr marL="37803" marR="37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3516"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Значительный 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(плановая проверка один раз в 3 года) </a:t>
                      </a:r>
                      <a:endParaRPr lang="ru-RU" sz="1300" b="0" kern="1200" dirty="0">
                        <a:solidFill>
                          <a:srgbClr val="000000"/>
                        </a:solidFill>
                        <a:latin typeface="Bahnschrift Light" pitchFamily="34" charset="0"/>
                        <a:ea typeface="Times New Roman"/>
                        <a:cs typeface="Tahoma"/>
                      </a:endParaRPr>
                    </a:p>
                  </a:txBody>
                  <a:tcPr marL="37803" marR="37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7</a:t>
                      </a:r>
                      <a:endParaRPr lang="ru-RU" sz="1300" kern="1200" dirty="0">
                        <a:solidFill>
                          <a:srgbClr val="000000"/>
                        </a:solidFill>
                        <a:latin typeface="Bahnschrift Light" pitchFamily="34" charset="0"/>
                        <a:ea typeface="Times New Roman"/>
                        <a:cs typeface="Tahoma"/>
                      </a:endParaRPr>
                    </a:p>
                  </a:txBody>
                  <a:tcPr marL="37803" marR="37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6</a:t>
                      </a:r>
                    </a:p>
                  </a:txBody>
                  <a:tcPr marL="37803" marR="37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1</a:t>
                      </a:r>
                    </a:p>
                  </a:txBody>
                  <a:tcPr marL="37803" marR="37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3516"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Средний 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(плановая проверка один раз в  5 лет)</a:t>
                      </a:r>
                      <a:endParaRPr lang="ru-RU" sz="1300" b="0" kern="1200" dirty="0">
                        <a:solidFill>
                          <a:srgbClr val="000000"/>
                        </a:solidFill>
                        <a:latin typeface="Bahnschrift Light" pitchFamily="34" charset="0"/>
                        <a:ea typeface="Times New Roman"/>
                        <a:cs typeface="Tahoma"/>
                      </a:endParaRPr>
                    </a:p>
                  </a:txBody>
                  <a:tcPr marL="37803" marR="37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17</a:t>
                      </a:r>
                      <a:endParaRPr lang="ru-RU" sz="1300" kern="1200" dirty="0">
                        <a:solidFill>
                          <a:srgbClr val="000000"/>
                        </a:solidFill>
                        <a:latin typeface="Bahnschrift Light" pitchFamily="34" charset="0"/>
                        <a:ea typeface="Times New Roman"/>
                        <a:cs typeface="Tahoma"/>
                      </a:endParaRPr>
                    </a:p>
                  </a:txBody>
                  <a:tcPr marL="37803" marR="37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17</a:t>
                      </a:r>
                    </a:p>
                  </a:txBody>
                  <a:tcPr marL="37803" marR="37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-</a:t>
                      </a:r>
                    </a:p>
                  </a:txBody>
                  <a:tcPr marL="37803" marR="37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3516"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Умеренный 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(плановая проверка - один раз в 6 лет) </a:t>
                      </a:r>
                      <a:endParaRPr lang="ru-RU" sz="1300" b="0" kern="1200" dirty="0">
                        <a:solidFill>
                          <a:srgbClr val="000000"/>
                        </a:solidFill>
                        <a:latin typeface="Bahnschrift Light" pitchFamily="34" charset="0"/>
                        <a:ea typeface="Times New Roman"/>
                        <a:cs typeface="Tahoma"/>
                      </a:endParaRPr>
                    </a:p>
                  </a:txBody>
                  <a:tcPr marL="37803" marR="37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86</a:t>
                      </a:r>
                      <a:endParaRPr lang="ru-RU" sz="1300" kern="1200" dirty="0">
                        <a:solidFill>
                          <a:srgbClr val="000000"/>
                        </a:solidFill>
                        <a:latin typeface="Bahnschrift Light" pitchFamily="34" charset="0"/>
                        <a:ea typeface="Times New Roman"/>
                        <a:cs typeface="Tahoma"/>
                      </a:endParaRPr>
                    </a:p>
                  </a:txBody>
                  <a:tcPr marL="37803" marR="37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79</a:t>
                      </a:r>
                    </a:p>
                  </a:txBody>
                  <a:tcPr marL="37803" marR="37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7</a:t>
                      </a:r>
                    </a:p>
                  </a:txBody>
                  <a:tcPr marL="37803" marR="37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395"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Низкий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(проверки не проводятся)</a:t>
                      </a:r>
                      <a:endParaRPr lang="ru-RU" sz="1300" b="0" kern="1200" dirty="0">
                        <a:solidFill>
                          <a:srgbClr val="000000"/>
                        </a:solidFill>
                        <a:latin typeface="Bahnschrift Light" pitchFamily="34" charset="0"/>
                        <a:ea typeface="Times New Roman"/>
                        <a:cs typeface="Tahoma"/>
                      </a:endParaRPr>
                    </a:p>
                  </a:txBody>
                  <a:tcPr marL="37803" marR="37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20</a:t>
                      </a:r>
                      <a:endParaRPr lang="ru-RU" sz="1300" kern="1200" dirty="0">
                        <a:solidFill>
                          <a:srgbClr val="000000"/>
                        </a:solidFill>
                        <a:latin typeface="Bahnschrift Light" pitchFamily="34" charset="0"/>
                        <a:ea typeface="Times New Roman"/>
                        <a:cs typeface="Tahoma"/>
                      </a:endParaRPr>
                    </a:p>
                  </a:txBody>
                  <a:tcPr marL="37803" marR="37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19</a:t>
                      </a:r>
                    </a:p>
                  </a:txBody>
                  <a:tcPr marL="37803" marR="37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1</a:t>
                      </a:r>
                    </a:p>
                  </a:txBody>
                  <a:tcPr marL="37803" marR="37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395"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Итого</a:t>
                      </a:r>
                    </a:p>
                  </a:txBody>
                  <a:tcPr marL="37803" marR="37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130</a:t>
                      </a:r>
                      <a:endParaRPr lang="ru-RU" sz="1300" kern="1200" dirty="0">
                        <a:solidFill>
                          <a:srgbClr val="000000"/>
                        </a:solidFill>
                        <a:latin typeface="Bahnschrift Light" pitchFamily="34" charset="0"/>
                        <a:ea typeface="Times New Roman"/>
                        <a:cs typeface="Tahoma"/>
                      </a:endParaRPr>
                    </a:p>
                  </a:txBody>
                  <a:tcPr marL="37803" marR="37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121</a:t>
                      </a:r>
                    </a:p>
                  </a:txBody>
                  <a:tcPr marL="37803" marR="37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9</a:t>
                      </a:r>
                    </a:p>
                  </a:txBody>
                  <a:tcPr marL="37803" marR="37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641" name="Rectangle 1"/>
          <p:cNvSpPr>
            <a:spLocks noChangeArrowheads="1"/>
          </p:cNvSpPr>
          <p:nvPr/>
        </p:nvSpPr>
        <p:spPr bwMode="auto">
          <a:xfrm>
            <a:off x="0" y="0"/>
            <a:ext cx="101123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446" tIns="28223" rIns="56446" bIns="28223" anchor="ctr">
            <a:spAutoFit/>
          </a:bodyPr>
          <a:lstStyle>
            <a:lvl1pPr defTabSz="5635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defTabSz="5635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defTabSz="5635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defTabSz="5635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defTabSz="5635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563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563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563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563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ru-RU" altLang="ru-RU" sz="1200" b="1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Присвоение категорий риска организациям, задействованным в обороте лекарственных средств для ветеринарного применения</a:t>
            </a:r>
            <a:endParaRPr lang="ru-RU" altLang="ru-RU" sz="1100">
              <a:solidFill>
                <a:schemeClr val="tx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642" name="Прямоугольник 8"/>
          <p:cNvSpPr>
            <a:spLocks noChangeArrowheads="1"/>
          </p:cNvSpPr>
          <p:nvPr/>
        </p:nvSpPr>
        <p:spPr bwMode="auto">
          <a:xfrm>
            <a:off x="1470025" y="6280150"/>
            <a:ext cx="730885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446" tIns="28223" rIns="56446" bIns="28223">
            <a:spAutoFit/>
          </a:bodyPr>
          <a:lstStyle/>
          <a:p>
            <a:pPr algn="ctr" eaLnBrk="1" hangingPunct="1"/>
            <a:endParaRPr lang="ru-RU" altLang="ru-RU" sz="120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ru-RU" altLang="ru-RU" sz="12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организациям, задействованным в обороте лекарственных средств для ветеринарного применения </a:t>
            </a:r>
            <a:r>
              <a:rPr lang="ru-RU" altLang="ru-RU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присвоены  категории риска </a:t>
            </a:r>
          </a:p>
        </p:txBody>
      </p:sp>
      <p:pic>
        <p:nvPicPr>
          <p:cNvPr id="25643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0" y="6643688"/>
            <a:ext cx="91598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44" name="Line 8"/>
          <p:cNvSpPr>
            <a:spLocks noChangeShapeType="1"/>
          </p:cNvSpPr>
          <p:nvPr/>
        </p:nvSpPr>
        <p:spPr bwMode="auto">
          <a:xfrm>
            <a:off x="1035050" y="7019925"/>
            <a:ext cx="8758238" cy="1588"/>
          </a:xfrm>
          <a:prstGeom prst="line">
            <a:avLst/>
          </a:prstGeom>
          <a:noFill/>
          <a:ln w="8892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45" name="Line 9"/>
          <p:cNvSpPr>
            <a:spLocks noChangeShapeType="1"/>
          </p:cNvSpPr>
          <p:nvPr/>
        </p:nvSpPr>
        <p:spPr bwMode="auto">
          <a:xfrm>
            <a:off x="1035050" y="7162800"/>
            <a:ext cx="8758238" cy="1588"/>
          </a:xfrm>
          <a:prstGeom prst="line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46" name="Text Box 5"/>
          <p:cNvSpPr txBox="1">
            <a:spLocks noChangeArrowheads="1"/>
          </p:cNvSpPr>
          <p:nvPr/>
        </p:nvSpPr>
        <p:spPr bwMode="auto">
          <a:xfrm>
            <a:off x="628650" y="7235825"/>
            <a:ext cx="9525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  <a:buFont typeface="Times New Roman" panose="02020603050405020304" pitchFamily="18" charset="0"/>
              <a:buNone/>
            </a:pPr>
            <a:r>
              <a:rPr lang="ru-RU" altLang="ru-RU" sz="1500">
                <a:solidFill>
                  <a:srgbClr val="277600"/>
                </a:solidFill>
                <a:latin typeface="Times New Roman" panose="02020603050405020304" pitchFamily="18" charset="0"/>
              </a:rPr>
              <a:t>Североморское межрегиональное управление Россельхознадзора</a:t>
            </a:r>
            <a:endParaRPr lang="en-GB" altLang="ru-RU" sz="1500">
              <a:solidFill>
                <a:srgbClr val="2776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67846">
            <a:off x="2711450" y="3795713"/>
            <a:ext cx="2366963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37060">
            <a:off x="5238750" y="3484563"/>
            <a:ext cx="1677988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9"/>
          <p:cNvSpPr txBox="1">
            <a:spLocks noChangeArrowheads="1"/>
          </p:cNvSpPr>
          <p:nvPr/>
        </p:nvSpPr>
        <p:spPr bwMode="auto">
          <a:xfrm>
            <a:off x="630238" y="1652588"/>
            <a:ext cx="88201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lang="ru-RU" altLang="ru-RU" sz="3000">
                <a:solidFill>
                  <a:srgbClr val="6678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ветеринарный контроль (надзор)</a:t>
            </a:r>
            <a:endParaRPr lang="en-US" altLang="ru-RU" sz="3000">
              <a:solidFill>
                <a:srgbClr val="6678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49" name="Group 10"/>
          <p:cNvGrpSpPr>
            <a:grpSpLocks/>
          </p:cNvGrpSpPr>
          <p:nvPr/>
        </p:nvGrpSpPr>
        <p:grpSpPr bwMode="auto">
          <a:xfrm>
            <a:off x="0" y="500063"/>
            <a:ext cx="10080625" cy="468312"/>
            <a:chOff x="0" y="0"/>
            <a:chExt cx="24384000" cy="849732"/>
          </a:xfrm>
        </p:grpSpPr>
        <p:grpSp>
          <p:nvGrpSpPr>
            <p:cNvPr id="6156" name="Group 11"/>
            <p:cNvGrpSpPr>
              <a:grpSpLocks/>
            </p:cNvGrpSpPr>
            <p:nvPr/>
          </p:nvGrpSpPr>
          <p:grpSpPr bwMode="auto">
            <a:xfrm>
              <a:off x="0" y="0"/>
              <a:ext cx="24384000" cy="849732"/>
              <a:chOff x="0" y="0"/>
              <a:chExt cx="4816593" cy="167848"/>
            </a:xfrm>
          </p:grpSpPr>
          <p:sp>
            <p:nvSpPr>
              <p:cNvPr id="6160" name="Freeform 12"/>
              <p:cNvSpPr>
                <a:spLocks/>
              </p:cNvSpPr>
              <p:nvPr/>
            </p:nvSpPr>
            <p:spPr bwMode="auto">
              <a:xfrm>
                <a:off x="0" y="0"/>
                <a:ext cx="4816592" cy="167848"/>
              </a:xfrm>
              <a:custGeom>
                <a:avLst/>
                <a:gdLst>
                  <a:gd name="T0" fmla="*/ 0 w 4816592"/>
                  <a:gd name="T1" fmla="*/ 0 h 167848"/>
                  <a:gd name="T2" fmla="*/ 4816592 w 4816592"/>
                  <a:gd name="T3" fmla="*/ 0 h 167848"/>
                  <a:gd name="T4" fmla="*/ 4816592 w 4816592"/>
                  <a:gd name="T5" fmla="*/ 167848 h 167848"/>
                  <a:gd name="T6" fmla="*/ 0 w 4816592"/>
                  <a:gd name="T7" fmla="*/ 167848 h 167848"/>
                  <a:gd name="T8" fmla="*/ 0 w 4816592"/>
                  <a:gd name="T9" fmla="*/ 0 h 167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16592" h="167848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7848"/>
                    </a:lnTo>
                    <a:lnTo>
                      <a:pt x="0" y="1678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C7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1" name="TextBox 13"/>
              <p:cNvSpPr txBox="1">
                <a:spLocks noChangeArrowheads="1"/>
              </p:cNvSpPr>
              <p:nvPr/>
            </p:nvSpPr>
            <p:spPr bwMode="auto">
              <a:xfrm>
                <a:off x="0" y="-85725"/>
                <a:ext cx="812800" cy="898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0800" tIns="50800" rIns="50800" bIns="50800" anchor="ctr"/>
              <a:lstStyle/>
              <a:p>
                <a:pPr algn="ctr" eaLnBrk="1" hangingPunct="1">
                  <a:lnSpc>
                    <a:spcPts val="1638"/>
                  </a:lnSpc>
                </a:pPr>
                <a:endParaRPr lang="ru-RU" altLang="ru-RU"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5790720" y="86414"/>
              <a:ext cx="12802560" cy="532882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lnSpc>
                  <a:spcPts val="2333"/>
                </a:lnSpc>
                <a:defRPr/>
              </a:pPr>
              <a:r>
                <a:rPr lang="ru-RU" sz="1900" spc="83" dirty="0">
                  <a:solidFill>
                    <a:srgbClr val="66787F"/>
                  </a:solidFill>
                  <a:latin typeface="Times New Roman" pitchFamily="18" charset="0"/>
                  <a:cs typeface="Times New Roman" pitchFamily="18" charset="0"/>
                </a:rPr>
                <a:t>Североморское межрегиональное управление</a:t>
              </a:r>
              <a:endParaRPr lang="en-US" sz="1900" spc="83" dirty="0">
                <a:solidFill>
                  <a:srgbClr val="66787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158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259765"/>
              <a:ext cx="514227" cy="485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92800" y="259765"/>
              <a:ext cx="514227" cy="485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50" name="Прямоугольник 18"/>
          <p:cNvSpPr>
            <a:spLocks noChangeArrowheads="1"/>
          </p:cNvSpPr>
          <p:nvPr/>
        </p:nvSpPr>
        <p:spPr bwMode="auto">
          <a:xfrm>
            <a:off x="2519363" y="1036638"/>
            <a:ext cx="50419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446" tIns="28223" rIns="56446" bIns="28223">
            <a:spAutoFit/>
          </a:bodyPr>
          <a:lstStyle/>
          <a:p>
            <a:pPr algn="ctr" eaLnBrk="1" hangingPunct="1"/>
            <a:r>
              <a:rPr lang="ru-RU" altLang="ru-RU" sz="1500" b="1">
                <a:solidFill>
                  <a:srgbClr val="277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br>
              <a:rPr lang="ru-RU" altLang="ru-RU" sz="1500" b="1">
                <a:solidFill>
                  <a:srgbClr val="277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500" b="1">
                <a:solidFill>
                  <a:srgbClr val="277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правоприменительной практики за 9 месяцев 2023 года</a:t>
            </a:r>
            <a:br>
              <a:rPr lang="ru-RU" altLang="ru-RU" sz="1500" b="1">
                <a:solidFill>
                  <a:srgbClr val="277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500" b="1"/>
          </a:p>
        </p:txBody>
      </p:sp>
      <p:pic>
        <p:nvPicPr>
          <p:cNvPr id="6151" name="Picture 4" descr="https://shn.tatarstan.ru/file/news/3401_n2088664_big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3" y="2771775"/>
            <a:ext cx="6991350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0" y="6708775"/>
            <a:ext cx="9159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53" name="Line 8"/>
          <p:cNvSpPr>
            <a:spLocks noChangeShapeType="1"/>
          </p:cNvSpPr>
          <p:nvPr/>
        </p:nvSpPr>
        <p:spPr bwMode="auto">
          <a:xfrm>
            <a:off x="1035050" y="7085013"/>
            <a:ext cx="8758238" cy="1587"/>
          </a:xfrm>
          <a:prstGeom prst="line">
            <a:avLst/>
          </a:prstGeom>
          <a:noFill/>
          <a:ln w="8892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4" name="Line 9"/>
          <p:cNvSpPr>
            <a:spLocks noChangeShapeType="1"/>
          </p:cNvSpPr>
          <p:nvPr/>
        </p:nvSpPr>
        <p:spPr bwMode="auto">
          <a:xfrm>
            <a:off x="1035050" y="7227888"/>
            <a:ext cx="8758238" cy="1587"/>
          </a:xfrm>
          <a:prstGeom prst="line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5" name="Text Box 5"/>
          <p:cNvSpPr txBox="1">
            <a:spLocks noChangeArrowheads="1"/>
          </p:cNvSpPr>
          <p:nvPr/>
        </p:nvSpPr>
        <p:spPr bwMode="auto">
          <a:xfrm>
            <a:off x="628650" y="7300913"/>
            <a:ext cx="9525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  <a:buFont typeface="Times New Roman" panose="02020603050405020304" pitchFamily="18" charset="0"/>
              <a:buNone/>
            </a:pPr>
            <a:r>
              <a:rPr lang="ru-RU" altLang="ru-RU" sz="1500">
                <a:solidFill>
                  <a:srgbClr val="277600"/>
                </a:solidFill>
                <a:latin typeface="Times New Roman" panose="02020603050405020304" pitchFamily="18" charset="0"/>
              </a:rPr>
              <a:t>Североморское межрегиональное управление Россельхознадзора</a:t>
            </a:r>
            <a:endParaRPr lang="en-GB" altLang="ru-RU" sz="1500">
              <a:solidFill>
                <a:srgbClr val="2776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5"/>
          <p:cNvSpPr txBox="1">
            <a:spLocks noChangeArrowheads="1"/>
          </p:cNvSpPr>
          <p:nvPr/>
        </p:nvSpPr>
        <p:spPr bwMode="auto">
          <a:xfrm>
            <a:off x="755650" y="544513"/>
            <a:ext cx="8694738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lnSpc>
                <a:spcPts val="3550"/>
              </a:lnSpc>
            </a:pPr>
            <a:r>
              <a:rPr lang="ru-RU" altLang="ru-RU" sz="3100">
                <a:solidFill>
                  <a:srgbClr val="73928F"/>
                </a:solidFill>
                <a:latin typeface="Bitter"/>
              </a:rPr>
              <a:t>Мониторинг интернет-ресурсов по незаконному</a:t>
            </a:r>
          </a:p>
          <a:p>
            <a:pPr algn="ctr" eaLnBrk="1" hangingPunct="1">
              <a:lnSpc>
                <a:spcPts val="3550"/>
              </a:lnSpc>
            </a:pPr>
            <a:r>
              <a:rPr lang="ru-RU" altLang="ru-RU" sz="3100">
                <a:solidFill>
                  <a:srgbClr val="73928F"/>
                </a:solidFill>
                <a:latin typeface="Bitter"/>
              </a:rPr>
              <a:t>(обращению лекарственных средств для вет. применения)</a:t>
            </a:r>
            <a:endParaRPr lang="en-US" altLang="ru-RU" sz="3100">
              <a:solidFill>
                <a:srgbClr val="73928F"/>
              </a:solidFill>
              <a:latin typeface="Bitter"/>
            </a:endParaRPr>
          </a:p>
        </p:txBody>
      </p:sp>
      <p:pic>
        <p:nvPicPr>
          <p:cNvPr id="26627" name="Рисунок 19" descr="лек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39700"/>
            <a:ext cx="47307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35488" y="2940050"/>
            <a:ext cx="5208587" cy="10461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indent="219512" eaLnBrk="1">
              <a:defRPr/>
            </a:pP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9 месяцев 2023 года были заблокированы в:</a:t>
            </a:r>
          </a:p>
          <a:p>
            <a:pPr eaLnBrk="1">
              <a:buFont typeface="Arial" pitchFamily="34" charset="0"/>
              <a:buChar char="•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Архангельской область и Ненецком АО – 26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интернет-страницы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>
              <a:defRPr/>
            </a:pPr>
            <a:endParaRPr lang="ru-RU" sz="1700" dirty="0"/>
          </a:p>
        </p:txBody>
      </p:sp>
      <p:pic>
        <p:nvPicPr>
          <p:cNvPr id="26629" name="Рисунок 8" descr="00052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550" y="2547938"/>
            <a:ext cx="3786188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0" y="6643688"/>
            <a:ext cx="91598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31" name="Line 8"/>
          <p:cNvSpPr>
            <a:spLocks noChangeShapeType="1"/>
          </p:cNvSpPr>
          <p:nvPr/>
        </p:nvSpPr>
        <p:spPr bwMode="auto">
          <a:xfrm>
            <a:off x="1035050" y="7019925"/>
            <a:ext cx="8758238" cy="1588"/>
          </a:xfrm>
          <a:prstGeom prst="line">
            <a:avLst/>
          </a:prstGeom>
          <a:noFill/>
          <a:ln w="8892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2" name="Line 9"/>
          <p:cNvSpPr>
            <a:spLocks noChangeShapeType="1"/>
          </p:cNvSpPr>
          <p:nvPr/>
        </p:nvSpPr>
        <p:spPr bwMode="auto">
          <a:xfrm>
            <a:off x="1035050" y="7162800"/>
            <a:ext cx="8758238" cy="1588"/>
          </a:xfrm>
          <a:prstGeom prst="line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3" name="Text Box 5"/>
          <p:cNvSpPr txBox="1">
            <a:spLocks noChangeArrowheads="1"/>
          </p:cNvSpPr>
          <p:nvPr/>
        </p:nvSpPr>
        <p:spPr bwMode="auto">
          <a:xfrm>
            <a:off x="628650" y="7235825"/>
            <a:ext cx="9525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  <a:buFont typeface="Times New Roman" panose="02020603050405020304" pitchFamily="18" charset="0"/>
              <a:buNone/>
            </a:pPr>
            <a:r>
              <a:rPr lang="ru-RU" altLang="ru-RU" sz="1500">
                <a:solidFill>
                  <a:srgbClr val="277600"/>
                </a:solidFill>
                <a:latin typeface="Times New Roman" panose="02020603050405020304" pitchFamily="18" charset="0"/>
              </a:rPr>
              <a:t>Североморское межрегиональное управление Россельхознадзора</a:t>
            </a:r>
            <a:endParaRPr lang="en-GB" altLang="ru-RU" sz="1500">
              <a:solidFill>
                <a:srgbClr val="2776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5"/>
          <p:cNvSpPr txBox="1">
            <a:spLocks noChangeArrowheads="1"/>
          </p:cNvSpPr>
          <p:nvPr/>
        </p:nvSpPr>
        <p:spPr bwMode="auto">
          <a:xfrm>
            <a:off x="1092200" y="544513"/>
            <a:ext cx="8651875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lnSpc>
                <a:spcPts val="3550"/>
              </a:lnSpc>
            </a:pPr>
            <a:r>
              <a:rPr lang="ru-RU" altLang="ru-RU" sz="3100">
                <a:solidFill>
                  <a:srgbClr val="73928F"/>
                </a:solidFill>
                <a:latin typeface="Bitter"/>
              </a:rPr>
              <a:t>Наиболее часто допускаемые нарушения </a:t>
            </a:r>
            <a:br>
              <a:rPr lang="ru-RU" altLang="ru-RU" sz="3100">
                <a:solidFill>
                  <a:srgbClr val="73928F"/>
                </a:solidFill>
                <a:latin typeface="Bitter"/>
              </a:rPr>
            </a:br>
            <a:r>
              <a:rPr lang="ru-RU" altLang="ru-RU" sz="3100">
                <a:solidFill>
                  <a:srgbClr val="73928F"/>
                </a:solidFill>
                <a:latin typeface="Bitter"/>
              </a:rPr>
              <a:t>(обращение лекарственных средств для вет. применения)</a:t>
            </a:r>
            <a:endParaRPr lang="en-US" altLang="ru-RU" sz="3100">
              <a:solidFill>
                <a:srgbClr val="73928F"/>
              </a:solidFill>
              <a:latin typeface="Bitter"/>
            </a:endParaRPr>
          </a:p>
        </p:txBody>
      </p:sp>
      <p:pic>
        <p:nvPicPr>
          <p:cNvPr id="27651" name="Рисунок 19" descr="лек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39700"/>
            <a:ext cx="47307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16388" y="2211388"/>
            <a:ext cx="5754687" cy="50133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indent="219512" algn="just" eaLnBrk="1">
              <a:lnSpc>
                <a:spcPct val="114000"/>
              </a:lnSpc>
              <a:spcAft>
                <a:spcPts val="370"/>
              </a:spcAft>
              <a:defRPr/>
            </a:pP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допускается осуществление фармацевтической деятельности:</a:t>
            </a:r>
          </a:p>
          <a:p>
            <a:pPr indent="220492" algn="just" eaLnBrk="1">
              <a:lnSpc>
                <a:spcPct val="114000"/>
              </a:lnSpc>
              <a:spcAft>
                <a:spcPts val="370"/>
              </a:spcAft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лицензии или с нарушением лицензионных требований;</a:t>
            </a:r>
          </a:p>
          <a:p>
            <a:pPr indent="220492" algn="just" eaLnBrk="1">
              <a:lnSpc>
                <a:spcPct val="114000"/>
              </a:lnSpc>
              <a:spcAft>
                <a:spcPts val="370"/>
              </a:spcAft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адресам, не указанным в лицензии;</a:t>
            </a:r>
          </a:p>
          <a:p>
            <a:pPr indent="220492" algn="just" eaLnBrk="1">
              <a:lnSpc>
                <a:spcPct val="114000"/>
              </a:lnSpc>
              <a:spcAft>
                <a:spcPts val="370"/>
              </a:spcAft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отсутствии у специалистов, ответственных за хранение и реализацию лекарственных препаратов для ветеринарного применения, сертификата или свидетельств о повышении квалификации.</a:t>
            </a:r>
          </a:p>
          <a:p>
            <a:pPr indent="219512" algn="just" eaLnBrk="1">
              <a:lnSpc>
                <a:spcPct val="114000"/>
              </a:lnSpc>
              <a:spcAft>
                <a:spcPts val="370"/>
              </a:spcAft>
              <a:defRPr/>
            </a:pP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допускается хранение лекарственных препаратов в помещениях, не оборудованных поверенными приборами для определения температурного и влажностного режима, а также без нанесения нумерации и маркировки на стеллажи, полки и шкафы, используемые для хранения.</a:t>
            </a:r>
          </a:p>
          <a:p>
            <a:pPr indent="219512" algn="just" eaLnBrk="1">
              <a:lnSpc>
                <a:spcPct val="114000"/>
              </a:lnSpc>
              <a:spcAft>
                <a:spcPts val="370"/>
              </a:spcAft>
              <a:defRPr/>
            </a:pP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допускается нарушение правил хранения  лекарственных средств (нарушение сроков хранения, отсутствие учета лекарственных препаратов).</a:t>
            </a:r>
          </a:p>
          <a:p>
            <a:pPr eaLnBrk="1">
              <a:lnSpc>
                <a:spcPct val="114000"/>
              </a:lnSpc>
              <a:spcAft>
                <a:spcPts val="370"/>
              </a:spcAft>
              <a:defRPr/>
            </a:pPr>
            <a:endParaRPr lang="ru-RU" sz="1500" dirty="0"/>
          </a:p>
          <a:p>
            <a:pPr eaLnBrk="1">
              <a:lnSpc>
                <a:spcPct val="114000"/>
              </a:lnSpc>
              <a:spcAft>
                <a:spcPts val="370"/>
              </a:spcAft>
              <a:defRPr/>
            </a:pPr>
            <a:endParaRPr lang="ru-RU" sz="1500" dirty="0"/>
          </a:p>
        </p:txBody>
      </p:sp>
      <p:pic>
        <p:nvPicPr>
          <p:cNvPr id="27653" name="Рисунок 9" descr="23_11_2016_1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2547938"/>
            <a:ext cx="3170238" cy="317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0" y="6643688"/>
            <a:ext cx="91598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5" name="Line 8"/>
          <p:cNvSpPr>
            <a:spLocks noChangeShapeType="1"/>
          </p:cNvSpPr>
          <p:nvPr/>
        </p:nvSpPr>
        <p:spPr bwMode="auto">
          <a:xfrm>
            <a:off x="1035050" y="7019925"/>
            <a:ext cx="8758238" cy="1588"/>
          </a:xfrm>
          <a:prstGeom prst="line">
            <a:avLst/>
          </a:prstGeom>
          <a:noFill/>
          <a:ln w="8892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6" name="Line 9"/>
          <p:cNvSpPr>
            <a:spLocks noChangeShapeType="1"/>
          </p:cNvSpPr>
          <p:nvPr/>
        </p:nvSpPr>
        <p:spPr bwMode="auto">
          <a:xfrm>
            <a:off x="1035050" y="7162800"/>
            <a:ext cx="8758238" cy="1588"/>
          </a:xfrm>
          <a:prstGeom prst="line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7" name="Text Box 5"/>
          <p:cNvSpPr txBox="1">
            <a:spLocks noChangeArrowheads="1"/>
          </p:cNvSpPr>
          <p:nvPr/>
        </p:nvSpPr>
        <p:spPr bwMode="auto">
          <a:xfrm>
            <a:off x="628650" y="7235825"/>
            <a:ext cx="9525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  <a:buFont typeface="Times New Roman" panose="02020603050405020304" pitchFamily="18" charset="0"/>
              <a:buNone/>
            </a:pPr>
            <a:r>
              <a:rPr lang="ru-RU" altLang="ru-RU" sz="1500">
                <a:solidFill>
                  <a:srgbClr val="277600"/>
                </a:solidFill>
                <a:latin typeface="Times New Roman" panose="02020603050405020304" pitchFamily="18" charset="0"/>
              </a:rPr>
              <a:t>Североморское межрегиональное управление Россельхознадзора</a:t>
            </a:r>
            <a:endParaRPr lang="en-GB" altLang="ru-RU" sz="1500">
              <a:solidFill>
                <a:srgbClr val="2776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5"/>
          <p:cNvSpPr txBox="1">
            <a:spLocks noChangeArrowheads="1"/>
          </p:cNvSpPr>
          <p:nvPr/>
        </p:nvSpPr>
        <p:spPr bwMode="auto">
          <a:xfrm>
            <a:off x="923925" y="544513"/>
            <a:ext cx="8569325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lnSpc>
                <a:spcPts val="3550"/>
              </a:lnSpc>
            </a:pPr>
            <a:r>
              <a:rPr lang="ru-RU" altLang="ru-RU" sz="3100">
                <a:solidFill>
                  <a:srgbClr val="73928F"/>
                </a:solidFill>
                <a:latin typeface="Bitter"/>
              </a:rPr>
              <a:t>«Как делать можно»</a:t>
            </a:r>
          </a:p>
          <a:p>
            <a:pPr algn="ctr" eaLnBrk="1" hangingPunct="1">
              <a:lnSpc>
                <a:spcPts val="3550"/>
              </a:lnSpc>
            </a:pPr>
            <a:r>
              <a:rPr lang="ru-RU" altLang="ru-RU" sz="3100">
                <a:solidFill>
                  <a:srgbClr val="73928F"/>
                </a:solidFill>
                <a:latin typeface="Bitter"/>
              </a:rPr>
              <a:t>(обращение лекарственных средств для вет. применения)</a:t>
            </a:r>
            <a:endParaRPr lang="en-US" altLang="ru-RU" sz="3100">
              <a:solidFill>
                <a:srgbClr val="73928F"/>
              </a:solidFill>
              <a:latin typeface="Bitter"/>
            </a:endParaRPr>
          </a:p>
        </p:txBody>
      </p:sp>
      <p:pic>
        <p:nvPicPr>
          <p:cNvPr id="28675" name="Рисунок 19" descr="лек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39700"/>
            <a:ext cx="47307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Box 7"/>
          <p:cNvSpPr txBox="1">
            <a:spLocks noChangeArrowheads="1"/>
          </p:cNvSpPr>
          <p:nvPr/>
        </p:nvSpPr>
        <p:spPr bwMode="auto">
          <a:xfrm>
            <a:off x="4200525" y="2044700"/>
            <a:ext cx="5586413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68275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14000"/>
              </a:lnSpc>
              <a:spcAft>
                <a:spcPts val="375"/>
              </a:spcAft>
            </a:pPr>
            <a:r>
              <a:rPr lang="ru-RU" altLang="ru-RU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Обязанность:</a:t>
            </a:r>
          </a:p>
          <a:p>
            <a:pPr algn="just" eaLnBrk="1">
              <a:lnSpc>
                <a:spcPct val="114000"/>
              </a:lnSpc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ru-RU" altLang="ru-RU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 лицензию (Федеральный закон от 04.05.2011 №99-ФЗ </a:t>
            </a:r>
            <a:br>
              <a:rPr lang="ru-RU" altLang="ru-RU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лицензировании отдельных видов деятельности»;</a:t>
            </a:r>
          </a:p>
          <a:p>
            <a:pPr algn="just" eaLnBrk="1">
              <a:lnSpc>
                <a:spcPct val="114000"/>
              </a:lnSpc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ru-RU" altLang="ru-RU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обращение лекарственных средств в соответствии с  Федеральным законом от 12.04.2010 №61-ФЗ «Об обращении лекарственных средств» (разработка, доклинические исследования, клинические исследования, экспертиза, государственная регистрация, стандартизация, контроль качества, производство, изготовление, хранение, транспортировка, ввозом/вывоз в/из РФ, реклама, отпуск, реализация, передача, применение, уничтожение);</a:t>
            </a:r>
          </a:p>
          <a:p>
            <a:pPr algn="just" eaLnBrk="1">
              <a:lnSpc>
                <a:spcPct val="114000"/>
              </a:lnSpc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ru-RU" altLang="ru-RU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Правила хранения лекарственных препаратов </a:t>
            </a:r>
            <a:br>
              <a:rPr lang="ru-RU" altLang="ru-RU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Минсельхоза РФ от 29.07.2020 № 426 ).</a:t>
            </a:r>
          </a:p>
        </p:txBody>
      </p:sp>
      <p:pic>
        <p:nvPicPr>
          <p:cNvPr id="28677" name="Рисунок 8" descr="preparaty opasny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5" y="2211388"/>
            <a:ext cx="3968750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0" y="6643688"/>
            <a:ext cx="91598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679" name="Line 8"/>
          <p:cNvSpPr>
            <a:spLocks noChangeShapeType="1"/>
          </p:cNvSpPr>
          <p:nvPr/>
        </p:nvSpPr>
        <p:spPr bwMode="auto">
          <a:xfrm>
            <a:off x="1035050" y="7019925"/>
            <a:ext cx="8758238" cy="1588"/>
          </a:xfrm>
          <a:prstGeom prst="line">
            <a:avLst/>
          </a:prstGeom>
          <a:noFill/>
          <a:ln w="8892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80" name="Line 9"/>
          <p:cNvSpPr>
            <a:spLocks noChangeShapeType="1"/>
          </p:cNvSpPr>
          <p:nvPr/>
        </p:nvSpPr>
        <p:spPr bwMode="auto">
          <a:xfrm>
            <a:off x="1035050" y="7162800"/>
            <a:ext cx="8758238" cy="1588"/>
          </a:xfrm>
          <a:prstGeom prst="line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81" name="Text Box 5"/>
          <p:cNvSpPr txBox="1">
            <a:spLocks noChangeArrowheads="1"/>
          </p:cNvSpPr>
          <p:nvPr/>
        </p:nvSpPr>
        <p:spPr bwMode="auto">
          <a:xfrm>
            <a:off x="628650" y="7235825"/>
            <a:ext cx="9525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  <a:buFont typeface="Times New Roman" panose="02020603050405020304" pitchFamily="18" charset="0"/>
              <a:buNone/>
            </a:pPr>
            <a:r>
              <a:rPr lang="ru-RU" altLang="ru-RU" sz="1500">
                <a:solidFill>
                  <a:srgbClr val="277600"/>
                </a:solidFill>
                <a:latin typeface="Times New Roman" panose="02020603050405020304" pitchFamily="18" charset="0"/>
              </a:rPr>
              <a:t>Североморское межрегиональное управление Россельхознадзора</a:t>
            </a:r>
            <a:endParaRPr lang="en-GB" altLang="ru-RU" sz="1500">
              <a:solidFill>
                <a:srgbClr val="2776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5"/>
          <p:cNvSpPr txBox="1">
            <a:spLocks noChangeArrowheads="1"/>
          </p:cNvSpPr>
          <p:nvPr/>
        </p:nvSpPr>
        <p:spPr bwMode="auto">
          <a:xfrm>
            <a:off x="630238" y="139700"/>
            <a:ext cx="89884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/>
            <a:r>
              <a:rPr lang="ru-RU" altLang="ru-RU" sz="2500">
                <a:solidFill>
                  <a:srgbClr val="7392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нормативные акты, вступившие в силу в 2023 году</a:t>
            </a:r>
          </a:p>
          <a:p>
            <a:pPr algn="ctr" eaLnBrk="1" hangingPunct="1">
              <a:lnSpc>
                <a:spcPts val="3550"/>
              </a:lnSpc>
            </a:pPr>
            <a:r>
              <a:rPr lang="ru-RU" altLang="ru-RU" sz="2500">
                <a:solidFill>
                  <a:srgbClr val="7392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(обращение лекарственных средств для вет. применения)</a:t>
            </a:r>
            <a:endParaRPr lang="en-US" altLang="ru-RU" sz="2500">
              <a:solidFill>
                <a:srgbClr val="7392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9" name="Рисунок 19" descr="лек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39700"/>
            <a:ext cx="47307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7"/>
          <p:cNvSpPr txBox="1">
            <a:spLocks noChangeArrowheads="1"/>
          </p:cNvSpPr>
          <p:nvPr/>
        </p:nvSpPr>
        <p:spPr bwMode="auto">
          <a:xfrm>
            <a:off x="3192463" y="1136650"/>
            <a:ext cx="64262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1">
              <a:buFont typeface="Arial" panose="020B0604020202020204" pitchFamily="34" charset="0"/>
              <a:buChar char="•"/>
            </a:pPr>
            <a:r>
              <a:rPr lang="ru-RU" altLang="ru-RU" sz="15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02.07.2021 №317-ФЗ «О внесении изменений в Федеральный закон от 12.04.2010 №61-ФЗ «Об обращении лекарственных средств»;</a:t>
            </a:r>
          </a:p>
          <a:p>
            <a:pPr algn="just" eaLnBrk="1">
              <a:buFont typeface="Arial" panose="020B0604020202020204" pitchFamily="34" charset="0"/>
              <a:buChar char="•"/>
            </a:pPr>
            <a:r>
              <a:rPr lang="ru-RU" altLang="ru-RU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Постановление Правительства РФ от 08.04.2023 г. №565 «О порядке представления документов и сведений о лекарственных препаратах для ветеринарного применения, вводимых в гражданский оборот, выдачи разрешения на ввод в гражданский оборот иммунобиологического лекарственного препарата для ветеринарного применения и протоколов испытаний о соответствии серий иммунобиологического лекарственного препарата для ветеринарного применения показателям качества, предусмотренным нормативным документом»;</a:t>
            </a:r>
          </a:p>
        </p:txBody>
      </p:sp>
      <p:grpSp>
        <p:nvGrpSpPr>
          <p:cNvPr id="29701" name="Group 4"/>
          <p:cNvGrpSpPr>
            <a:grpSpLocks/>
          </p:cNvGrpSpPr>
          <p:nvPr/>
        </p:nvGrpSpPr>
        <p:grpSpPr bwMode="auto">
          <a:xfrm>
            <a:off x="714375" y="1316038"/>
            <a:ext cx="2309813" cy="2408237"/>
            <a:chOff x="0" y="0"/>
            <a:chExt cx="12366988" cy="10310699"/>
          </a:xfrm>
        </p:grpSpPr>
        <p:pic>
          <p:nvPicPr>
            <p:cNvPr id="29707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366988" cy="10310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2" name="Прямоугольник 11"/>
          <p:cNvSpPr>
            <a:spLocks noChangeArrowheads="1"/>
          </p:cNvSpPr>
          <p:nvPr/>
        </p:nvSpPr>
        <p:spPr bwMode="auto">
          <a:xfrm>
            <a:off x="671513" y="3779838"/>
            <a:ext cx="9072562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446" tIns="28223" rIns="56446" bIns="28223">
            <a:spAutoFit/>
          </a:bodyPr>
          <a:lstStyle/>
          <a:p>
            <a:pPr algn="just" eaLnBrk="1">
              <a:buFont typeface="Arial" panose="020B0604020202020204" pitchFamily="34" charset="0"/>
              <a:buChar char="•"/>
            </a:pPr>
            <a:r>
              <a:rPr lang="ru-RU" altLang="ru-RU" sz="1500">
                <a:solidFill>
                  <a:schemeClr val="tx1"/>
                </a:solidFill>
              </a:rPr>
              <a:t>  </a:t>
            </a:r>
            <a:r>
              <a:rPr lang="ru-RU" altLang="ru-RU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сельского хозяйства Российской Федерации от 16.06.2023 №573 «Об утверждении перечня индикаторов риска нарушения обязательных требований при осуществлении федерального государственного контроля (надзора) в сфере обращения лекарственных средств для ветеринарного применения»; </a:t>
            </a:r>
          </a:p>
          <a:p>
            <a:pPr algn="just" eaLnBrk="1">
              <a:buFont typeface="Arial" panose="020B0604020202020204" pitchFamily="34" charset="0"/>
              <a:buChar char="•"/>
            </a:pPr>
            <a:r>
              <a:rPr lang="ru-RU" altLang="ru-RU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Приказ Министерства сельского хозяйства Российской Федерации от 16.06.2023 №574 «О внесении изменений в перечень индикаторов риска нарушения обязательных требований по федеральному государственному лицензионному контролю деятельности по производству лекарственных средств для ветеринарного применения, утвержденный приказом Минсельхоза России от 19.01.2022 г. №19»;  </a:t>
            </a:r>
          </a:p>
          <a:p>
            <a:pPr algn="just" eaLnBrk="1">
              <a:buFont typeface="Arial" panose="020B0604020202020204" pitchFamily="34" charset="0"/>
              <a:buChar char="•"/>
            </a:pPr>
            <a:r>
              <a:rPr lang="ru-RU" altLang="ru-RU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Приказ Министерства сельского хозяйства Российской Федерации от 29.03.2023 №313 «Об утверждении правил надлежащей дистрибьюторской практики лекарственных препаратов для ветеринарного применения»;</a:t>
            </a:r>
          </a:p>
          <a:p>
            <a:pPr algn="just" eaLnBrk="1">
              <a:buFont typeface="Arial" panose="020B0604020202020204" pitchFamily="34" charset="0"/>
              <a:buChar char="•"/>
            </a:pPr>
            <a:r>
              <a:rPr lang="ru-RU" altLang="ru-RU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Приказ Министерства сельского хозяйства Российской Федерации от 14.07.2023 №622 «О внесении изменений в Правила проведения экспертизы лекарственных средств для ветеринарного применения, утвержденные приказом Минсельхоза России от 15.08.2022 г. № 529».</a:t>
            </a:r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0" y="6643688"/>
            <a:ext cx="91598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1035050" y="7019925"/>
            <a:ext cx="8758238" cy="1588"/>
          </a:xfrm>
          <a:prstGeom prst="line">
            <a:avLst/>
          </a:prstGeom>
          <a:noFill/>
          <a:ln w="8892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1035050" y="7162800"/>
            <a:ext cx="8758238" cy="1588"/>
          </a:xfrm>
          <a:prstGeom prst="line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06" name="Text Box 5"/>
          <p:cNvSpPr txBox="1">
            <a:spLocks noChangeArrowheads="1"/>
          </p:cNvSpPr>
          <p:nvPr/>
        </p:nvSpPr>
        <p:spPr bwMode="auto">
          <a:xfrm>
            <a:off x="628650" y="7235825"/>
            <a:ext cx="9525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  <a:buFont typeface="Times New Roman" panose="02020603050405020304" pitchFamily="18" charset="0"/>
              <a:buNone/>
            </a:pPr>
            <a:r>
              <a:rPr lang="ru-RU" altLang="ru-RU" sz="1500">
                <a:solidFill>
                  <a:srgbClr val="277600"/>
                </a:solidFill>
                <a:latin typeface="Times New Roman" panose="02020603050405020304" pitchFamily="18" charset="0"/>
              </a:rPr>
              <a:t>Североморское межрегиональное управление Россельхознадзора</a:t>
            </a:r>
            <a:endParaRPr lang="en-GB" altLang="ru-RU" sz="1500">
              <a:solidFill>
                <a:srgbClr val="2776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5"/>
          <p:cNvSpPr txBox="1">
            <a:spLocks noChangeArrowheads="1"/>
          </p:cNvSpPr>
          <p:nvPr/>
        </p:nvSpPr>
        <p:spPr bwMode="auto">
          <a:xfrm>
            <a:off x="839788" y="195263"/>
            <a:ext cx="873760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lnSpc>
                <a:spcPts val="3550"/>
              </a:lnSpc>
            </a:pPr>
            <a:r>
              <a:rPr lang="ru-RU" altLang="ru-RU" sz="3100">
                <a:solidFill>
                  <a:srgbClr val="73928F"/>
                </a:solidFill>
                <a:latin typeface="Bitter"/>
              </a:rPr>
              <a:t>Сведения о контрольно-надзорной деятельности</a:t>
            </a:r>
          </a:p>
          <a:p>
            <a:pPr algn="ctr" eaLnBrk="1" hangingPunct="1">
              <a:lnSpc>
                <a:spcPts val="3550"/>
              </a:lnSpc>
            </a:pPr>
            <a:r>
              <a:rPr lang="ru-RU" altLang="ru-RU" sz="3100">
                <a:solidFill>
                  <a:srgbClr val="73928F"/>
                </a:solidFill>
                <a:latin typeface="Bitter"/>
              </a:rPr>
              <a:t>(в сфере ответственного обращения с животными, использованием животных в культурно зрелищных целях)</a:t>
            </a:r>
            <a:endParaRPr lang="en-US" altLang="ru-RU" sz="3100">
              <a:solidFill>
                <a:srgbClr val="73928F"/>
              </a:solidFill>
              <a:latin typeface="Bitter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60475" y="2100263"/>
          <a:ext cx="8232775" cy="3146425"/>
        </p:xfrm>
        <a:graphic>
          <a:graphicData uri="http://schemas.openxmlformats.org/drawingml/2006/table">
            <a:tbl>
              <a:tblPr/>
              <a:tblGrid>
                <a:gridCol w="3865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3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3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8586"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Bahnschrift SemiBold Condensed" pitchFamily="34" charset="0"/>
                          <a:ea typeface="+mn-ea"/>
                          <a:cs typeface="+mn-cs"/>
                        </a:rPr>
                        <a:t>Наименование</a:t>
                      </a:r>
                    </a:p>
                  </a:txBody>
                  <a:tcPr marL="37803" marR="37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Bahnschrift SemiBold Condensed" pitchFamily="34" charset="0"/>
                          <a:ea typeface="+mn-ea"/>
                          <a:cs typeface="+mn-cs"/>
                        </a:rPr>
                        <a:t>Архангельская область</a:t>
                      </a:r>
                    </a:p>
                  </a:txBody>
                  <a:tcPr marL="37803" marR="37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Bahnschrift SemiBold Condensed" pitchFamily="34" charset="0"/>
                          <a:ea typeface="+mn-ea"/>
                          <a:cs typeface="+mn-cs"/>
                        </a:rPr>
                        <a:t>Ненецкий автономный округ</a:t>
                      </a:r>
                    </a:p>
                  </a:txBody>
                  <a:tcPr marL="37803" marR="37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306">
                <a:tc>
                  <a:txBody>
                    <a:bodyPr/>
                    <a:lstStyle/>
                    <a:p>
                      <a:pPr marL="0" algn="ctr" defTabSz="914400" rtl="0" eaLnBrk="1" fontAlgn="base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Количество хозяйствующих субъектов</a:t>
                      </a:r>
                    </a:p>
                  </a:txBody>
                  <a:tcPr marL="37803" marR="37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indent="10160"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80010" algn="l"/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1 </a:t>
                      </a:r>
                    </a:p>
                  </a:txBody>
                  <a:tcPr marL="37803" marR="37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-</a:t>
                      </a:r>
                    </a:p>
                  </a:txBody>
                  <a:tcPr marL="37803" marR="37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306">
                <a:tc>
                  <a:txBody>
                    <a:bodyPr/>
                    <a:lstStyle/>
                    <a:p>
                      <a:pPr marL="0" algn="ctr" defTabSz="914400" rtl="0" eaLnBrk="1" fontAlgn="base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Количество проверок по лицензированию</a:t>
                      </a:r>
                    </a:p>
                  </a:txBody>
                  <a:tcPr marL="37803" marR="37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-</a:t>
                      </a:r>
                    </a:p>
                  </a:txBody>
                  <a:tcPr marL="37803" marR="37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-</a:t>
                      </a:r>
                    </a:p>
                  </a:txBody>
                  <a:tcPr marL="37803" marR="37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306">
                <a:tc>
                  <a:txBody>
                    <a:bodyPr/>
                    <a:lstStyle/>
                    <a:p>
                      <a:pPr marL="0" algn="ctr" defTabSz="914400" rtl="0" eaLnBrk="1" fontAlgn="base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Получено </a:t>
                      </a: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лицензий/переоформлено</a:t>
                      </a:r>
                      <a:endParaRPr lang="ru-RU" sz="1300" kern="1200" dirty="0">
                        <a:solidFill>
                          <a:srgbClr val="000000"/>
                        </a:solidFill>
                        <a:latin typeface="Bahnschrift Light" pitchFamily="34" charset="0"/>
                        <a:ea typeface="Times New Roman"/>
                        <a:cs typeface="Tahoma"/>
                      </a:endParaRPr>
                    </a:p>
                  </a:txBody>
                  <a:tcPr marL="37803" marR="37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-</a:t>
                      </a:r>
                    </a:p>
                  </a:txBody>
                  <a:tcPr marL="37803" marR="37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-</a:t>
                      </a:r>
                    </a:p>
                  </a:txBody>
                  <a:tcPr marL="37803" marR="37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306">
                <a:tc>
                  <a:txBody>
                    <a:bodyPr/>
                    <a:lstStyle/>
                    <a:p>
                      <a:pPr marL="0" algn="ctr" defTabSz="914400" rtl="0" eaLnBrk="1" fontAlgn="base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Количество КНМ</a:t>
                      </a:r>
                    </a:p>
                  </a:txBody>
                  <a:tcPr marL="37803" marR="37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1</a:t>
                      </a:r>
                    </a:p>
                  </a:txBody>
                  <a:tcPr marL="37803" marR="37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-</a:t>
                      </a:r>
                    </a:p>
                  </a:txBody>
                  <a:tcPr marL="37803" marR="37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306">
                <a:tc>
                  <a:txBody>
                    <a:bodyPr/>
                    <a:lstStyle/>
                    <a:p>
                      <a:pPr marL="0" algn="ctr" defTabSz="914400" rtl="0" eaLnBrk="1" fontAlgn="base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Составлено протоколов об А/П</a:t>
                      </a:r>
                    </a:p>
                  </a:txBody>
                  <a:tcPr marL="37803" marR="37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1 </a:t>
                      </a:r>
                    </a:p>
                  </a:txBody>
                  <a:tcPr marL="37803" marR="37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-</a:t>
                      </a:r>
                    </a:p>
                  </a:txBody>
                  <a:tcPr marL="37803" marR="37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306">
                <a:tc>
                  <a:txBody>
                    <a:bodyPr/>
                    <a:lstStyle/>
                    <a:p>
                      <a:pPr marL="0" algn="ctr" defTabSz="914400" rtl="0" eaLnBrk="1" fontAlgn="base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Выдано предостережений</a:t>
                      </a:r>
                    </a:p>
                  </a:txBody>
                  <a:tcPr marL="37803" marR="37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4</a:t>
                      </a:r>
                    </a:p>
                  </a:txBody>
                  <a:tcPr marL="37803" marR="37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-</a:t>
                      </a:r>
                    </a:p>
                  </a:txBody>
                  <a:tcPr marL="37803" marR="37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0757" name="TextBox 10"/>
          <p:cNvSpPr txBox="1">
            <a:spLocks noChangeArrowheads="1"/>
          </p:cNvSpPr>
          <p:nvPr/>
        </p:nvSpPr>
        <p:spPr bwMode="auto">
          <a:xfrm>
            <a:off x="755650" y="5514975"/>
            <a:ext cx="869473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27781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14000"/>
              </a:lnSpc>
              <a:spcAft>
                <a:spcPts val="375"/>
              </a:spcAft>
            </a:pPr>
            <a:r>
              <a:rPr lang="ru-RU" altLang="ru-RU" sz="1200">
                <a:solidFill>
                  <a:schemeClr val="tx1"/>
                </a:solidFill>
                <a:latin typeface="Bahnschrift Light" panose="020B0502040204020203" pitchFamily="34" charset="0"/>
              </a:rPr>
              <a:t>На поднадзорной  Управлению территории 1  хозяйствующий субъект осуществляющий деятельность в данной сфере. Объекту по содержанию и использованию животных в культурно-зрелищных целях, </a:t>
            </a:r>
            <a:br>
              <a:rPr lang="ru-RU" altLang="ru-RU" sz="1200">
                <a:solidFill>
                  <a:schemeClr val="tx1"/>
                </a:solidFill>
                <a:latin typeface="Bahnschrift Light" panose="020B0502040204020203" pitchFamily="34" charset="0"/>
              </a:rPr>
            </a:br>
            <a:r>
              <a:rPr lang="ru-RU" altLang="ru-RU" sz="1200">
                <a:solidFill>
                  <a:schemeClr val="tx1"/>
                </a:solidFill>
                <a:latin typeface="Bahnschrift Light" panose="020B0502040204020203" pitchFamily="34" charset="0"/>
              </a:rPr>
              <a:t>присвоена  категория риска - Высокий  риск</a:t>
            </a:r>
          </a:p>
        </p:txBody>
      </p:sp>
      <p:pic>
        <p:nvPicPr>
          <p:cNvPr id="30758" name="Рисунок 12" descr="цирк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39700"/>
            <a:ext cx="47307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9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0" y="6643688"/>
            <a:ext cx="91598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60" name="Line 8"/>
          <p:cNvSpPr>
            <a:spLocks noChangeShapeType="1"/>
          </p:cNvSpPr>
          <p:nvPr/>
        </p:nvSpPr>
        <p:spPr bwMode="auto">
          <a:xfrm>
            <a:off x="1035050" y="7019925"/>
            <a:ext cx="8758238" cy="1588"/>
          </a:xfrm>
          <a:prstGeom prst="line">
            <a:avLst/>
          </a:prstGeom>
          <a:noFill/>
          <a:ln w="8892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61" name="Line 9"/>
          <p:cNvSpPr>
            <a:spLocks noChangeShapeType="1"/>
          </p:cNvSpPr>
          <p:nvPr/>
        </p:nvSpPr>
        <p:spPr bwMode="auto">
          <a:xfrm>
            <a:off x="1035050" y="7162800"/>
            <a:ext cx="8758238" cy="1588"/>
          </a:xfrm>
          <a:prstGeom prst="line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62" name="Text Box 5"/>
          <p:cNvSpPr txBox="1">
            <a:spLocks noChangeArrowheads="1"/>
          </p:cNvSpPr>
          <p:nvPr/>
        </p:nvSpPr>
        <p:spPr bwMode="auto">
          <a:xfrm>
            <a:off x="628650" y="7235825"/>
            <a:ext cx="9525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  <a:buFont typeface="Times New Roman" panose="02020603050405020304" pitchFamily="18" charset="0"/>
              <a:buNone/>
            </a:pPr>
            <a:r>
              <a:rPr lang="ru-RU" altLang="ru-RU" sz="1500">
                <a:solidFill>
                  <a:srgbClr val="277600"/>
                </a:solidFill>
                <a:latin typeface="Times New Roman" panose="02020603050405020304" pitchFamily="18" charset="0"/>
              </a:rPr>
              <a:t>Североморское межрегиональное управление Россельхознадзора</a:t>
            </a:r>
            <a:endParaRPr lang="en-GB" altLang="ru-RU" sz="1500">
              <a:solidFill>
                <a:srgbClr val="2776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1"/>
          <p:cNvSpPr>
            <a:spLocks noChangeArrowheads="1"/>
          </p:cNvSpPr>
          <p:nvPr/>
        </p:nvSpPr>
        <p:spPr bwMode="auto">
          <a:xfrm>
            <a:off x="628650" y="360363"/>
            <a:ext cx="9091613" cy="601662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0800" tIns="50400" rIns="100800" bIns="504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436563" y="4330700"/>
            <a:ext cx="50800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ru-RU" altLang="ru-RU"/>
          </a:p>
        </p:txBody>
      </p:sp>
      <p:sp>
        <p:nvSpPr>
          <p:cNvPr id="31748" name="Заголовок 13"/>
          <p:cNvSpPr>
            <a:spLocks noGrp="1"/>
          </p:cNvSpPr>
          <p:nvPr>
            <p:ph type="title"/>
          </p:nvPr>
        </p:nvSpPr>
        <p:spPr>
          <a:xfrm>
            <a:off x="254000" y="179388"/>
            <a:ext cx="9644063" cy="482600"/>
          </a:xfrm>
        </p:spPr>
        <p:txBody>
          <a:bodyPr/>
          <a:lstStyle/>
          <a:p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земельный надзор</a:t>
            </a:r>
            <a:endParaRPr lang="ru-RU" alt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9" name="Rectangle 1"/>
          <p:cNvSpPr>
            <a:spLocks noGrp="1" noChangeArrowheads="1"/>
          </p:cNvSpPr>
          <p:nvPr>
            <p:ph idx="1"/>
          </p:nvPr>
        </p:nvSpPr>
        <p:spPr>
          <a:xfrm>
            <a:off x="754063" y="993775"/>
            <a:ext cx="8786812" cy="6616700"/>
          </a:xfrm>
        </p:spPr>
        <p:txBody>
          <a:bodyPr lIns="91440" tIns="45720" rIns="91440" bIns="45720" anchor="ctr">
            <a:spAutoFit/>
          </a:bodyPr>
          <a:lstStyle/>
          <a:p>
            <a:pPr algn="just">
              <a:buFont typeface="Arial" panose="020B0604020202020204" pitchFamily="34" charset="0"/>
              <a:buNone/>
            </a:pP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области федерального государственного земельного надзора на территории  Архангельской области  за 9 месяцев 2023 г. проведено:</a:t>
            </a:r>
          </a:p>
          <a:p>
            <a:pPr algn="just">
              <a:buFont typeface="Arial" panose="020B0604020202020204" pitchFamily="34" charset="0"/>
              <a:buNone/>
            </a:pPr>
            <a:endParaRPr lang="ru-RU" alt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endParaRPr lang="ru-RU" alt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endParaRPr lang="ru-RU" alt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endParaRPr lang="ru-RU" alt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</a:t>
            </a:r>
          </a:p>
          <a:p>
            <a:pPr algn="just">
              <a:buFont typeface="Arial" panose="020B0604020202020204" pitchFamily="34" charset="0"/>
              <a:buNone/>
            </a:pPr>
            <a:endParaRPr lang="ru-RU" alt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endParaRPr lang="ru-RU" alt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</a:p>
          <a:p>
            <a:pPr algn="just">
              <a:buFont typeface="Arial" panose="020B0604020202020204" pitchFamily="34" charset="0"/>
              <a:buNone/>
            </a:pPr>
            <a:endParaRPr lang="ru-RU" alt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  <a:p>
            <a:pPr algn="just">
              <a:buFont typeface="Arial" panose="020B0604020202020204" pitchFamily="34" charset="0"/>
              <a:buNone/>
            </a:pPr>
            <a:endParaRPr lang="ru-RU" alt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endParaRPr lang="ru-RU" alt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endParaRPr lang="ru-RU" alt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endParaRPr lang="ru-RU" alt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20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0" name="Line 9"/>
          <p:cNvSpPr>
            <a:spLocks noChangeShapeType="1"/>
          </p:cNvSpPr>
          <p:nvPr/>
        </p:nvSpPr>
        <p:spPr bwMode="auto">
          <a:xfrm>
            <a:off x="754063" y="755650"/>
            <a:ext cx="8758237" cy="1588"/>
          </a:xfrm>
          <a:prstGeom prst="line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Пятиугольник 13"/>
          <p:cNvSpPr/>
          <p:nvPr/>
        </p:nvSpPr>
        <p:spPr>
          <a:xfrm rot="5400000">
            <a:off x="5037770" y="1424925"/>
            <a:ext cx="766887" cy="6905472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проведено контрольных (надзорных) мероприятий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(без взаимодействия) - 366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826125" y="5208588"/>
            <a:ext cx="3714750" cy="7858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203 наблюдения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соблюдением обязательных требований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(мониторинг безопасности)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39813" y="5208588"/>
            <a:ext cx="3714750" cy="5984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163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выездных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обследования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1968500" y="6280150"/>
            <a:ext cx="6715125" cy="500063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результатам КНМ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объявлено 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332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предостережения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9" name="Правая фигурная скобка 28"/>
          <p:cNvSpPr/>
          <p:nvPr/>
        </p:nvSpPr>
        <p:spPr>
          <a:xfrm rot="5400000">
            <a:off x="5110957" y="3423443"/>
            <a:ext cx="215900" cy="5357813"/>
          </a:xfrm>
          <a:prstGeom prst="rightBrace">
            <a:avLst>
              <a:gd name="adj1" fmla="val 8333"/>
              <a:gd name="adj2" fmla="val 5052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1756" name="Text Box 5"/>
          <p:cNvSpPr txBox="1">
            <a:spLocks noChangeArrowheads="1"/>
          </p:cNvSpPr>
          <p:nvPr/>
        </p:nvSpPr>
        <p:spPr bwMode="auto">
          <a:xfrm>
            <a:off x="628650" y="7235825"/>
            <a:ext cx="9525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  <a:buFont typeface="Times New Roman" panose="02020603050405020304" pitchFamily="18" charset="0"/>
              <a:buNone/>
            </a:pPr>
            <a:r>
              <a:rPr lang="ru-RU" altLang="ru-RU" sz="1500">
                <a:solidFill>
                  <a:srgbClr val="277600"/>
                </a:solidFill>
                <a:latin typeface="Times New Roman" panose="02020603050405020304" pitchFamily="18" charset="0"/>
              </a:rPr>
              <a:t>Североморское межрегиональное управление Россельхознадзора</a:t>
            </a:r>
            <a:endParaRPr lang="en-GB" altLang="ru-RU" sz="1500">
              <a:solidFill>
                <a:srgbClr val="2776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1757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0" y="6643688"/>
            <a:ext cx="91598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1758" name="Line 8"/>
          <p:cNvSpPr>
            <a:spLocks noChangeShapeType="1"/>
          </p:cNvSpPr>
          <p:nvPr/>
        </p:nvSpPr>
        <p:spPr bwMode="auto">
          <a:xfrm>
            <a:off x="1035050" y="7019925"/>
            <a:ext cx="8758238" cy="1588"/>
          </a:xfrm>
          <a:prstGeom prst="line">
            <a:avLst/>
          </a:prstGeom>
          <a:noFill/>
          <a:ln w="8892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9" name="Line 9"/>
          <p:cNvSpPr>
            <a:spLocks noChangeShapeType="1"/>
          </p:cNvSpPr>
          <p:nvPr/>
        </p:nvSpPr>
        <p:spPr bwMode="auto">
          <a:xfrm>
            <a:off x="1035050" y="7162800"/>
            <a:ext cx="8758238" cy="1588"/>
          </a:xfrm>
          <a:prstGeom prst="line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111250" y="1851025"/>
            <a:ext cx="7791450" cy="5715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контрольных (надзорных) мероприятий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(во взаимодействии с контролируемым лицом) - 15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754688" y="2565400"/>
            <a:ext cx="3714750" cy="838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оставлено протоколов об 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административном правонарушении - 14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754688" y="3494088"/>
            <a:ext cx="3714750" cy="8572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выдано предписаний - 17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111250" y="2708275"/>
            <a:ext cx="3714750" cy="5984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инспекционный визит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111250" y="3494088"/>
            <a:ext cx="3714750" cy="5984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 выездных проверок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8" name="Правая фигурная скобка 27"/>
          <p:cNvSpPr/>
          <p:nvPr/>
        </p:nvSpPr>
        <p:spPr>
          <a:xfrm>
            <a:off x="5254625" y="2779713"/>
            <a:ext cx="285750" cy="1214437"/>
          </a:xfrm>
          <a:prstGeom prst="rightBrace">
            <a:avLst>
              <a:gd name="adj1" fmla="val 0"/>
              <a:gd name="adj2" fmla="val 5052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1"/>
          <p:cNvSpPr>
            <a:spLocks noChangeArrowheads="1"/>
          </p:cNvSpPr>
          <p:nvPr/>
        </p:nvSpPr>
        <p:spPr bwMode="auto">
          <a:xfrm>
            <a:off x="628650" y="360363"/>
            <a:ext cx="9091613" cy="601662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0800" tIns="50400" rIns="100800" bIns="504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5000625" y="944563"/>
            <a:ext cx="4811713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ru-RU" altLang="ru-RU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36563" y="4330700"/>
            <a:ext cx="50800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ru-RU" altLang="ru-RU"/>
          </a:p>
        </p:txBody>
      </p:sp>
      <p:sp>
        <p:nvSpPr>
          <p:cNvPr id="33797" name="Заголовок 13"/>
          <p:cNvSpPr>
            <a:spLocks noGrp="1"/>
          </p:cNvSpPr>
          <p:nvPr>
            <p:ph type="title"/>
          </p:nvPr>
        </p:nvSpPr>
        <p:spPr>
          <a:xfrm>
            <a:off x="254000" y="179388"/>
            <a:ext cx="9644063" cy="482600"/>
          </a:xfrm>
        </p:spPr>
        <p:txBody>
          <a:bodyPr/>
          <a:lstStyle/>
          <a:p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земельный надзор</a:t>
            </a:r>
            <a:endParaRPr lang="ru-RU" alt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8" name="Line 9"/>
          <p:cNvSpPr>
            <a:spLocks noChangeShapeType="1"/>
          </p:cNvSpPr>
          <p:nvPr/>
        </p:nvSpPr>
        <p:spPr bwMode="auto">
          <a:xfrm>
            <a:off x="754063" y="755650"/>
            <a:ext cx="8758237" cy="1588"/>
          </a:xfrm>
          <a:prstGeom prst="line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5040313" y="4330700"/>
            <a:ext cx="3887787" cy="1033463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объявлено предостережений -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332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Пятиугольник 18"/>
          <p:cNvSpPr/>
          <p:nvPr/>
        </p:nvSpPr>
        <p:spPr>
          <a:xfrm rot="5400000">
            <a:off x="4058040" y="-309988"/>
            <a:ext cx="1500198" cy="4393437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778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профилактических мероприятия: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5040313" y="2922588"/>
            <a:ext cx="3571875" cy="7143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консультирование  –  143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896938" y="2922588"/>
            <a:ext cx="3571875" cy="7143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информирование – 26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754063" y="4330700"/>
            <a:ext cx="3714750" cy="1033463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профилактический визит –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3804" name="Text Box 5"/>
          <p:cNvSpPr txBox="1">
            <a:spLocks noChangeArrowheads="1"/>
          </p:cNvSpPr>
          <p:nvPr/>
        </p:nvSpPr>
        <p:spPr bwMode="auto">
          <a:xfrm>
            <a:off x="628650" y="7235825"/>
            <a:ext cx="9525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  <a:buFont typeface="Times New Roman" panose="02020603050405020304" pitchFamily="18" charset="0"/>
              <a:buNone/>
            </a:pPr>
            <a:r>
              <a:rPr lang="ru-RU" altLang="ru-RU" sz="1500">
                <a:solidFill>
                  <a:srgbClr val="277600"/>
                </a:solidFill>
                <a:latin typeface="Times New Roman" panose="02020603050405020304" pitchFamily="18" charset="0"/>
              </a:rPr>
              <a:t>Североморское межрегиональное управление Россельхознадзора</a:t>
            </a:r>
            <a:endParaRPr lang="en-GB" altLang="ru-RU" sz="1500">
              <a:solidFill>
                <a:srgbClr val="2776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3805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0" y="6643688"/>
            <a:ext cx="91598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3806" name="Line 8"/>
          <p:cNvSpPr>
            <a:spLocks noChangeShapeType="1"/>
          </p:cNvSpPr>
          <p:nvPr/>
        </p:nvSpPr>
        <p:spPr bwMode="auto">
          <a:xfrm>
            <a:off x="1035050" y="7019925"/>
            <a:ext cx="8758238" cy="1588"/>
          </a:xfrm>
          <a:prstGeom prst="line">
            <a:avLst/>
          </a:prstGeom>
          <a:noFill/>
          <a:ln w="8892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7" name="Line 9"/>
          <p:cNvSpPr>
            <a:spLocks noChangeShapeType="1"/>
          </p:cNvSpPr>
          <p:nvPr/>
        </p:nvSpPr>
        <p:spPr bwMode="auto">
          <a:xfrm>
            <a:off x="1035050" y="7162800"/>
            <a:ext cx="8758238" cy="1588"/>
          </a:xfrm>
          <a:prstGeom prst="line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5040313" y="2922588"/>
            <a:ext cx="3887787" cy="1001712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консультирование  – 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0" name="Блок-схема: альтернативный процесс 29"/>
          <p:cNvSpPr/>
          <p:nvPr/>
        </p:nvSpPr>
        <p:spPr>
          <a:xfrm>
            <a:off x="825500" y="2922588"/>
            <a:ext cx="3714750" cy="1001712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информирование –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315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436563" y="4330700"/>
            <a:ext cx="50800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ru-RU" altLang="ru-RU"/>
          </a:p>
        </p:txBody>
      </p:sp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628650" y="7235825"/>
            <a:ext cx="9525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  <a:buFont typeface="Times New Roman" panose="02020603050405020304" pitchFamily="18" charset="0"/>
              <a:buNone/>
            </a:pPr>
            <a:r>
              <a:rPr lang="ru-RU" altLang="ru-RU" sz="1500">
                <a:solidFill>
                  <a:srgbClr val="277600"/>
                </a:solidFill>
                <a:latin typeface="Times New Roman" panose="02020603050405020304" pitchFamily="18" charset="0"/>
              </a:rPr>
              <a:t>Североморское межрегиональное управление Россельхознадзора</a:t>
            </a:r>
            <a:endParaRPr lang="en-GB" altLang="ru-RU" sz="1500">
              <a:solidFill>
                <a:srgbClr val="2776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5844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0" y="6643688"/>
            <a:ext cx="91598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5845" name="Line 8"/>
          <p:cNvSpPr>
            <a:spLocks noChangeShapeType="1"/>
          </p:cNvSpPr>
          <p:nvPr/>
        </p:nvSpPr>
        <p:spPr bwMode="auto">
          <a:xfrm>
            <a:off x="1035050" y="7019925"/>
            <a:ext cx="8758238" cy="1588"/>
          </a:xfrm>
          <a:prstGeom prst="line">
            <a:avLst/>
          </a:prstGeom>
          <a:noFill/>
          <a:ln w="8892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6" name="Line 9"/>
          <p:cNvSpPr>
            <a:spLocks noChangeShapeType="1"/>
          </p:cNvSpPr>
          <p:nvPr/>
        </p:nvSpPr>
        <p:spPr bwMode="auto">
          <a:xfrm>
            <a:off x="1035050" y="7162800"/>
            <a:ext cx="8758238" cy="1588"/>
          </a:xfrm>
          <a:prstGeom prst="line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7" name="Содержимое 23"/>
          <p:cNvSpPr txBox="1">
            <a:spLocks/>
          </p:cNvSpPr>
          <p:nvPr/>
        </p:nvSpPr>
        <p:spPr bwMode="auto">
          <a:xfrm>
            <a:off x="1800225" y="6078538"/>
            <a:ext cx="80359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61" tIns="50382" rIns="100761" bIns="50382"/>
          <a:lstStyle>
            <a:lvl1pPr marL="377825" indent="-377825" defTabSz="1006475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defTabSz="1006475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defTabSz="1006475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defTabSz="1006475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defTabSz="1006475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Font typeface="Times New Roman" panose="02020603050405020304" pitchFamily="18" charset="0"/>
              <a:buNone/>
            </a:pPr>
            <a:endParaRPr lang="ru-RU" altLang="ru-RU" sz="20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8" name="Заголовок 13"/>
          <p:cNvSpPr>
            <a:spLocks noGrp="1"/>
          </p:cNvSpPr>
          <p:nvPr>
            <p:ph type="title"/>
          </p:nvPr>
        </p:nvSpPr>
        <p:spPr>
          <a:xfrm>
            <a:off x="254000" y="207963"/>
            <a:ext cx="9644063" cy="482600"/>
          </a:xfrm>
        </p:spPr>
        <p:txBody>
          <a:bodyPr/>
          <a:lstStyle/>
          <a:p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земельный надзор</a:t>
            </a:r>
            <a:endParaRPr lang="ru-RU" alt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754063" y="755650"/>
            <a:ext cx="8758237" cy="1588"/>
          </a:xfrm>
          <a:prstGeom prst="line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idx="1"/>
          </p:nvPr>
        </p:nvGraphicFramePr>
        <p:xfrm>
          <a:off x="253966" y="1279507"/>
          <a:ext cx="9644130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Заголовок 13"/>
          <p:cNvSpPr txBox="1">
            <a:spLocks/>
          </p:cNvSpPr>
          <p:nvPr/>
        </p:nvSpPr>
        <p:spPr bwMode="auto">
          <a:xfrm>
            <a:off x="254000" y="1065213"/>
            <a:ext cx="964406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61" tIns="50382" rIns="100761" bIns="50382" anchor="ctr"/>
          <a:lstStyle/>
          <a:p>
            <a:pPr algn="ctr" defTabSz="1006475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Наиболее часто встречающиеся нарушения: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1"/>
          <p:cNvSpPr>
            <a:spLocks noChangeArrowheads="1"/>
          </p:cNvSpPr>
          <p:nvPr/>
        </p:nvSpPr>
        <p:spPr bwMode="auto">
          <a:xfrm>
            <a:off x="628650" y="360363"/>
            <a:ext cx="9091613" cy="601662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0800" tIns="50400" rIns="100800" bIns="504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1" name="Заголовок 13"/>
          <p:cNvSpPr>
            <a:spLocks noGrp="1"/>
          </p:cNvSpPr>
          <p:nvPr>
            <p:ph type="title"/>
          </p:nvPr>
        </p:nvSpPr>
        <p:spPr>
          <a:xfrm>
            <a:off x="436563" y="350838"/>
            <a:ext cx="9644062" cy="500062"/>
          </a:xfrm>
        </p:spPr>
        <p:txBody>
          <a:bodyPr/>
          <a:lstStyle/>
          <a:p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контроль (надзор) в области обращения с пестицидами и агрохимикатами </a:t>
            </a:r>
            <a:b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2" name="Line 9"/>
          <p:cNvSpPr>
            <a:spLocks noChangeShapeType="1"/>
          </p:cNvSpPr>
          <p:nvPr/>
        </p:nvSpPr>
        <p:spPr bwMode="auto">
          <a:xfrm>
            <a:off x="754063" y="922338"/>
            <a:ext cx="8758237" cy="1587"/>
          </a:xfrm>
          <a:prstGeom prst="line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3" name="Rectangle 1"/>
          <p:cNvSpPr>
            <a:spLocks noGrp="1" noChangeArrowheads="1"/>
          </p:cNvSpPr>
          <p:nvPr>
            <p:ph idx="1"/>
          </p:nvPr>
        </p:nvSpPr>
        <p:spPr>
          <a:xfrm>
            <a:off x="611188" y="1065213"/>
            <a:ext cx="8966200" cy="708025"/>
          </a:xfrm>
        </p:spPr>
        <p:txBody>
          <a:bodyPr lIns="91440" tIns="45720" rIns="91440" bIns="45720" anchor="ctr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осуществлении государственного надзора в области обращения с пестицидами и агрохимикатами за 9 месяцев 2023 г. проведены</a:t>
            </a:r>
          </a:p>
        </p:txBody>
      </p:sp>
      <p:sp>
        <p:nvSpPr>
          <p:cNvPr id="37894" name="Text Box 5"/>
          <p:cNvSpPr txBox="1">
            <a:spLocks noChangeArrowheads="1"/>
          </p:cNvSpPr>
          <p:nvPr/>
        </p:nvSpPr>
        <p:spPr bwMode="auto">
          <a:xfrm>
            <a:off x="628650" y="7235825"/>
            <a:ext cx="9525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  <a:buFont typeface="Times New Roman" panose="02020603050405020304" pitchFamily="18" charset="0"/>
              <a:buNone/>
            </a:pPr>
            <a:r>
              <a:rPr lang="ru-RU" altLang="ru-RU" sz="1500">
                <a:solidFill>
                  <a:srgbClr val="277600"/>
                </a:solidFill>
                <a:latin typeface="Times New Roman" panose="02020603050405020304" pitchFamily="18" charset="0"/>
              </a:rPr>
              <a:t>Североморское межрегиональное управление Россельхознадзора</a:t>
            </a:r>
            <a:endParaRPr lang="en-GB" altLang="ru-RU" sz="1500">
              <a:solidFill>
                <a:srgbClr val="2776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0" y="6643688"/>
            <a:ext cx="91598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1035050" y="7019925"/>
            <a:ext cx="8758238" cy="1588"/>
          </a:xfrm>
          <a:prstGeom prst="line">
            <a:avLst/>
          </a:prstGeom>
          <a:noFill/>
          <a:ln w="8892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1035050" y="7162800"/>
            <a:ext cx="8758238" cy="1588"/>
          </a:xfrm>
          <a:prstGeom prst="line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Пятиугольник 23"/>
          <p:cNvSpPr/>
          <p:nvPr/>
        </p:nvSpPr>
        <p:spPr>
          <a:xfrm rot="5400000">
            <a:off x="4776410" y="-1242672"/>
            <a:ext cx="920713" cy="7108080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контрольных (надзорных) мероприятий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(во взаимодействии с контролируемым лицом) - 11</a:t>
            </a:r>
          </a:p>
          <a:p>
            <a:pPr algn="ctr" eaLnBrk="1" hangingPunct="1"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682625" y="3136900"/>
            <a:ext cx="5143500" cy="650875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составлено протоколов об административном правонарушении - 15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0" name="Блок-схема: альтернативный процесс 29"/>
          <p:cNvSpPr/>
          <p:nvPr/>
        </p:nvSpPr>
        <p:spPr>
          <a:xfrm>
            <a:off x="6469063" y="3136900"/>
            <a:ext cx="3071812" cy="647700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выдано предписаний –  8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3" name="Пятиугольник 32"/>
          <p:cNvSpPr/>
          <p:nvPr/>
        </p:nvSpPr>
        <p:spPr>
          <a:xfrm rot="5400000">
            <a:off x="4754560" y="922317"/>
            <a:ext cx="1000132" cy="7143800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контрольных (надзорных) мероприятий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(без взаимодействия) - 30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1397000" y="5280025"/>
            <a:ext cx="3214688" cy="642938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выездные обследования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5397500" y="5280025"/>
            <a:ext cx="4143375" cy="785813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наблюдение за соблюдением обязательных требований (мониторинг безопасности)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1"/>
          <p:cNvSpPr>
            <a:spLocks noChangeArrowheads="1"/>
          </p:cNvSpPr>
          <p:nvPr/>
        </p:nvSpPr>
        <p:spPr bwMode="auto">
          <a:xfrm>
            <a:off x="628650" y="360363"/>
            <a:ext cx="9091613" cy="601662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0800" tIns="50400" rIns="100800" bIns="504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39" name="Заголовок 13"/>
          <p:cNvSpPr>
            <a:spLocks noGrp="1"/>
          </p:cNvSpPr>
          <p:nvPr>
            <p:ph type="title"/>
          </p:nvPr>
        </p:nvSpPr>
        <p:spPr>
          <a:xfrm>
            <a:off x="436563" y="350838"/>
            <a:ext cx="9644062" cy="500062"/>
          </a:xfrm>
        </p:spPr>
        <p:txBody>
          <a:bodyPr/>
          <a:lstStyle/>
          <a:p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контроль (надзор) в области обращения с пестицидами и агрохимикатами </a:t>
            </a:r>
            <a:b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0" name="Line 9"/>
          <p:cNvSpPr>
            <a:spLocks noChangeShapeType="1"/>
          </p:cNvSpPr>
          <p:nvPr/>
        </p:nvSpPr>
        <p:spPr bwMode="auto">
          <a:xfrm>
            <a:off x="754063" y="922338"/>
            <a:ext cx="8758237" cy="1587"/>
          </a:xfrm>
          <a:prstGeom prst="line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Пятиугольник 18"/>
          <p:cNvSpPr/>
          <p:nvPr/>
        </p:nvSpPr>
        <p:spPr>
          <a:xfrm rot="5400000">
            <a:off x="4837588" y="196348"/>
            <a:ext cx="798358" cy="4393437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401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профилактическое мероприятие: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2325688" y="5494338"/>
            <a:ext cx="5643562" cy="571500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объявлено предостережений  –  24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2325688" y="3065463"/>
            <a:ext cx="5643562" cy="571500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информирование –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286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9944" name="Rectangle 1"/>
          <p:cNvSpPr>
            <a:spLocks noGrp="1" noChangeArrowheads="1"/>
          </p:cNvSpPr>
          <p:nvPr>
            <p:ph idx="1"/>
          </p:nvPr>
        </p:nvSpPr>
        <p:spPr>
          <a:xfrm>
            <a:off x="611188" y="1065213"/>
            <a:ext cx="8966200" cy="708025"/>
          </a:xfrm>
        </p:spPr>
        <p:txBody>
          <a:bodyPr lIns="91440" tIns="45720" rIns="91440" bIns="45720" anchor="ctr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осуществлении государственного надзора в области обращения с пестицидами и агрохимикатами за 9 месяцев 2023 г. проведено:</a:t>
            </a:r>
          </a:p>
        </p:txBody>
      </p:sp>
      <p:sp>
        <p:nvSpPr>
          <p:cNvPr id="39945" name="Text Box 5"/>
          <p:cNvSpPr txBox="1">
            <a:spLocks noChangeArrowheads="1"/>
          </p:cNvSpPr>
          <p:nvPr/>
        </p:nvSpPr>
        <p:spPr bwMode="auto">
          <a:xfrm>
            <a:off x="628650" y="7235825"/>
            <a:ext cx="9525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  <a:buFont typeface="Times New Roman" panose="02020603050405020304" pitchFamily="18" charset="0"/>
              <a:buNone/>
            </a:pPr>
            <a:r>
              <a:rPr lang="ru-RU" altLang="ru-RU" sz="1500">
                <a:solidFill>
                  <a:srgbClr val="277600"/>
                </a:solidFill>
                <a:latin typeface="Times New Roman" panose="02020603050405020304" pitchFamily="18" charset="0"/>
              </a:rPr>
              <a:t>Североморское межрегиональное управление Россельхознадзора</a:t>
            </a:r>
            <a:endParaRPr lang="en-GB" altLang="ru-RU" sz="1500">
              <a:solidFill>
                <a:srgbClr val="2776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9946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0" y="6643688"/>
            <a:ext cx="91598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9947" name="Line 8"/>
          <p:cNvSpPr>
            <a:spLocks noChangeShapeType="1"/>
          </p:cNvSpPr>
          <p:nvPr/>
        </p:nvSpPr>
        <p:spPr bwMode="auto">
          <a:xfrm>
            <a:off x="1035050" y="7019925"/>
            <a:ext cx="8758238" cy="1588"/>
          </a:xfrm>
          <a:prstGeom prst="line">
            <a:avLst/>
          </a:prstGeom>
          <a:noFill/>
          <a:ln w="8892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48" name="Line 9"/>
          <p:cNvSpPr>
            <a:spLocks noChangeShapeType="1"/>
          </p:cNvSpPr>
          <p:nvPr/>
        </p:nvSpPr>
        <p:spPr bwMode="auto">
          <a:xfrm>
            <a:off x="1035050" y="7162800"/>
            <a:ext cx="8758238" cy="1588"/>
          </a:xfrm>
          <a:prstGeom prst="line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2325688" y="4708525"/>
            <a:ext cx="5643562" cy="571500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профилактический визит –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2325688" y="3922713"/>
            <a:ext cx="5643562" cy="571500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консультирование  – 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82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 rot="-5400000">
            <a:off x="2398712" y="-507999"/>
            <a:ext cx="5572125" cy="9575800"/>
            <a:chOff x="0" y="0"/>
            <a:chExt cx="5556128" cy="15471218"/>
          </a:xfrm>
        </p:grpSpPr>
        <p:sp>
          <p:nvSpPr>
            <p:cNvPr id="8220" name="Freeform 3"/>
            <p:cNvSpPr>
              <a:spLocks/>
            </p:cNvSpPr>
            <p:nvPr/>
          </p:nvSpPr>
          <p:spPr bwMode="auto">
            <a:xfrm>
              <a:off x="-62230" y="-60960"/>
              <a:ext cx="5713608" cy="15560118"/>
            </a:xfrm>
            <a:custGeom>
              <a:avLst/>
              <a:gdLst>
                <a:gd name="T0" fmla="*/ 106680 w 5713608"/>
                <a:gd name="T1" fmla="*/ 10145736 h 15560118"/>
                <a:gd name="T2" fmla="*/ 265430 w 5713608"/>
                <a:gd name="T3" fmla="*/ 15083868 h 15560118"/>
                <a:gd name="T4" fmla="*/ 1192530 w 5713608"/>
                <a:gd name="T5" fmla="*/ 15510588 h 15560118"/>
                <a:gd name="T6" fmla="*/ 4800478 w 5713608"/>
                <a:gd name="T7" fmla="*/ 15466138 h 15560118"/>
                <a:gd name="T8" fmla="*/ 5511678 w 5713608"/>
                <a:gd name="T9" fmla="*/ 14942898 h 15560118"/>
                <a:gd name="T10" fmla="*/ 5573908 w 5713608"/>
                <a:gd name="T11" fmla="*/ 10464154 h 15560118"/>
                <a:gd name="T12" fmla="*/ 5589148 w 5713608"/>
                <a:gd name="T13" fmla="*/ 1895788 h 15560118"/>
                <a:gd name="T14" fmla="*/ 5450717 w 5713608"/>
                <a:gd name="T15" fmla="*/ 339090 h 15560118"/>
                <a:gd name="T16" fmla="*/ 2856075 w 5713608"/>
                <a:gd name="T17" fmla="*/ 66040 h 15560118"/>
                <a:gd name="T18" fmla="*/ 314960 w 5713608"/>
                <a:gd name="T19" fmla="*/ 334010 h 15560118"/>
                <a:gd name="T20" fmla="*/ 124460 w 5713608"/>
                <a:gd name="T21" fmla="*/ 3979985 h 15560118"/>
                <a:gd name="T22" fmla="*/ 106680 w 5713608"/>
                <a:gd name="T23" fmla="*/ 10145736 h 15560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13608" h="15560118">
                  <a:moveTo>
                    <a:pt x="106680" y="10145736"/>
                  </a:moveTo>
                  <a:cubicBezTo>
                    <a:pt x="52070" y="14023418"/>
                    <a:pt x="0" y="14627938"/>
                    <a:pt x="265430" y="15083868"/>
                  </a:cubicBezTo>
                  <a:cubicBezTo>
                    <a:pt x="444500" y="15393748"/>
                    <a:pt x="864870" y="15477568"/>
                    <a:pt x="1192530" y="15510588"/>
                  </a:cubicBezTo>
                  <a:cubicBezTo>
                    <a:pt x="2575744" y="15560118"/>
                    <a:pt x="4043795" y="15515668"/>
                    <a:pt x="4800478" y="15466138"/>
                  </a:cubicBezTo>
                  <a:cubicBezTo>
                    <a:pt x="5135758" y="15429307"/>
                    <a:pt x="5427858" y="15299768"/>
                    <a:pt x="5511678" y="14942898"/>
                  </a:cubicBezTo>
                  <a:cubicBezTo>
                    <a:pt x="5610737" y="14518718"/>
                    <a:pt x="5551048" y="13725537"/>
                    <a:pt x="5573908" y="10464154"/>
                  </a:cubicBezTo>
                  <a:cubicBezTo>
                    <a:pt x="5605658" y="6334356"/>
                    <a:pt x="5591687" y="6035235"/>
                    <a:pt x="5589148" y="1895788"/>
                  </a:cubicBezTo>
                  <a:cubicBezTo>
                    <a:pt x="5589148" y="1452880"/>
                    <a:pt x="5713608" y="515620"/>
                    <a:pt x="5450717" y="339090"/>
                  </a:cubicBezTo>
                  <a:cubicBezTo>
                    <a:pt x="5026537" y="49530"/>
                    <a:pt x="4246666" y="52070"/>
                    <a:pt x="2856075" y="66040"/>
                  </a:cubicBezTo>
                  <a:cubicBezTo>
                    <a:pt x="1668356" y="76200"/>
                    <a:pt x="614680" y="0"/>
                    <a:pt x="314960" y="334010"/>
                  </a:cubicBezTo>
                  <a:cubicBezTo>
                    <a:pt x="15240" y="669290"/>
                    <a:pt x="158750" y="1568450"/>
                    <a:pt x="124460" y="3979985"/>
                  </a:cubicBezTo>
                  <a:cubicBezTo>
                    <a:pt x="104140" y="5736116"/>
                    <a:pt x="132080" y="7984345"/>
                    <a:pt x="106680" y="10145736"/>
                  </a:cubicBezTo>
                  <a:close/>
                </a:path>
              </a:pathLst>
            </a:custGeom>
            <a:solidFill>
              <a:srgbClr val="B3C7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195" name="Group 4"/>
          <p:cNvGrpSpPr>
            <a:grpSpLocks/>
          </p:cNvGrpSpPr>
          <p:nvPr/>
        </p:nvGrpSpPr>
        <p:grpSpPr bwMode="auto">
          <a:xfrm>
            <a:off x="7789863" y="3016250"/>
            <a:ext cx="674687" cy="900113"/>
            <a:chOff x="0" y="0"/>
            <a:chExt cx="812800" cy="812800"/>
          </a:xfrm>
        </p:grpSpPr>
        <p:sp>
          <p:nvSpPr>
            <p:cNvPr id="8218" name="Freeform 5"/>
            <p:cNvSpPr>
              <a:spLocks/>
            </p:cNvSpPr>
            <p:nvPr/>
          </p:nvSpPr>
          <p:spPr bwMode="auto">
            <a:xfrm>
              <a:off x="1813" y="0"/>
              <a:ext cx="809173" cy="812800"/>
            </a:xfrm>
            <a:custGeom>
              <a:avLst/>
              <a:gdLst>
                <a:gd name="T0" fmla="*/ 404587 w 809173"/>
                <a:gd name="T1" fmla="*/ 0 h 812800"/>
                <a:gd name="T2" fmla="*/ 809174 w 809173"/>
                <a:gd name="T3" fmla="*/ 406400 h 812800"/>
                <a:gd name="T4" fmla="*/ 404587 w 809173"/>
                <a:gd name="T5" fmla="*/ 812800 h 812800"/>
                <a:gd name="T6" fmla="*/ 0 w 809173"/>
                <a:gd name="T7" fmla="*/ 406400 h 812800"/>
                <a:gd name="T8" fmla="*/ 404587 w 809173"/>
                <a:gd name="T9" fmla="*/ 0 h 8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9" name="TextBox 6"/>
            <p:cNvSpPr txBox="1">
              <a:spLocks noChangeArrowheads="1"/>
            </p:cNvSpPr>
            <p:nvPr/>
          </p:nvSpPr>
          <p:spPr bwMode="auto">
            <a:xfrm>
              <a:off x="76200" y="-9525"/>
              <a:ext cx="660400" cy="74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 eaLnBrk="1" hangingPunct="1">
                <a:lnSpc>
                  <a:spcPts val="1638"/>
                </a:lnSpc>
              </a:pPr>
              <a:endParaRPr lang="ru-RU" altLang="ru-RU"/>
            </a:p>
          </p:txBody>
        </p:sp>
      </p:grpSp>
      <p:pic>
        <p:nvPicPr>
          <p:cNvPr id="8196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72142">
            <a:off x="1668463" y="1603375"/>
            <a:ext cx="9652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98856">
            <a:off x="8766175" y="1725613"/>
            <a:ext cx="592138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8" name="Group 16"/>
          <p:cNvGrpSpPr>
            <a:grpSpLocks/>
          </p:cNvGrpSpPr>
          <p:nvPr/>
        </p:nvGrpSpPr>
        <p:grpSpPr bwMode="auto">
          <a:xfrm>
            <a:off x="4652963" y="2944813"/>
            <a:ext cx="674687" cy="900112"/>
            <a:chOff x="0" y="0"/>
            <a:chExt cx="812800" cy="812800"/>
          </a:xfrm>
        </p:grpSpPr>
        <p:sp>
          <p:nvSpPr>
            <p:cNvPr id="8216" name="Freeform 17"/>
            <p:cNvSpPr>
              <a:spLocks/>
            </p:cNvSpPr>
            <p:nvPr/>
          </p:nvSpPr>
          <p:spPr bwMode="auto">
            <a:xfrm>
              <a:off x="1813" y="0"/>
              <a:ext cx="809173" cy="812800"/>
            </a:xfrm>
            <a:custGeom>
              <a:avLst/>
              <a:gdLst>
                <a:gd name="T0" fmla="*/ 404587 w 809173"/>
                <a:gd name="T1" fmla="*/ 0 h 812800"/>
                <a:gd name="T2" fmla="*/ 809174 w 809173"/>
                <a:gd name="T3" fmla="*/ 406400 h 812800"/>
                <a:gd name="T4" fmla="*/ 404587 w 809173"/>
                <a:gd name="T5" fmla="*/ 812800 h 812800"/>
                <a:gd name="T6" fmla="*/ 0 w 809173"/>
                <a:gd name="T7" fmla="*/ 406400 h 812800"/>
                <a:gd name="T8" fmla="*/ 404587 w 809173"/>
                <a:gd name="T9" fmla="*/ 0 h 8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7" name="TextBox 18"/>
            <p:cNvSpPr txBox="1">
              <a:spLocks noChangeArrowheads="1"/>
            </p:cNvSpPr>
            <p:nvPr/>
          </p:nvSpPr>
          <p:spPr bwMode="auto">
            <a:xfrm>
              <a:off x="76200" y="-9525"/>
              <a:ext cx="660400" cy="74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 eaLnBrk="1" hangingPunct="1">
                <a:lnSpc>
                  <a:spcPts val="1638"/>
                </a:lnSpc>
              </a:pPr>
              <a:endParaRPr lang="ru-RU" altLang="ru-RU"/>
            </a:p>
          </p:txBody>
        </p:sp>
      </p:grpSp>
      <p:sp>
        <p:nvSpPr>
          <p:cNvPr id="8199" name="TextBox 20"/>
          <p:cNvSpPr txBox="1">
            <a:spLocks noChangeArrowheads="1"/>
          </p:cNvSpPr>
          <p:nvPr/>
        </p:nvSpPr>
        <p:spPr bwMode="auto">
          <a:xfrm>
            <a:off x="407988" y="601663"/>
            <a:ext cx="92646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lnSpc>
                <a:spcPts val="6038"/>
              </a:lnSpc>
            </a:pPr>
            <a:r>
              <a:rPr lang="ru-RU" altLang="ru-RU" sz="5200">
                <a:solidFill>
                  <a:srgbClr val="73928F"/>
                </a:solidFill>
                <a:latin typeface="Bitter"/>
              </a:rPr>
              <a:t>Сфера контроля (надзора)</a:t>
            </a:r>
            <a:endParaRPr lang="en-US" altLang="ru-RU" sz="5200">
              <a:solidFill>
                <a:srgbClr val="73928F"/>
              </a:solidFill>
              <a:latin typeface="Bitter"/>
            </a:endParaRPr>
          </a:p>
        </p:txBody>
      </p:sp>
      <p:sp>
        <p:nvSpPr>
          <p:cNvPr id="8200" name="TextBox 21"/>
          <p:cNvSpPr txBox="1">
            <a:spLocks noChangeArrowheads="1"/>
          </p:cNvSpPr>
          <p:nvPr/>
        </p:nvSpPr>
        <p:spPr bwMode="auto">
          <a:xfrm>
            <a:off x="461963" y="3708400"/>
            <a:ext cx="3024187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 eaLnBrk="1" hangingPunct="1">
              <a:lnSpc>
                <a:spcPts val="1713"/>
              </a:lnSpc>
            </a:pPr>
            <a:r>
              <a:rPr lang="ru-RU" altLang="ru-RU" sz="1000">
                <a:solidFill>
                  <a:schemeClr val="tx1"/>
                </a:solidFill>
                <a:latin typeface="Bahnschrift Light" panose="020B0502040204020203" pitchFamily="34" charset="0"/>
              </a:rPr>
              <a:t>- ветеринарный контроль (надзор), в том числе в пунктах пропуска через Государственную границу Российской Федерации в пределах своей компетенции;</a:t>
            </a:r>
          </a:p>
          <a:p>
            <a:pPr algn="just" eaLnBrk="1" hangingPunct="1">
              <a:lnSpc>
                <a:spcPts val="1713"/>
              </a:lnSpc>
              <a:buFontTx/>
              <a:buChar char="-"/>
            </a:pPr>
            <a:r>
              <a:rPr lang="ru-RU" altLang="ru-RU" sz="1000">
                <a:solidFill>
                  <a:schemeClr val="tx1"/>
                </a:solidFill>
                <a:latin typeface="Bahnschrift Light" panose="020B0502040204020203" pitchFamily="34" charset="0"/>
              </a:rPr>
              <a:t>государственный надзор в области обеспечения качества и безопасности пищевых продуктов, материалов и изделий в пределах своей компетенции;</a:t>
            </a:r>
          </a:p>
          <a:p>
            <a:pPr algn="just" eaLnBrk="1" hangingPunct="1">
              <a:lnSpc>
                <a:spcPts val="1713"/>
              </a:lnSpc>
              <a:buFontTx/>
              <a:buChar char="-"/>
            </a:pPr>
            <a:r>
              <a:rPr lang="ru-RU" altLang="ru-RU" sz="1000">
                <a:solidFill>
                  <a:schemeClr val="tx1"/>
                </a:solidFill>
                <a:latin typeface="Bahnschrift Light" panose="020B0502040204020203" pitchFamily="34" charset="0"/>
              </a:rPr>
              <a:t>контроль за эффективностью и качеством осуществления ОГВ субъектов РФ переданных полномочий РФ в области ветеринарии.</a:t>
            </a:r>
            <a:endParaRPr lang="en-US" altLang="ru-RU" sz="1000">
              <a:solidFill>
                <a:schemeClr val="tx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8201" name="TextBox 22"/>
          <p:cNvSpPr txBox="1">
            <a:spLocks noChangeArrowheads="1"/>
          </p:cNvSpPr>
          <p:nvPr/>
        </p:nvSpPr>
        <p:spPr bwMode="auto">
          <a:xfrm>
            <a:off x="6888163" y="4065588"/>
            <a:ext cx="22923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0" lvl="1" algn="just" eaLnBrk="1" hangingPunct="1">
              <a:lnSpc>
                <a:spcPts val="1713"/>
              </a:lnSpc>
              <a:buFontTx/>
              <a:buChar char="-"/>
            </a:pPr>
            <a:r>
              <a:rPr lang="ru-RU" altLang="ru-RU" sz="1000">
                <a:solidFill>
                  <a:schemeClr val="tx1"/>
                </a:solidFill>
                <a:latin typeface="Bahnschrift Light" panose="020B0502040204020203" pitchFamily="34" charset="0"/>
              </a:rPr>
              <a:t>контроль (надзор) за  соблюдения требований к содержанию и использованию животных в культурно-зрелищных целях;</a:t>
            </a:r>
          </a:p>
          <a:p>
            <a:pPr algn="just" eaLnBrk="1" hangingPunct="1">
              <a:lnSpc>
                <a:spcPts val="1713"/>
              </a:lnSpc>
              <a:buFontTx/>
              <a:buChar char="-"/>
            </a:pPr>
            <a:r>
              <a:rPr lang="ru-RU" altLang="ru-RU" sz="1000">
                <a:solidFill>
                  <a:schemeClr val="tx1"/>
                </a:solidFill>
                <a:latin typeface="Bahnschrift Light" panose="020B0502040204020203" pitchFamily="34" charset="0"/>
              </a:rPr>
              <a:t>лицензирование деятельности по содержанию и использованию животных в зоопарках, зоосадах, цирках, зоотеатрах, дельфинариях, океанариумах</a:t>
            </a:r>
            <a:endParaRPr lang="en-US" altLang="ru-RU" sz="1000">
              <a:solidFill>
                <a:schemeClr val="tx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8202" name="TextBox 23"/>
          <p:cNvSpPr txBox="1">
            <a:spLocks noChangeArrowheads="1"/>
          </p:cNvSpPr>
          <p:nvPr/>
        </p:nvSpPr>
        <p:spPr bwMode="auto">
          <a:xfrm>
            <a:off x="755650" y="1636713"/>
            <a:ext cx="2227263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lnSpc>
                <a:spcPts val="2000"/>
              </a:lnSpc>
            </a:pPr>
            <a:r>
              <a:rPr lang="ru-RU" altLang="ru-RU" sz="1500" b="1">
                <a:solidFill>
                  <a:schemeClr val="tx1"/>
                </a:solidFill>
                <a:latin typeface="Bahnschrift SemiBold" panose="020B0502040204020203" pitchFamily="34" charset="0"/>
              </a:rPr>
              <a:t>Федеральный государственный ветеринарный контроль (надзор)</a:t>
            </a:r>
            <a:endParaRPr lang="en-US" altLang="ru-RU" sz="1500" b="1">
              <a:solidFill>
                <a:schemeClr val="tx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8203" name="TextBox 24"/>
          <p:cNvSpPr txBox="1">
            <a:spLocks noChangeArrowheads="1"/>
          </p:cNvSpPr>
          <p:nvPr/>
        </p:nvSpPr>
        <p:spPr bwMode="auto">
          <a:xfrm>
            <a:off x="3738563" y="3994150"/>
            <a:ext cx="2855912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 eaLnBrk="1" hangingPunct="1">
              <a:lnSpc>
                <a:spcPts val="1713"/>
              </a:lnSpc>
              <a:buFontTx/>
              <a:buChar char="-"/>
            </a:pPr>
            <a:r>
              <a:rPr lang="ru-RU" altLang="ru-RU" sz="1000">
                <a:solidFill>
                  <a:schemeClr val="tx1"/>
                </a:solidFill>
                <a:latin typeface="Bahnschrift Light" panose="020B0502040204020203" pitchFamily="34" charset="0"/>
              </a:rPr>
              <a:t>лицензирование фармацевтической деятельности ;</a:t>
            </a:r>
          </a:p>
          <a:p>
            <a:pPr algn="just" eaLnBrk="1" hangingPunct="1">
              <a:lnSpc>
                <a:spcPts val="1713"/>
              </a:lnSpc>
              <a:buFontTx/>
              <a:buChar char="-"/>
            </a:pPr>
            <a:r>
              <a:rPr lang="ru-RU" altLang="ru-RU" sz="1000">
                <a:solidFill>
                  <a:schemeClr val="tx1"/>
                </a:solidFill>
                <a:latin typeface="Bahnschrift Light" panose="020B0502040204020203" pitchFamily="34" charset="0"/>
              </a:rPr>
              <a:t> контроль (надзор) в сфере обращения лекарственных средств для ветеринарного применения;</a:t>
            </a:r>
          </a:p>
          <a:p>
            <a:pPr algn="just" eaLnBrk="1" hangingPunct="1">
              <a:lnSpc>
                <a:spcPts val="1713"/>
              </a:lnSpc>
              <a:buFontTx/>
              <a:buChar char="-"/>
            </a:pPr>
            <a:r>
              <a:rPr lang="ru-RU" altLang="ru-RU" sz="1000">
                <a:solidFill>
                  <a:schemeClr val="tx1"/>
                </a:solidFill>
                <a:latin typeface="Bahnschrift Light" panose="020B0502040204020203" pitchFamily="34" charset="0"/>
              </a:rPr>
              <a:t>принятие решений об изъятии и уничтожении фальсифицированных лекарственных средств;</a:t>
            </a:r>
          </a:p>
          <a:p>
            <a:pPr algn="just" eaLnBrk="1" hangingPunct="1">
              <a:lnSpc>
                <a:spcPts val="1713"/>
              </a:lnSpc>
              <a:buFontTx/>
              <a:buChar char="-"/>
            </a:pPr>
            <a:r>
              <a:rPr lang="ru-RU" altLang="ru-RU" sz="1000">
                <a:solidFill>
                  <a:schemeClr val="tx1"/>
                </a:solidFill>
                <a:latin typeface="Bahnschrift Light" panose="020B0502040204020203" pitchFamily="34" charset="0"/>
              </a:rPr>
              <a:t>проведение инспектирования субъектов обращения лекарственных средств для ветеринарного применения на соответствие требованиям ;</a:t>
            </a:r>
          </a:p>
          <a:p>
            <a:pPr algn="just" eaLnBrk="1" hangingPunct="1">
              <a:lnSpc>
                <a:spcPts val="1713"/>
              </a:lnSpc>
              <a:buFontTx/>
              <a:buChar char="-"/>
            </a:pPr>
            <a:r>
              <a:rPr lang="ru-RU" altLang="ru-RU" sz="1000">
                <a:solidFill>
                  <a:schemeClr val="tx1"/>
                </a:solidFill>
                <a:latin typeface="Bahnschrift Light" panose="020B0502040204020203" pitchFamily="34" charset="0"/>
              </a:rPr>
              <a:t>оценку соответствия соискателя лицензии, лицензиата лицензионным требованиям.</a:t>
            </a:r>
            <a:endParaRPr lang="en-US" altLang="ru-RU" sz="1000">
              <a:solidFill>
                <a:schemeClr val="tx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8204" name="TextBox 25"/>
          <p:cNvSpPr txBox="1">
            <a:spLocks noChangeArrowheads="1"/>
          </p:cNvSpPr>
          <p:nvPr/>
        </p:nvSpPr>
        <p:spPr bwMode="auto">
          <a:xfrm>
            <a:off x="3611563" y="1636713"/>
            <a:ext cx="2905125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lnSpc>
                <a:spcPts val="2000"/>
              </a:lnSpc>
            </a:pPr>
            <a:r>
              <a:rPr lang="ru-RU" altLang="ru-RU" sz="1500" b="1">
                <a:solidFill>
                  <a:schemeClr val="tx1"/>
                </a:solidFill>
                <a:latin typeface="Bahnschrift SemiBold" panose="020B0502040204020203" pitchFamily="34" charset="0"/>
              </a:rPr>
              <a:t>Федеральный государственный контроль (надзор) в сфере обращения лекарственных средств для ветеринарного применения</a:t>
            </a:r>
            <a:endParaRPr lang="en-US" altLang="ru-RU" sz="1500" b="1">
              <a:solidFill>
                <a:schemeClr val="tx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8205" name="TextBox 26"/>
          <p:cNvSpPr txBox="1">
            <a:spLocks noChangeArrowheads="1"/>
          </p:cNvSpPr>
          <p:nvPr/>
        </p:nvSpPr>
        <p:spPr bwMode="auto">
          <a:xfrm>
            <a:off x="6551613" y="1636713"/>
            <a:ext cx="3108325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lnSpc>
                <a:spcPts val="2000"/>
              </a:lnSpc>
            </a:pPr>
            <a:r>
              <a:rPr lang="ru-RU" altLang="ru-RU" sz="1500" b="1">
                <a:solidFill>
                  <a:schemeClr val="tx1"/>
                </a:solidFill>
                <a:latin typeface="Bahnschrift SemiBold" panose="020B0502040204020203" pitchFamily="34" charset="0"/>
              </a:rPr>
              <a:t>Федеральный надзор в сфере ответственного обращения с животными, использованием животных в культурно зрелищных целях</a:t>
            </a:r>
            <a:endParaRPr lang="en-US" altLang="ru-RU" sz="1500" b="1">
              <a:solidFill>
                <a:schemeClr val="tx1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8206" name="Рисунок 28" descr="лек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4563" y="3065463"/>
            <a:ext cx="47307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Рисунок 29" descr="цирк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7813" y="3136900"/>
            <a:ext cx="47307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0" y="6643688"/>
            <a:ext cx="91598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209" name="Line 8"/>
          <p:cNvSpPr>
            <a:spLocks noChangeShapeType="1"/>
          </p:cNvSpPr>
          <p:nvPr/>
        </p:nvSpPr>
        <p:spPr bwMode="auto">
          <a:xfrm>
            <a:off x="1035050" y="7019925"/>
            <a:ext cx="8758238" cy="1588"/>
          </a:xfrm>
          <a:prstGeom prst="line">
            <a:avLst/>
          </a:prstGeom>
          <a:noFill/>
          <a:ln w="8892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0" name="Line 9"/>
          <p:cNvSpPr>
            <a:spLocks noChangeShapeType="1"/>
          </p:cNvSpPr>
          <p:nvPr/>
        </p:nvSpPr>
        <p:spPr bwMode="auto">
          <a:xfrm>
            <a:off x="1035050" y="7162800"/>
            <a:ext cx="8758238" cy="1588"/>
          </a:xfrm>
          <a:prstGeom prst="line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1" name="Text Box 5"/>
          <p:cNvSpPr txBox="1">
            <a:spLocks noChangeArrowheads="1"/>
          </p:cNvSpPr>
          <p:nvPr/>
        </p:nvSpPr>
        <p:spPr bwMode="auto">
          <a:xfrm>
            <a:off x="628650" y="7235825"/>
            <a:ext cx="9525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  <a:buFont typeface="Times New Roman" panose="02020603050405020304" pitchFamily="18" charset="0"/>
              <a:buNone/>
            </a:pPr>
            <a:r>
              <a:rPr lang="ru-RU" altLang="ru-RU" sz="1500">
                <a:solidFill>
                  <a:srgbClr val="277600"/>
                </a:solidFill>
                <a:latin typeface="Times New Roman" panose="02020603050405020304" pitchFamily="18" charset="0"/>
              </a:rPr>
              <a:t>Североморское межрегиональное управление Россельхознадзора</a:t>
            </a:r>
            <a:endParaRPr lang="en-GB" altLang="ru-RU" sz="1500">
              <a:solidFill>
                <a:srgbClr val="2776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8212" name="Group 8"/>
          <p:cNvGrpSpPr>
            <a:grpSpLocks/>
          </p:cNvGrpSpPr>
          <p:nvPr/>
        </p:nvGrpSpPr>
        <p:grpSpPr bwMode="auto">
          <a:xfrm>
            <a:off x="1509713" y="2716213"/>
            <a:ext cx="674687" cy="900112"/>
            <a:chOff x="0" y="0"/>
            <a:chExt cx="812800" cy="812800"/>
          </a:xfrm>
        </p:grpSpPr>
        <p:sp>
          <p:nvSpPr>
            <p:cNvPr id="8214" name="Freeform 9"/>
            <p:cNvSpPr>
              <a:spLocks/>
            </p:cNvSpPr>
            <p:nvPr/>
          </p:nvSpPr>
          <p:spPr bwMode="auto">
            <a:xfrm>
              <a:off x="1813" y="0"/>
              <a:ext cx="809173" cy="812800"/>
            </a:xfrm>
            <a:custGeom>
              <a:avLst/>
              <a:gdLst>
                <a:gd name="T0" fmla="*/ 404587 w 809173"/>
                <a:gd name="T1" fmla="*/ 0 h 812800"/>
                <a:gd name="T2" fmla="*/ 809174 w 809173"/>
                <a:gd name="T3" fmla="*/ 406400 h 812800"/>
                <a:gd name="T4" fmla="*/ 404587 w 809173"/>
                <a:gd name="T5" fmla="*/ 812800 h 812800"/>
                <a:gd name="T6" fmla="*/ 0 w 809173"/>
                <a:gd name="T7" fmla="*/ 406400 h 812800"/>
                <a:gd name="T8" fmla="*/ 404587 w 809173"/>
                <a:gd name="T9" fmla="*/ 0 h 8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5" name="TextBox 10"/>
            <p:cNvSpPr txBox="1">
              <a:spLocks noChangeArrowheads="1"/>
            </p:cNvSpPr>
            <p:nvPr/>
          </p:nvSpPr>
          <p:spPr bwMode="auto">
            <a:xfrm>
              <a:off x="76200" y="-9525"/>
              <a:ext cx="660400" cy="74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algn="ctr" eaLnBrk="1" hangingPunct="1">
                <a:lnSpc>
                  <a:spcPts val="1638"/>
                </a:lnSpc>
              </a:pPr>
              <a:endParaRPr lang="ru-RU" altLang="ru-RU"/>
            </a:p>
          </p:txBody>
        </p:sp>
      </p:grpSp>
      <p:pic>
        <p:nvPicPr>
          <p:cNvPr id="8213" name="Рисунок 37" descr="вет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1313" y="2851150"/>
            <a:ext cx="47307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503238" y="0"/>
            <a:ext cx="9074150" cy="922338"/>
          </a:xfrm>
        </p:spPr>
        <p:txBody>
          <a:bodyPr/>
          <a:lstStyle/>
          <a:p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карантинный фитосанитарный надзор</a:t>
            </a:r>
            <a:b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922338"/>
            <a:ext cx="9074150" cy="5830887"/>
          </a:xfrm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Мониторинг карантинного фитосанитарного состояния территории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/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imes New Roman" pitchFamily="18"/>
              </a:rPr>
              <a:t>За 9 месяцев 2023 года на территории Архангельской области выявлено 452 случая обнаружения карантинных объектов :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tabLst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</a:tabLst>
              <a:defRPr sz="1800"/>
            </a:pPr>
            <a:r>
              <a:rPr lang="ru-RU" sz="1800" b="1" kern="0" dirty="0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Западный (калифорнийский) цветочный </a:t>
            </a:r>
            <a:r>
              <a:rPr lang="ru-RU" sz="1800" b="1" kern="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трипс</a:t>
            </a:r>
            <a:endParaRPr lang="ru-RU" sz="1800" b="1" kern="0" dirty="0" smtClean="0">
              <a:solidFill>
                <a:srgbClr val="000000"/>
              </a:solidFill>
              <a:latin typeface="Times New Roman" pitchFamily="18" charset="0"/>
              <a:ea typeface="Arial Unicode MS" pitchFamily="2"/>
              <a:cs typeface="Times New Roman" pitchFamily="18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</a:tabLst>
              <a:defRPr sz="1800"/>
            </a:pPr>
            <a:r>
              <a:rPr lang="ru-RU" sz="1800" kern="0" dirty="0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Ввоз с облиственными саженцами, горшечными культурами, срезанными </a:t>
            </a:r>
          </a:p>
          <a:p>
            <a:pPr algn="r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</a:tabLst>
              <a:defRPr sz="1800"/>
            </a:pPr>
            <a:r>
              <a:rPr lang="ru-RU" sz="1800" kern="0" dirty="0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растениями и рассадой овощных и цветочных культур.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lang="ru-RU" sz="1800" b="1" kern="0" dirty="0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Тутовая щитовка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/>
            </a:pPr>
            <a:r>
              <a:rPr lang="ru-RU" sz="1800" kern="0" dirty="0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Распространяется с зараженным посадочным материалом, включая горшечные культуры (саженцы и черенки плодовых, ягодных и декоративных культур)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imes New Roman" pitchFamily="18"/>
              </a:rPr>
              <a:t>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Бурая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монилиозная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гниль</a:t>
            </a:r>
            <a:endParaRPr lang="ru-RU" sz="1800" b="1" kern="0" dirty="0" smtClean="0">
              <a:solidFill>
                <a:srgbClr val="000000"/>
              </a:solidFill>
              <a:latin typeface="Times New Roman" pitchFamily="18" charset="0"/>
              <a:ea typeface="Arial Unicode MS" pitchFamily="2"/>
              <a:cs typeface="Times New Roman" pitchFamily="18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/>
            </a:pPr>
            <a:r>
              <a:rPr lang="ru-RU" sz="1800" kern="0" dirty="0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Распространяется с зараженным посадочным материалом и свежими плодами косточковых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lang="ru-RU" sz="1800" b="1" dirty="0" smtClean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imes New Roman" pitchFamily="18"/>
              </a:rPr>
              <a:t>Усачи рода </a:t>
            </a:r>
            <a:r>
              <a:rPr lang="en-US" sz="1800" b="1" dirty="0" err="1" smtClean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imes New Roman" pitchFamily="18"/>
              </a:rPr>
              <a:t>Monochamus</a:t>
            </a:r>
            <a:r>
              <a:rPr lang="en-US" sz="1800" b="1" dirty="0" smtClean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imes New Roman" pitchFamily="18"/>
              </a:rPr>
              <a:t> sp.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imes New Roman" pitchFamily="18"/>
              </a:rPr>
              <a:t> </a:t>
            </a:r>
          </a:p>
          <a:p>
            <a:pPr algn="ctr">
              <a:defRPr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8" name="Line 9"/>
          <p:cNvSpPr>
            <a:spLocks noChangeShapeType="1"/>
          </p:cNvSpPr>
          <p:nvPr/>
        </p:nvSpPr>
        <p:spPr bwMode="auto">
          <a:xfrm>
            <a:off x="682625" y="708025"/>
            <a:ext cx="8758238" cy="1588"/>
          </a:xfrm>
          <a:prstGeom prst="line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1989" name="Рисунок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4922838"/>
            <a:ext cx="22145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Рисунок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4313" y="4922838"/>
            <a:ext cx="2087562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Рисунок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0" y="4922838"/>
            <a:ext cx="2643188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2" descr="C:\Users\PC\Desktop\kivi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9188" y="4922838"/>
            <a:ext cx="2214562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91300"/>
            <a:ext cx="968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994" name="Line 8"/>
          <p:cNvSpPr>
            <a:spLocks noChangeShapeType="1"/>
          </p:cNvSpPr>
          <p:nvPr/>
        </p:nvSpPr>
        <p:spPr bwMode="auto">
          <a:xfrm>
            <a:off x="1035050" y="7019925"/>
            <a:ext cx="8758238" cy="1588"/>
          </a:xfrm>
          <a:prstGeom prst="line">
            <a:avLst/>
          </a:prstGeom>
          <a:noFill/>
          <a:ln w="8892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995" name="Line 9"/>
          <p:cNvSpPr>
            <a:spLocks noChangeShapeType="1"/>
          </p:cNvSpPr>
          <p:nvPr/>
        </p:nvSpPr>
        <p:spPr bwMode="auto">
          <a:xfrm>
            <a:off x="1035050" y="7162800"/>
            <a:ext cx="8758238" cy="1588"/>
          </a:xfrm>
          <a:prstGeom prst="line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996" name="Text Box 5"/>
          <p:cNvSpPr txBox="1">
            <a:spLocks noChangeArrowheads="1"/>
          </p:cNvSpPr>
          <p:nvPr/>
        </p:nvSpPr>
        <p:spPr bwMode="auto">
          <a:xfrm>
            <a:off x="628650" y="7235825"/>
            <a:ext cx="9525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  <a:buFont typeface="Times New Roman" panose="02020603050405020304" pitchFamily="18" charset="0"/>
              <a:buNone/>
            </a:pPr>
            <a:r>
              <a:rPr lang="ru-RU" altLang="ru-RU" sz="1500">
                <a:solidFill>
                  <a:srgbClr val="277600"/>
                </a:solidFill>
                <a:latin typeface="Times New Roman" panose="02020603050405020304" pitchFamily="18" charset="0"/>
              </a:rPr>
              <a:t>Североморское межрегиональное управление Россельхознадзора</a:t>
            </a:r>
            <a:endParaRPr lang="en-GB" altLang="ru-RU" sz="1500">
              <a:solidFill>
                <a:srgbClr val="2776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9010650" y="1588"/>
            <a:ext cx="84137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187" tIns="51577" rIns="99187" bIns="51577" anchor="b"/>
          <a:lstStyle>
            <a:lvl1pPr>
              <a:tabLst>
                <a:tab pos="0" algn="l"/>
                <a:tab pos="490538" algn="l"/>
                <a:tab pos="985838" algn="l"/>
                <a:tab pos="1481138" algn="l"/>
                <a:tab pos="1976438" algn="l"/>
                <a:tab pos="2471738" algn="l"/>
                <a:tab pos="2967038" algn="l"/>
                <a:tab pos="3462338" algn="l"/>
                <a:tab pos="3957638" algn="l"/>
                <a:tab pos="4452938" algn="l"/>
                <a:tab pos="4948238" algn="l"/>
                <a:tab pos="5443538" algn="l"/>
                <a:tab pos="5938838" algn="l"/>
                <a:tab pos="6434138" algn="l"/>
                <a:tab pos="6929438" algn="l"/>
                <a:tab pos="7424738" algn="l"/>
                <a:tab pos="7918450" algn="l"/>
                <a:tab pos="8413750" algn="l"/>
                <a:tab pos="8909050" algn="l"/>
                <a:tab pos="9402763" algn="l"/>
                <a:tab pos="98980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90538" algn="l"/>
                <a:tab pos="985838" algn="l"/>
                <a:tab pos="1481138" algn="l"/>
                <a:tab pos="1976438" algn="l"/>
                <a:tab pos="2471738" algn="l"/>
                <a:tab pos="2967038" algn="l"/>
                <a:tab pos="3462338" algn="l"/>
                <a:tab pos="3957638" algn="l"/>
                <a:tab pos="4452938" algn="l"/>
                <a:tab pos="4948238" algn="l"/>
                <a:tab pos="5443538" algn="l"/>
                <a:tab pos="5938838" algn="l"/>
                <a:tab pos="6434138" algn="l"/>
                <a:tab pos="6929438" algn="l"/>
                <a:tab pos="7424738" algn="l"/>
                <a:tab pos="7918450" algn="l"/>
                <a:tab pos="8413750" algn="l"/>
                <a:tab pos="8909050" algn="l"/>
                <a:tab pos="9402763" algn="l"/>
                <a:tab pos="98980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90538" algn="l"/>
                <a:tab pos="985838" algn="l"/>
                <a:tab pos="1481138" algn="l"/>
                <a:tab pos="1976438" algn="l"/>
                <a:tab pos="2471738" algn="l"/>
                <a:tab pos="2967038" algn="l"/>
                <a:tab pos="3462338" algn="l"/>
                <a:tab pos="3957638" algn="l"/>
                <a:tab pos="4452938" algn="l"/>
                <a:tab pos="4948238" algn="l"/>
                <a:tab pos="5443538" algn="l"/>
                <a:tab pos="5938838" algn="l"/>
                <a:tab pos="6434138" algn="l"/>
                <a:tab pos="6929438" algn="l"/>
                <a:tab pos="7424738" algn="l"/>
                <a:tab pos="7918450" algn="l"/>
                <a:tab pos="8413750" algn="l"/>
                <a:tab pos="8909050" algn="l"/>
                <a:tab pos="9402763" algn="l"/>
                <a:tab pos="98980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90538" algn="l"/>
                <a:tab pos="985838" algn="l"/>
                <a:tab pos="1481138" algn="l"/>
                <a:tab pos="1976438" algn="l"/>
                <a:tab pos="2471738" algn="l"/>
                <a:tab pos="2967038" algn="l"/>
                <a:tab pos="3462338" algn="l"/>
                <a:tab pos="3957638" algn="l"/>
                <a:tab pos="4452938" algn="l"/>
                <a:tab pos="4948238" algn="l"/>
                <a:tab pos="5443538" algn="l"/>
                <a:tab pos="5938838" algn="l"/>
                <a:tab pos="6434138" algn="l"/>
                <a:tab pos="6929438" algn="l"/>
                <a:tab pos="7424738" algn="l"/>
                <a:tab pos="7918450" algn="l"/>
                <a:tab pos="8413750" algn="l"/>
                <a:tab pos="8909050" algn="l"/>
                <a:tab pos="9402763" algn="l"/>
                <a:tab pos="98980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90538" algn="l"/>
                <a:tab pos="985838" algn="l"/>
                <a:tab pos="1481138" algn="l"/>
                <a:tab pos="1976438" algn="l"/>
                <a:tab pos="2471738" algn="l"/>
                <a:tab pos="2967038" algn="l"/>
                <a:tab pos="3462338" algn="l"/>
                <a:tab pos="3957638" algn="l"/>
                <a:tab pos="4452938" algn="l"/>
                <a:tab pos="4948238" algn="l"/>
                <a:tab pos="5443538" algn="l"/>
                <a:tab pos="5938838" algn="l"/>
                <a:tab pos="6434138" algn="l"/>
                <a:tab pos="6929438" algn="l"/>
                <a:tab pos="7424738" algn="l"/>
                <a:tab pos="7918450" algn="l"/>
                <a:tab pos="8413750" algn="l"/>
                <a:tab pos="8909050" algn="l"/>
                <a:tab pos="9402763" algn="l"/>
                <a:tab pos="98980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90538" algn="l"/>
                <a:tab pos="985838" algn="l"/>
                <a:tab pos="1481138" algn="l"/>
                <a:tab pos="1976438" algn="l"/>
                <a:tab pos="2471738" algn="l"/>
                <a:tab pos="2967038" algn="l"/>
                <a:tab pos="3462338" algn="l"/>
                <a:tab pos="3957638" algn="l"/>
                <a:tab pos="4452938" algn="l"/>
                <a:tab pos="4948238" algn="l"/>
                <a:tab pos="5443538" algn="l"/>
                <a:tab pos="5938838" algn="l"/>
                <a:tab pos="6434138" algn="l"/>
                <a:tab pos="6929438" algn="l"/>
                <a:tab pos="7424738" algn="l"/>
                <a:tab pos="7918450" algn="l"/>
                <a:tab pos="8413750" algn="l"/>
                <a:tab pos="8909050" algn="l"/>
                <a:tab pos="9402763" algn="l"/>
                <a:tab pos="98980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90538" algn="l"/>
                <a:tab pos="985838" algn="l"/>
                <a:tab pos="1481138" algn="l"/>
                <a:tab pos="1976438" algn="l"/>
                <a:tab pos="2471738" algn="l"/>
                <a:tab pos="2967038" algn="l"/>
                <a:tab pos="3462338" algn="l"/>
                <a:tab pos="3957638" algn="l"/>
                <a:tab pos="4452938" algn="l"/>
                <a:tab pos="4948238" algn="l"/>
                <a:tab pos="5443538" algn="l"/>
                <a:tab pos="5938838" algn="l"/>
                <a:tab pos="6434138" algn="l"/>
                <a:tab pos="6929438" algn="l"/>
                <a:tab pos="7424738" algn="l"/>
                <a:tab pos="7918450" algn="l"/>
                <a:tab pos="8413750" algn="l"/>
                <a:tab pos="8909050" algn="l"/>
                <a:tab pos="9402763" algn="l"/>
                <a:tab pos="98980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90538" algn="l"/>
                <a:tab pos="985838" algn="l"/>
                <a:tab pos="1481138" algn="l"/>
                <a:tab pos="1976438" algn="l"/>
                <a:tab pos="2471738" algn="l"/>
                <a:tab pos="2967038" algn="l"/>
                <a:tab pos="3462338" algn="l"/>
                <a:tab pos="3957638" algn="l"/>
                <a:tab pos="4452938" algn="l"/>
                <a:tab pos="4948238" algn="l"/>
                <a:tab pos="5443538" algn="l"/>
                <a:tab pos="5938838" algn="l"/>
                <a:tab pos="6434138" algn="l"/>
                <a:tab pos="6929438" algn="l"/>
                <a:tab pos="7424738" algn="l"/>
                <a:tab pos="7918450" algn="l"/>
                <a:tab pos="8413750" algn="l"/>
                <a:tab pos="8909050" algn="l"/>
                <a:tab pos="9402763" algn="l"/>
                <a:tab pos="98980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90538" algn="l"/>
                <a:tab pos="985838" algn="l"/>
                <a:tab pos="1481138" algn="l"/>
                <a:tab pos="1976438" algn="l"/>
                <a:tab pos="2471738" algn="l"/>
                <a:tab pos="2967038" algn="l"/>
                <a:tab pos="3462338" algn="l"/>
                <a:tab pos="3957638" algn="l"/>
                <a:tab pos="4452938" algn="l"/>
                <a:tab pos="4948238" algn="l"/>
                <a:tab pos="5443538" algn="l"/>
                <a:tab pos="5938838" algn="l"/>
                <a:tab pos="6434138" algn="l"/>
                <a:tab pos="6929438" algn="l"/>
                <a:tab pos="7424738" algn="l"/>
                <a:tab pos="7918450" algn="l"/>
                <a:tab pos="8413750" algn="l"/>
                <a:tab pos="8909050" algn="l"/>
                <a:tab pos="9402763" algn="l"/>
                <a:tab pos="98980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lnSpc>
                <a:spcPct val="87000"/>
              </a:lnSpc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628650" y="7235825"/>
            <a:ext cx="9525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ru-RU" altLang="ru-RU" sz="1400">
                <a:solidFill>
                  <a:srgbClr val="277600"/>
                </a:solidFill>
                <a:latin typeface="Times New Roman" panose="02020603050405020304" pitchFamily="18" charset="0"/>
              </a:rPr>
              <a:t>Североморское межрегиональное </a:t>
            </a:r>
            <a:r>
              <a:rPr lang="en-GB" altLang="ru-RU" sz="1400">
                <a:solidFill>
                  <a:srgbClr val="277600"/>
                </a:solidFill>
                <a:latin typeface="Times New Roman" panose="02020603050405020304" pitchFamily="18" charset="0"/>
              </a:rPr>
              <a:t>Управление Россельхознадзора</a:t>
            </a:r>
          </a:p>
        </p:txBody>
      </p:sp>
      <p:pic>
        <p:nvPicPr>
          <p:cNvPr id="43012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0" y="6643688"/>
            <a:ext cx="91598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3013" name="Line 8"/>
          <p:cNvSpPr>
            <a:spLocks noChangeShapeType="1"/>
          </p:cNvSpPr>
          <p:nvPr/>
        </p:nvSpPr>
        <p:spPr bwMode="auto">
          <a:xfrm>
            <a:off x="1035050" y="7019925"/>
            <a:ext cx="8758238" cy="1588"/>
          </a:xfrm>
          <a:prstGeom prst="line">
            <a:avLst/>
          </a:prstGeom>
          <a:noFill/>
          <a:ln w="8892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14" name="Line 9"/>
          <p:cNvSpPr>
            <a:spLocks noChangeShapeType="1"/>
          </p:cNvSpPr>
          <p:nvPr/>
        </p:nvSpPr>
        <p:spPr bwMode="auto">
          <a:xfrm>
            <a:off x="1035050" y="7162800"/>
            <a:ext cx="8758238" cy="1588"/>
          </a:xfrm>
          <a:prstGeom prst="line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15" name="Text Box 1"/>
          <p:cNvSpPr txBox="1">
            <a:spLocks noChangeArrowheads="1"/>
          </p:cNvSpPr>
          <p:nvPr/>
        </p:nvSpPr>
        <p:spPr bwMode="auto">
          <a:xfrm>
            <a:off x="42863" y="250825"/>
            <a:ext cx="98933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93000"/>
              </a:lnSpc>
            </a:pP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Контрольно-надзорная  деятельность по карантинному фитосанитарному надзору</a:t>
            </a:r>
          </a:p>
          <a:p>
            <a:pPr algn="ctr" eaLnBrk="1" hangingPunct="1">
              <a:lnSpc>
                <a:spcPct val="93000"/>
              </a:lnSpc>
            </a:pPr>
            <a:r>
              <a:rPr lang="ru-RU" altLang="ru-RU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6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288463" y="7235825"/>
            <a:ext cx="617537" cy="323850"/>
          </a:xfrm>
        </p:spPr>
        <p:txBody>
          <a:bodyPr/>
          <a:lstStyle/>
          <a:p>
            <a:pPr>
              <a:defRPr/>
            </a:pPr>
            <a:fld id="{06BDF16C-905A-417F-A5CC-57510489BDEE}" type="slidenum">
              <a:rPr lang="ru-RU" sz="15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31</a:t>
            </a:fld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7" name="Line 5"/>
          <p:cNvSpPr>
            <a:spLocks noChangeShapeType="1"/>
          </p:cNvSpPr>
          <p:nvPr/>
        </p:nvSpPr>
        <p:spPr bwMode="auto">
          <a:xfrm>
            <a:off x="647700" y="611188"/>
            <a:ext cx="8758238" cy="1587"/>
          </a:xfrm>
          <a:prstGeom prst="line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0" tIns="45711" rIns="91420" bIns="45711"/>
          <a:lstStyle/>
          <a:p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008063" y="684213"/>
          <a:ext cx="8424862" cy="3662362"/>
        </p:xfrm>
        <a:graphic>
          <a:graphicData uri="http://schemas.openxmlformats.org/drawingml/2006/table">
            <a:tbl>
              <a:tblPr/>
              <a:tblGrid>
                <a:gridCol w="561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2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0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994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показателя в области федерального государственного карантинного фитосанитарного контроля (надзора)</a:t>
                      </a:r>
                    </a:p>
                  </a:txBody>
                  <a:tcPr marL="7078" marR="7078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 месяцев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года</a:t>
                      </a:r>
                    </a:p>
                  </a:txBody>
                  <a:tcPr marL="7078" marR="7078" marT="7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7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Архангельская область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8" marR="7078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НАО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8" marR="7078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4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поднадзорных хозяйствующих субъектов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8" marR="7078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8" marR="7078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7078" marR="7078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4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Проведено контрольных (надзорных) мероприятий: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8" marR="7078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8" marR="7078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078" marR="7078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4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документарная проверка;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700" marR="7078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8" marR="7078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078" marR="7078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4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инспекционный визит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700" marR="7078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8" marR="7078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8" marR="7078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8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Проведено контрольных (надзорных) мероприятий, осуществляемых без взаимодействия с контролируемым лицом: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8" marR="7078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436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8" marR="7078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078" marR="7078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4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наблюдение за соблюдением обязательных требований</a:t>
                      </a:r>
                    </a:p>
                  </a:txBody>
                  <a:tcPr marL="63700" marR="7078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8" marR="7078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078" marR="7078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04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выездное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обследование.</a:t>
                      </a:r>
                    </a:p>
                  </a:txBody>
                  <a:tcPr marL="127400" marR="7078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8" marR="7078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078" marR="7078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04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Составлено протоколов об АП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8" marR="7078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8" marR="7078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078" marR="7078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04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Вынесено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постановлений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 привлечении к ответственности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8" marR="7078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8" marR="7078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078" marR="7078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12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Выдано представлений об устранении причин и условий выявленных нарушений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8" marR="7078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8" marR="7078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078" marR="7078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04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Наложено наказаний в виде предупреждения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700" marR="7078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8" marR="7078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078" marR="7078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04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Наложено штрафов, тыс. руб.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700" marR="7078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8" marR="7078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078" marR="7078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04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Взыскано штрафов, тыс. руб.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8" marR="7078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78" marR="7078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078" marR="7078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3082" name="Прямоугольник 10"/>
          <p:cNvSpPr>
            <a:spLocks noChangeArrowheads="1"/>
          </p:cNvSpPr>
          <p:nvPr/>
        </p:nvSpPr>
        <p:spPr bwMode="auto">
          <a:xfrm>
            <a:off x="936625" y="4643438"/>
            <a:ext cx="885666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Постановления Правительства РФ от 10.03.2022 №336, по согласованию с Прокуратурой Архангельской области   проведено 3 документарных проверки на соблюдение требований законодательства по карантину растений. </a:t>
            </a:r>
          </a:p>
          <a:p>
            <a:pPr algn="ctr" eaLnBrk="1" hangingPunct="1"/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Char char="-"/>
            </a:pPr>
            <a:r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проведение владельцами, арендаторами, пользователями обследований подкарантинных объектов или проведение карантинных фитосанитарных обследований не в полном объеме. За отчетный период составлено </a:t>
            </a:r>
            <a:r>
              <a:rPr lang="ru-RU" altLang="ru-RU" sz="1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протокола по ст.10.1 КоАП РФ </a:t>
            </a:r>
            <a:r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«Нарушение правил борьбы с карантинными, особо опасными и опасными вредителями растений, возбудителями болезней растений, растениями-сорняками».</a:t>
            </a:r>
          </a:p>
          <a:p>
            <a:pPr algn="just" eaLnBrk="1" hangingPunct="1">
              <a:buFontTx/>
              <a:buChar char="-"/>
            </a:pPr>
            <a:r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извещение о об обнаружении карантинного объекта, в том числе в электронной форме. За отчетный период составлено </a:t>
            </a:r>
            <a:r>
              <a:rPr lang="ru-RU" altLang="ru-RU" sz="1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протокол по ст. 10.3. КоАП РФ </a:t>
            </a:r>
            <a:r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«Нарушение правил производства, заготовки, перевозки, хранения, переработки, использования и реализации подкарантинной продукции (подкарантинного материала, подкарантинного груза)».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1"/>
          <p:cNvSpPr>
            <a:spLocks noChangeArrowheads="1"/>
          </p:cNvSpPr>
          <p:nvPr/>
        </p:nvSpPr>
        <p:spPr bwMode="auto">
          <a:xfrm>
            <a:off x="628650" y="360363"/>
            <a:ext cx="9091613" cy="601662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0800" tIns="50400" rIns="100800" bIns="504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5000625" y="944563"/>
            <a:ext cx="4811713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ru-RU" altLang="ru-RU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436563" y="4330700"/>
            <a:ext cx="50800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ru-RU" altLang="ru-RU"/>
          </a:p>
        </p:txBody>
      </p:sp>
      <p:sp>
        <p:nvSpPr>
          <p:cNvPr id="45061" name="Заголовок 13"/>
          <p:cNvSpPr>
            <a:spLocks noGrp="1"/>
          </p:cNvSpPr>
          <p:nvPr>
            <p:ph type="title"/>
          </p:nvPr>
        </p:nvSpPr>
        <p:spPr>
          <a:xfrm>
            <a:off x="254000" y="179388"/>
            <a:ext cx="9644063" cy="482600"/>
          </a:xfrm>
        </p:spPr>
        <p:txBody>
          <a:bodyPr/>
          <a:lstStyle/>
          <a:p>
            <a:r>
              <a:rPr lang="ru-RU" altLang="ru-RU" sz="24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карантинный фитосанитарный надзор</a:t>
            </a:r>
            <a:br>
              <a:rPr lang="ru-RU" altLang="ru-RU" sz="24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2" name="Rectangle 1"/>
          <p:cNvSpPr>
            <a:spLocks noGrp="1" noChangeArrowheads="1"/>
          </p:cNvSpPr>
          <p:nvPr>
            <p:ph idx="1"/>
          </p:nvPr>
        </p:nvSpPr>
        <p:spPr>
          <a:xfrm>
            <a:off x="1325563" y="4065588"/>
            <a:ext cx="4786312" cy="2892425"/>
          </a:xfrm>
        </p:spPr>
        <p:txBody>
          <a:bodyPr lIns="91440" tIns="45720" rIns="91440" bIns="45720" anchor="ctr">
            <a:spAutoFit/>
          </a:bodyPr>
          <a:lstStyle/>
          <a:p>
            <a:pPr marL="0" indent="449263"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40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 соответствии со ст. 22 Федерального закона от 21.07.2014 № 206-ФЗ «О карантине растений» принято </a:t>
            </a:r>
            <a:r>
              <a:rPr lang="ru-RU" altLang="ru-RU" sz="1400" b="1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2 решения о выдаче специального знака   международного образца </a:t>
            </a:r>
            <a:r>
              <a:rPr lang="ru-RU" altLang="ru-RU" sz="140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для маркировки древесных упаковочных и крепежных материалов (поддоны, ящики, барабаны, стойки) для крепления грузов при вывозе продукции из Российской Федерации. </a:t>
            </a:r>
          </a:p>
          <a:p>
            <a:pPr marL="0" indent="449263"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40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Маркировка наноситься на древесный упаковочный материал или крепежный материал сразу после проведения его обеззараживания. Такие требования направлены на снижение риска проникновения и распространения карантинных вредных организмов, переносимых в процессе международной торговли.</a:t>
            </a:r>
            <a:endParaRPr lang="ru-RU" altLang="ru-RU" sz="1700" smtClean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5063" name="Line 9"/>
          <p:cNvSpPr>
            <a:spLocks noChangeShapeType="1"/>
          </p:cNvSpPr>
          <p:nvPr/>
        </p:nvSpPr>
        <p:spPr bwMode="auto">
          <a:xfrm>
            <a:off x="719138" y="539750"/>
            <a:ext cx="8758237" cy="1588"/>
          </a:xfrm>
          <a:prstGeom prst="line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64" name="Text Box 5"/>
          <p:cNvSpPr txBox="1">
            <a:spLocks noChangeArrowheads="1"/>
          </p:cNvSpPr>
          <p:nvPr/>
        </p:nvSpPr>
        <p:spPr bwMode="auto">
          <a:xfrm>
            <a:off x="628650" y="7235825"/>
            <a:ext cx="9525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  <a:buFont typeface="Times New Roman" panose="02020603050405020304" pitchFamily="18" charset="0"/>
              <a:buNone/>
            </a:pPr>
            <a:endParaRPr lang="ru-RU" altLang="ru-RU" sz="1500">
              <a:solidFill>
                <a:srgbClr val="277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5" name="Прямоугольник 11"/>
          <p:cNvSpPr>
            <a:spLocks noChangeArrowheads="1"/>
          </p:cNvSpPr>
          <p:nvPr/>
        </p:nvSpPr>
        <p:spPr bwMode="auto">
          <a:xfrm>
            <a:off x="863600" y="684213"/>
            <a:ext cx="86772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93000"/>
              </a:lnSpc>
            </a:pPr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Профилактическая деятельность по карантинному фитосанитарному надзору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655763" y="1187450"/>
          <a:ext cx="6743700" cy="2840038"/>
        </p:xfrm>
        <a:graphic>
          <a:graphicData uri="http://schemas.openxmlformats.org/drawingml/2006/table">
            <a:tbl>
              <a:tblPr/>
              <a:tblGrid>
                <a:gridCol w="4499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9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29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показателя в области федерального государственного карантинного фитосанитарного контроля (надзора)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56146" marR="8675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Архангельская область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75" marR="8675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Ненецкий автономный округ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75" marR="8675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2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Проведено профилактических мероприятий: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75" marR="8675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1070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75" marR="8675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8675" marR="8675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9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информирование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;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8073" marR="8675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75" marR="8675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8675" marR="8675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9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обобщение правоприменительной практики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8073" marR="8675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75" marR="8675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75" marR="8675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9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объявление предостережения;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8073" marR="8675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496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75" marR="8675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75" marR="8675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9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консультирование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;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8073" marR="8675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428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75" marR="8675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8675" marR="8675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9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профилактический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визит.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8073" marR="8675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75" marR="8675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8675" marR="8675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5100" name="Picture 2" descr="base_1_217602_32768"/>
          <p:cNvPicPr preferRelativeResize="0"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9063" y="4208463"/>
            <a:ext cx="31432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01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563" y="6643688"/>
            <a:ext cx="91598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5102" name="Line 8"/>
          <p:cNvSpPr>
            <a:spLocks noChangeShapeType="1"/>
          </p:cNvSpPr>
          <p:nvPr/>
        </p:nvSpPr>
        <p:spPr bwMode="auto">
          <a:xfrm>
            <a:off x="1322388" y="7065963"/>
            <a:ext cx="8758237" cy="1587"/>
          </a:xfrm>
          <a:prstGeom prst="line">
            <a:avLst/>
          </a:prstGeom>
          <a:noFill/>
          <a:ln w="8892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103" name="Line 9"/>
          <p:cNvSpPr>
            <a:spLocks noChangeShapeType="1"/>
          </p:cNvSpPr>
          <p:nvPr/>
        </p:nvSpPr>
        <p:spPr bwMode="auto">
          <a:xfrm>
            <a:off x="1322388" y="7208838"/>
            <a:ext cx="8758237" cy="1587"/>
          </a:xfrm>
          <a:prstGeom prst="line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104" name="Text Box 5"/>
          <p:cNvSpPr txBox="1">
            <a:spLocks noChangeArrowheads="1"/>
          </p:cNvSpPr>
          <p:nvPr/>
        </p:nvSpPr>
        <p:spPr bwMode="auto">
          <a:xfrm>
            <a:off x="754063" y="7235825"/>
            <a:ext cx="9525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  <a:buFont typeface="Times New Roman" panose="02020603050405020304" pitchFamily="18" charset="0"/>
              <a:buNone/>
            </a:pPr>
            <a:r>
              <a:rPr lang="ru-RU" altLang="ru-RU" sz="1500">
                <a:solidFill>
                  <a:srgbClr val="277600"/>
                </a:solidFill>
                <a:latin typeface="Times New Roman" panose="02020603050405020304" pitchFamily="18" charset="0"/>
              </a:rPr>
              <a:t>Североморское межрегиональное управление Россельхознадзора</a:t>
            </a:r>
            <a:endParaRPr lang="en-GB" altLang="ru-RU" sz="1500">
              <a:solidFill>
                <a:srgbClr val="2776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3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4150" cy="333375"/>
          </a:xfrm>
        </p:spPr>
        <p:txBody>
          <a:bodyPr/>
          <a:lstStyle/>
          <a:p>
            <a:r>
              <a:rPr lang="ru-RU" altLang="ru-RU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услуги </a:t>
            </a:r>
          </a:p>
        </p:txBody>
      </p:sp>
      <p:sp>
        <p:nvSpPr>
          <p:cNvPr id="47107" name="Содержимое 8"/>
          <p:cNvSpPr>
            <a:spLocks noGrp="1"/>
          </p:cNvSpPr>
          <p:nvPr>
            <p:ph idx="1"/>
          </p:nvPr>
        </p:nvSpPr>
        <p:spPr>
          <a:xfrm>
            <a:off x="503238" y="850900"/>
            <a:ext cx="9074150" cy="5902325"/>
          </a:xfrm>
        </p:spPr>
        <p:txBody>
          <a:bodyPr/>
          <a:lstStyle/>
          <a:p>
            <a:pPr marL="0" indent="449263"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60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 рамках осуществления  государственных услуг выдано  </a:t>
            </a:r>
            <a:r>
              <a:rPr lang="ru-RU" altLang="ru-RU" sz="1600" b="1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25221 фитосанитарных и 12117 карантинных  сертификатов.</a:t>
            </a:r>
          </a:p>
          <a:p>
            <a:pPr marL="0" indent="449263"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60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Фитосанитарный  сертификат – документ международного образца, свидетельствующий, что вывозимая подкарантинная продукция соответствует карантинным фитосанитарным требованиям страны назначения. Оформляется на каждую партию продукции, вывозимую с территории РФ. </a:t>
            </a:r>
          </a:p>
          <a:p>
            <a:pPr marL="0" indent="449263"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60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Для удобного способа подачи заявления на выдачу фитосанитарных документов является использование систем выдачи и учета сертификатов (ФГИ «Аргус-Фито), через единый портал Госуслуг, посредством платформы «Мой экспорт» с использованием информационной системы «Одно окно» </a:t>
            </a:r>
            <a:r>
              <a:rPr lang="ru-RU" altLang="ru-RU" sz="1600" u="sng" smtClean="0">
                <a:solidFill>
                  <a:srgbClr val="FF0000"/>
                </a:solidFill>
                <a:ea typeface="Arial Unicode MS" panose="020B0604020202020204" pitchFamily="34" charset="-128"/>
                <a:cs typeface="Times New Roman" panose="02020603050405020304" pitchFamily="18" charset="0"/>
                <a:hlinkClick r:id="rId3"/>
              </a:rPr>
              <a:t>https://myexport.exportcenter.ru/</a:t>
            </a:r>
            <a:endParaRPr lang="ru-RU" altLang="ru-RU" sz="1600" smtClean="0">
              <a:solidFill>
                <a:srgbClr val="FF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0" indent="449263"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1600" b="1" smtClean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0" indent="449263"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1600" b="1" smtClean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7108" name="Line 8"/>
          <p:cNvSpPr>
            <a:spLocks noChangeShapeType="1"/>
          </p:cNvSpPr>
          <p:nvPr/>
        </p:nvSpPr>
        <p:spPr bwMode="auto">
          <a:xfrm>
            <a:off x="1035050" y="7019925"/>
            <a:ext cx="8758238" cy="1588"/>
          </a:xfrm>
          <a:prstGeom prst="line">
            <a:avLst/>
          </a:prstGeom>
          <a:noFill/>
          <a:ln w="8892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09" name="Line 9"/>
          <p:cNvSpPr>
            <a:spLocks noChangeShapeType="1"/>
          </p:cNvSpPr>
          <p:nvPr/>
        </p:nvSpPr>
        <p:spPr bwMode="auto">
          <a:xfrm>
            <a:off x="1035050" y="7162800"/>
            <a:ext cx="8758238" cy="1588"/>
          </a:xfrm>
          <a:prstGeom prst="line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10" name="Line 9"/>
          <p:cNvSpPr>
            <a:spLocks noChangeShapeType="1"/>
          </p:cNvSpPr>
          <p:nvPr/>
        </p:nvSpPr>
        <p:spPr bwMode="auto">
          <a:xfrm>
            <a:off x="792163" y="684213"/>
            <a:ext cx="8758237" cy="1587"/>
          </a:xfrm>
          <a:prstGeom prst="line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11" name="Text Box 5"/>
          <p:cNvSpPr txBox="1">
            <a:spLocks noChangeArrowheads="1"/>
          </p:cNvSpPr>
          <p:nvPr/>
        </p:nvSpPr>
        <p:spPr bwMode="auto">
          <a:xfrm>
            <a:off x="628650" y="7235825"/>
            <a:ext cx="9525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  <a:buFont typeface="Times New Roman" panose="02020603050405020304" pitchFamily="18" charset="0"/>
              <a:buNone/>
            </a:pPr>
            <a:r>
              <a:rPr lang="ru-RU" altLang="ru-RU" sz="1500">
                <a:solidFill>
                  <a:srgbClr val="277600"/>
                </a:solidFill>
                <a:latin typeface="Times New Roman" panose="02020603050405020304" pitchFamily="18" charset="0"/>
              </a:rPr>
              <a:t>Североморское межрегиональное управление Россельхознадзора</a:t>
            </a:r>
            <a:endParaRPr lang="en-GB" altLang="ru-RU" sz="1500">
              <a:solidFill>
                <a:srgbClr val="2776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71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0" y="6643688"/>
            <a:ext cx="91598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7113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5563" y="3136900"/>
            <a:ext cx="723900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1"/>
          <p:cNvSpPr>
            <a:spLocks noChangeArrowheads="1"/>
          </p:cNvSpPr>
          <p:nvPr/>
        </p:nvSpPr>
        <p:spPr bwMode="auto">
          <a:xfrm>
            <a:off x="628650" y="360363"/>
            <a:ext cx="9091613" cy="601662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0800" tIns="50400" rIns="100800" bIns="504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5000625" y="944563"/>
            <a:ext cx="4811713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ru-RU" altLang="ru-RU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436563" y="4330700"/>
            <a:ext cx="50800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ru-RU" altLang="ru-RU"/>
          </a:p>
        </p:txBody>
      </p:sp>
      <p:sp>
        <p:nvSpPr>
          <p:cNvPr id="49157" name="Заголовок 13"/>
          <p:cNvSpPr>
            <a:spLocks noGrp="1"/>
          </p:cNvSpPr>
          <p:nvPr>
            <p:ph type="title"/>
          </p:nvPr>
        </p:nvSpPr>
        <p:spPr>
          <a:xfrm>
            <a:off x="254000" y="179388"/>
            <a:ext cx="9644063" cy="482600"/>
          </a:xfrm>
        </p:spPr>
        <p:txBody>
          <a:bodyPr/>
          <a:lstStyle/>
          <a:p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контроль (надзор) в области семеноводства в отношении семян сельскохозяйственных растений</a:t>
            </a:r>
            <a:endParaRPr lang="ru-RU" altLang="ru-RU" sz="2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58" name="Rectangle 1"/>
          <p:cNvSpPr>
            <a:spLocks noGrp="1" noChangeArrowheads="1"/>
          </p:cNvSpPr>
          <p:nvPr>
            <p:ph idx="1"/>
          </p:nvPr>
        </p:nvSpPr>
        <p:spPr>
          <a:xfrm>
            <a:off x="719138" y="6083300"/>
            <a:ext cx="8929687" cy="400050"/>
          </a:xfrm>
        </p:spPr>
        <p:txBody>
          <a:bodyPr lIns="91440" tIns="45720" rIns="91440" bIns="45720" anchor="ctr">
            <a:spAutoFit/>
          </a:bodyPr>
          <a:lstStyle/>
          <a:p>
            <a:pPr algn="just">
              <a:buFont typeface="Arial" panose="020B0604020202020204" pitchFamily="34" charset="0"/>
              <a:buNone/>
            </a:pP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ru-RU" altLang="ru-RU" sz="16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91300"/>
            <a:ext cx="968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9160" name="Line 8"/>
          <p:cNvSpPr>
            <a:spLocks noChangeShapeType="1"/>
          </p:cNvSpPr>
          <p:nvPr/>
        </p:nvSpPr>
        <p:spPr bwMode="auto">
          <a:xfrm>
            <a:off x="1035050" y="7019925"/>
            <a:ext cx="8758238" cy="1588"/>
          </a:xfrm>
          <a:prstGeom prst="line">
            <a:avLst/>
          </a:prstGeom>
          <a:noFill/>
          <a:ln w="8892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>
            <a:off x="1035050" y="7162800"/>
            <a:ext cx="8758238" cy="1588"/>
          </a:xfrm>
          <a:prstGeom prst="line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62" name="Line 9"/>
          <p:cNvSpPr>
            <a:spLocks noChangeShapeType="1"/>
          </p:cNvSpPr>
          <p:nvPr/>
        </p:nvSpPr>
        <p:spPr bwMode="auto">
          <a:xfrm>
            <a:off x="792163" y="900113"/>
            <a:ext cx="8758237" cy="1587"/>
          </a:xfrm>
          <a:prstGeom prst="line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63" name="Text Box 5"/>
          <p:cNvSpPr txBox="1">
            <a:spLocks noChangeArrowheads="1"/>
          </p:cNvSpPr>
          <p:nvPr/>
        </p:nvSpPr>
        <p:spPr bwMode="auto">
          <a:xfrm>
            <a:off x="628650" y="7235825"/>
            <a:ext cx="9525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  <a:buFont typeface="Times New Roman" panose="02020603050405020304" pitchFamily="18" charset="0"/>
              <a:buNone/>
            </a:pPr>
            <a:r>
              <a:rPr lang="ru-RU" altLang="ru-RU" sz="1500">
                <a:solidFill>
                  <a:srgbClr val="277600"/>
                </a:solidFill>
                <a:latin typeface="Times New Roman" panose="02020603050405020304" pitchFamily="18" charset="0"/>
              </a:rPr>
              <a:t>Североморское межрегиональное управление Россельхознадзора</a:t>
            </a:r>
            <a:endParaRPr lang="en-GB" altLang="ru-RU" sz="1500">
              <a:solidFill>
                <a:srgbClr val="2776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863600" y="971550"/>
          <a:ext cx="8785225" cy="2373313"/>
        </p:xfrm>
        <a:graphic>
          <a:graphicData uri="http://schemas.openxmlformats.org/drawingml/2006/table">
            <a:tbl>
              <a:tblPr/>
              <a:tblGrid>
                <a:gridCol w="6026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57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521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Контрольно-надзорная деятельность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области федерального государственного  контроля (надзора) в области семеноводства в отношении семян сельскохозяйственных растений</a:t>
                      </a: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 месяцев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года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Архангельская область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6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Количество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поднадзорных хозяйствующих субъектов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8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Проведено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контрольных (надзорных) мероприятий, осуществляемых без взаимодействия с контролируемым лицом: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6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выездное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обследование</a:t>
                      </a:r>
                    </a:p>
                  </a:txBody>
                  <a:tcPr marL="65953" marR="7328" marT="7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403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Досмотрено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 проведении контрольных (надзорных) мероприятий, осуществляемых без взаимодействия с контролируемым лицом партий семян (количество)</a:t>
                      </a:r>
                    </a:p>
                  </a:txBody>
                  <a:tcPr marL="7328" marR="7328" marT="73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1814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66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из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них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партий с нарушениями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8" marR="7328" marT="73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9196" name="Прямоугольник 14"/>
          <p:cNvSpPr>
            <a:spLocks noChangeArrowheads="1"/>
          </p:cNvSpPr>
          <p:nvPr/>
        </p:nvSpPr>
        <p:spPr bwMode="auto">
          <a:xfrm>
            <a:off x="3386138" y="3595688"/>
            <a:ext cx="3308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/>
          </a:p>
        </p:txBody>
      </p:sp>
      <p:sp>
        <p:nvSpPr>
          <p:cNvPr id="49197" name="Прямоугольник 16"/>
          <p:cNvSpPr>
            <a:spLocks noChangeArrowheads="1"/>
          </p:cNvSpPr>
          <p:nvPr/>
        </p:nvSpPr>
        <p:spPr bwMode="auto">
          <a:xfrm>
            <a:off x="896938" y="3494088"/>
            <a:ext cx="871537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 hangingPunct="1"/>
            <a:r>
              <a:rPr lang="ru-RU" altLang="ru-RU">
                <a:solidFill>
                  <a:schemeClr val="tx1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  <a:sym typeface="Georgia" panose="02040502050405020303" pitchFamily="18" charset="0"/>
              </a:rPr>
              <a:t>За 9 месяцев выявлено 35 нарушений законодательства в сфере семеноводства по ст. 10.12 КоАП РФ (нарушения правил производства, заготовки, обработки, хранения, реализации, транспортировки и использования семян сельскохозяйственных растений) – выразившиеся в нахождении в торговом обороте партий семян сельскохозяйственных растений сорта и гибриды которых, не включены в Государственный реестр селекционных достижений, допущенных к использованию; реализация  партий семян без документов, подтверждающих их качество; реализация партий семян, с истекшим сроком действия документов, подтверждающих качество; реализация партий семенного материала с отсутствующей маркировкой; посадочного материала с нарушенной маркировкой, установленной для семян в малогабаритной таре. </a:t>
            </a:r>
            <a:endParaRPr lang="ru-RU" altLang="ru-RU">
              <a:solidFill>
                <a:schemeClr val="tx1"/>
              </a:solidFill>
              <a:latin typeface="Times New Roman" panose="02020603050405020304" pitchFamily="18" charset="0"/>
              <a:ea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3"/>
          <p:cNvSpPr>
            <a:spLocks noGrp="1"/>
          </p:cNvSpPr>
          <p:nvPr>
            <p:ph type="title"/>
          </p:nvPr>
        </p:nvSpPr>
        <p:spPr>
          <a:xfrm>
            <a:off x="254000" y="323850"/>
            <a:ext cx="9644063" cy="431800"/>
          </a:xfrm>
        </p:spPr>
        <p:txBody>
          <a:bodyPr/>
          <a:lstStyle/>
          <a:p>
            <a:r>
              <a:rPr lang="ru-RU" altLang="ru-RU" sz="20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Профилактическая деятельность </a:t>
            </a:r>
            <a:r>
              <a:rPr lang="ru-RU" alt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области семеноводства в отношении семян сельскохозяйственных растений </a:t>
            </a:r>
          </a:p>
        </p:txBody>
      </p:sp>
      <p:sp>
        <p:nvSpPr>
          <p:cNvPr id="51203" name="Line 8"/>
          <p:cNvSpPr>
            <a:spLocks noChangeShapeType="1"/>
          </p:cNvSpPr>
          <p:nvPr/>
        </p:nvSpPr>
        <p:spPr bwMode="auto">
          <a:xfrm>
            <a:off x="1035050" y="7019925"/>
            <a:ext cx="8758238" cy="1588"/>
          </a:xfrm>
          <a:prstGeom prst="line">
            <a:avLst/>
          </a:prstGeom>
          <a:noFill/>
          <a:ln w="8892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04" name="Line 9"/>
          <p:cNvSpPr>
            <a:spLocks noChangeShapeType="1"/>
          </p:cNvSpPr>
          <p:nvPr/>
        </p:nvSpPr>
        <p:spPr bwMode="auto">
          <a:xfrm>
            <a:off x="1035050" y="7162800"/>
            <a:ext cx="8758238" cy="1588"/>
          </a:xfrm>
          <a:prstGeom prst="line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05" name="Line 9"/>
          <p:cNvSpPr>
            <a:spLocks noChangeShapeType="1"/>
          </p:cNvSpPr>
          <p:nvPr/>
        </p:nvSpPr>
        <p:spPr bwMode="auto">
          <a:xfrm>
            <a:off x="719138" y="1042988"/>
            <a:ext cx="8758237" cy="1587"/>
          </a:xfrm>
          <a:prstGeom prst="line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06" name="Text Box 5"/>
          <p:cNvSpPr txBox="1">
            <a:spLocks noChangeArrowheads="1"/>
          </p:cNvSpPr>
          <p:nvPr/>
        </p:nvSpPr>
        <p:spPr bwMode="auto">
          <a:xfrm>
            <a:off x="628650" y="7235825"/>
            <a:ext cx="9525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  <a:buFont typeface="Times New Roman" panose="02020603050405020304" pitchFamily="18" charset="0"/>
              <a:buNone/>
            </a:pPr>
            <a:r>
              <a:rPr lang="ru-RU" altLang="ru-RU" sz="1500">
                <a:solidFill>
                  <a:srgbClr val="277600"/>
                </a:solidFill>
                <a:latin typeface="Times New Roman" panose="02020603050405020304" pitchFamily="18" charset="0"/>
              </a:rPr>
              <a:t>Североморское межрегиональное управление Россельхознадзора</a:t>
            </a:r>
            <a:endParaRPr lang="en-GB" altLang="ru-RU" sz="1500">
              <a:solidFill>
                <a:srgbClr val="2776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0" y="6643688"/>
            <a:ext cx="91598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08" name="Прямоугольник 3"/>
          <p:cNvSpPr>
            <a:spLocks noChangeArrowheads="1"/>
          </p:cNvSpPr>
          <p:nvPr/>
        </p:nvSpPr>
        <p:spPr bwMode="auto">
          <a:xfrm>
            <a:off x="611188" y="4565650"/>
            <a:ext cx="90725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мониторинга велся контроль за наличием генно-инженерных модифицированных организмов (ГМО) при производстве и выращивании семян сельскохозяйственных культур. В отобранных образцах ГМО не обнаружено  </a:t>
            </a:r>
            <a:endParaRPr lang="ru-RU" altLang="ru-RU" sz="15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92163" y="1331913"/>
          <a:ext cx="8280400" cy="3076575"/>
        </p:xfrm>
        <a:graphic>
          <a:graphicData uri="http://schemas.openxmlformats.org/drawingml/2006/table">
            <a:tbl>
              <a:tblPr/>
              <a:tblGrid>
                <a:gridCol w="5391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84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713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показателей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74" marR="8674" marT="8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Архангельская область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74" marR="8674" marT="8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74" marR="8674" marT="8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8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Проведено профилактических мероприятий: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74" marR="8674" marT="8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74" marR="8674" marT="8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8674" marR="8674" marT="8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8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информирование;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8072" marR="8674" marT="8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74" marR="8674" marT="8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8674" marR="8674" marT="8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8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объявление предостережения;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8072" marR="8674" marT="8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74" marR="8674" marT="8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8674" marR="8674" marT="8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8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консультирование;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8072" marR="8674" marT="8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74" marR="8674" marT="8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8674" marR="8674" marT="8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8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профилактический визит.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8072" marR="8674" marT="8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74" marR="8674" marT="8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8674" marR="8674" marT="8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875" y="350838"/>
            <a:ext cx="9001125" cy="92868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ru-RU" sz="2200" b="1" dirty="0" smtClean="0">
                <a:solidFill>
                  <a:srgbClr val="3B7B1F"/>
                </a:solidFill>
                <a:latin typeface="Georgia" pitchFamily="18" charset="0"/>
              </a:rPr>
              <a:t/>
            </a:r>
            <a:br>
              <a:rPr lang="ru-RU" sz="2200" b="1" dirty="0" smtClean="0">
                <a:solidFill>
                  <a:srgbClr val="3B7B1F"/>
                </a:solidFill>
                <a:latin typeface="Georgia" pitchFamily="18" charset="0"/>
              </a:rPr>
            </a:br>
            <a:r>
              <a:rPr lang="ru-RU" sz="2200" b="1" dirty="0" smtClean="0">
                <a:solidFill>
                  <a:srgbClr val="3B7B1F"/>
                </a:solidFill>
                <a:latin typeface="Georgia" pitchFamily="18" charset="0"/>
              </a:rPr>
              <a:t/>
            </a:r>
            <a:br>
              <a:rPr lang="ru-RU" sz="2200" b="1" dirty="0" smtClean="0">
                <a:solidFill>
                  <a:srgbClr val="3B7B1F"/>
                </a:solidFill>
                <a:latin typeface="Georgia" pitchFamily="18" charset="0"/>
              </a:rPr>
            </a:b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ЗАКОН от 30.12.2021 № 454-ФЗ «О СЕМЕНОВОДСТВЕ»</a:t>
            </a:r>
            <a:b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ВСТУПИЛ В СИЛУ С 1 СЕНТЯБРЯ 2023 ГОДА</a:t>
            </a:r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5438" y="1493838"/>
            <a:ext cx="9412287" cy="571500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Закон регулирует отношения в области выращивания, хранения, транспортировки, реализации и использования семян с/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растений, а также их ввоза и вывоза из РФ. </a:t>
            </a:r>
          </a:p>
          <a:p>
            <a:pPr algn="just">
              <a:lnSpc>
                <a:spcPct val="120000"/>
              </a:lnSpc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распространяется на использование семян физическими лицами для собственных нужд.</a:t>
            </a:r>
          </a:p>
          <a:p>
            <a:pPr indent="-288000" algn="just">
              <a:defRPr/>
            </a:pPr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ИСКЛЮЧЕНИЯ: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	часть 7 статьи 12 (порядок хранения, производства и использования), часть 7 статьи 19 (рассмотрение заявок на внесение сведений о сортах и гибридах в Реестр) и части 5 (порядок ввоза и вывоза) и 6 статьи 22 (порядок ввоза для научных целей) настоящего Федерального закона вступают в силу с 1 сентября 2024 года.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части 6, 7, 8 ,10 и 11 статьи 20 (в части создания генетического паспорта и базы стандартных образцов) настоящего Федерального закона вступают в силу с 1 сентября 2025 года.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65200" indent="0" algn="just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часть 3 статьи 13 (в части аккредитации федерального государственного бюджетного учреждения, подведомственного  федеральному органу исполнительной власти, осуществляющему функции по выработке государственной политики и нормативно-правовому регулированию в области семеноводства сельскохозяйственных растений, применяется с 1 марта 2026 года.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2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91300"/>
            <a:ext cx="968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3253" name="Line 8"/>
          <p:cNvSpPr>
            <a:spLocks noChangeShapeType="1"/>
          </p:cNvSpPr>
          <p:nvPr/>
        </p:nvSpPr>
        <p:spPr bwMode="auto">
          <a:xfrm>
            <a:off x="1035050" y="7065963"/>
            <a:ext cx="8758238" cy="1587"/>
          </a:xfrm>
          <a:prstGeom prst="line">
            <a:avLst/>
          </a:prstGeom>
          <a:noFill/>
          <a:ln w="8892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54" name="Line 9"/>
          <p:cNvSpPr>
            <a:spLocks noChangeShapeType="1"/>
          </p:cNvSpPr>
          <p:nvPr/>
        </p:nvSpPr>
        <p:spPr bwMode="auto">
          <a:xfrm>
            <a:off x="1035050" y="7208838"/>
            <a:ext cx="8758238" cy="1587"/>
          </a:xfrm>
          <a:prstGeom prst="line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55" name="Text Box 5"/>
          <p:cNvSpPr txBox="1">
            <a:spLocks noChangeArrowheads="1"/>
          </p:cNvSpPr>
          <p:nvPr/>
        </p:nvSpPr>
        <p:spPr bwMode="auto">
          <a:xfrm>
            <a:off x="628650" y="7281863"/>
            <a:ext cx="9525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  <a:buFont typeface="Times New Roman" panose="02020603050405020304" pitchFamily="18" charset="0"/>
              <a:buNone/>
            </a:pPr>
            <a:r>
              <a:rPr lang="ru-RU" altLang="ru-RU" sz="1500">
                <a:solidFill>
                  <a:srgbClr val="277600"/>
                </a:solidFill>
                <a:latin typeface="Times New Roman" panose="02020603050405020304" pitchFamily="18" charset="0"/>
              </a:rPr>
              <a:t>Североморское межрегиональное управление Россельхознадзора</a:t>
            </a:r>
            <a:endParaRPr lang="en-GB" altLang="ru-RU" sz="1500">
              <a:solidFill>
                <a:srgbClr val="2776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342900" y="279400"/>
            <a:ext cx="9394825" cy="928688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Новое в законодательстве в области семеноводства в отношении семян сельскохозяйственных растений</a:t>
            </a:r>
            <a:endParaRPr lang="ru-RU" altLang="ru-RU" sz="18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1565275"/>
            <a:ext cx="9394825" cy="5149850"/>
          </a:xfrm>
        </p:spPr>
        <p:txBody>
          <a:bodyPr>
            <a:normAutofit fontScale="92500" lnSpcReduction="20000"/>
          </a:bodyPr>
          <a:lstStyle/>
          <a:p>
            <a:pPr marL="342900" indent="-342900" algn="just">
              <a:buFont typeface="Arial" panose="020B0604020202020204" pitchFamily="34" charset="0"/>
              <a:buAutoNum type="arabicPeriod"/>
              <a:defRPr/>
            </a:pPr>
            <a:r>
              <a:rPr lang="ru-RU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Постановлением Правительства РФ от 20.12.2022 № 1758 утверждено Положение о федеральном государственном контроле (надзоре) в области семеноводства в отношении семян сельскохозяйственных растений и признании утратившими силу некоторых актов Правительства Российской Федерации. (вступило в силу с 01.09.2023)</a:t>
            </a:r>
          </a:p>
          <a:p>
            <a:pPr marL="342900" indent="-342900" algn="just">
              <a:buFont typeface="Arial" panose="020B0604020202020204" pitchFamily="34" charset="0"/>
              <a:buAutoNum type="arabicPeriod"/>
              <a:defRPr/>
            </a:pPr>
            <a:endParaRPr lang="ru-RU" sz="17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AutoNum type="arabicPeriod"/>
              <a:defRPr/>
            </a:pPr>
            <a:r>
              <a:rPr lang="ru-RU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Приказом Министерством сельского хозяйства  РФ от 06.04.2023 № 347 утвержден Порядок реализации  и транспортировки семян сельскохозяйственных растений и форм ярлыков (этикеток), которые должна иметь тара (упаковка) семян сельскохозяйственных растений в </a:t>
            </a:r>
            <a:r>
              <a:rPr lang="ru-RU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затаренном</a:t>
            </a:r>
            <a:r>
              <a:rPr lang="ru-RU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состоянии при реализации и транспортировке. (вступил в силу с 01.09.2023)</a:t>
            </a:r>
          </a:p>
          <a:p>
            <a:pPr marL="342900" indent="-342900" algn="just">
              <a:buFont typeface="Arial" panose="020B0604020202020204" pitchFamily="34" charset="0"/>
              <a:buAutoNum type="arabicPeriod"/>
              <a:defRPr/>
            </a:pPr>
            <a:endParaRPr lang="ru-RU" sz="17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AutoNum type="arabicPeriod"/>
              <a:defRPr/>
            </a:pPr>
            <a:r>
              <a:rPr lang="ru-RU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Распоряжением Правительства РФ от 08.12.2022 № 3835-р утвержден Перечень родов и видов </a:t>
            </a:r>
            <a:r>
              <a:rPr lang="ru-RU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сельскохозяйственых</a:t>
            </a:r>
            <a:r>
              <a:rPr lang="ru-RU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растений, производство выращивание которых направлено на обеспечение продовольственной безопасности Российской Федерации, сорта и гибриды которых подлежат включению в Государственный реестр сортов и гибридов сельскохозяйственных растений, допущенных к использованию (вступил в силу с 01.09.2023)</a:t>
            </a:r>
          </a:p>
          <a:p>
            <a:pPr marL="342900" indent="-342900" algn="just">
              <a:buFont typeface="Arial" panose="020B0604020202020204" pitchFamily="34" charset="0"/>
              <a:buAutoNum type="arabicPeriod"/>
              <a:defRPr/>
            </a:pPr>
            <a:endParaRPr lang="ru-RU" sz="17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AutoNum type="arabicPeriod"/>
              <a:defRPr/>
            </a:pPr>
            <a:r>
              <a:rPr lang="ru-RU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Приказом Министерства сельского хозяйства  Российской Федерации от 13.02.2023 № 83 утверждены формы заключения о наличии (об отсутствии) в посевах (посадках) или семенах </a:t>
            </a:r>
            <a:r>
              <a:rPr lang="ru-RU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сельскохозяйственых</a:t>
            </a:r>
            <a:r>
              <a:rPr lang="ru-RU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растений </a:t>
            </a:r>
            <a:r>
              <a:rPr lang="ru-RU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генно-инженернно-модифицированных</a:t>
            </a:r>
            <a:r>
              <a:rPr lang="ru-RU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организмов (вступил в силу с 01.09.2023) </a:t>
            </a:r>
          </a:p>
          <a:p>
            <a:pPr algn="just">
              <a:buFont typeface="Arial" panose="020B0604020202020204" pitchFamily="34" charset="0"/>
              <a:buAutoNum type="arabicParenR"/>
              <a:defRPr/>
            </a:pPr>
            <a:endParaRPr lang="ru-RU" sz="17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ru-RU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96000" indent="0" algn="just">
              <a:buFont typeface="Arial" panose="020B0604020202020204" pitchFamily="34" charset="0"/>
              <a:buNone/>
              <a:defRPr/>
            </a:pPr>
            <a:r>
              <a:rPr lang="ru-RU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нормативными правовыми актами в области семеноводства можно ознакомиться на сайте Североморского межрегионального Управления </a:t>
            </a:r>
            <a:r>
              <a:rPr lang="ru-RU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Россельхознадзора</a:t>
            </a:r>
            <a:r>
              <a:rPr lang="ru-RU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 ссылке: 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https://10.fsvps.gov.ru/normativnye-dokumenty/</a:t>
            </a:r>
            <a:endParaRPr lang="ru-RU" sz="17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54276" name="Line 9"/>
          <p:cNvSpPr>
            <a:spLocks noChangeShapeType="1"/>
          </p:cNvSpPr>
          <p:nvPr/>
        </p:nvSpPr>
        <p:spPr bwMode="auto">
          <a:xfrm>
            <a:off x="611188" y="1208088"/>
            <a:ext cx="8758237" cy="1587"/>
          </a:xfrm>
          <a:prstGeom prst="line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54277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91300"/>
            <a:ext cx="968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4278" name="Line 8"/>
          <p:cNvSpPr>
            <a:spLocks noChangeShapeType="1"/>
          </p:cNvSpPr>
          <p:nvPr/>
        </p:nvSpPr>
        <p:spPr bwMode="auto">
          <a:xfrm>
            <a:off x="1035050" y="7019925"/>
            <a:ext cx="8758238" cy="1588"/>
          </a:xfrm>
          <a:prstGeom prst="line">
            <a:avLst/>
          </a:prstGeom>
          <a:noFill/>
          <a:ln w="8892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279" name="Line 9"/>
          <p:cNvSpPr>
            <a:spLocks noChangeShapeType="1"/>
          </p:cNvSpPr>
          <p:nvPr/>
        </p:nvSpPr>
        <p:spPr bwMode="auto">
          <a:xfrm>
            <a:off x="1035050" y="7162800"/>
            <a:ext cx="8758238" cy="1588"/>
          </a:xfrm>
          <a:prstGeom prst="line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280" name="Text Box 5"/>
          <p:cNvSpPr txBox="1">
            <a:spLocks noChangeArrowheads="1"/>
          </p:cNvSpPr>
          <p:nvPr/>
        </p:nvSpPr>
        <p:spPr bwMode="auto">
          <a:xfrm>
            <a:off x="628650" y="7235825"/>
            <a:ext cx="9525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  <a:buFont typeface="Times New Roman" panose="02020603050405020304" pitchFamily="18" charset="0"/>
              <a:buNone/>
            </a:pPr>
            <a:r>
              <a:rPr lang="ru-RU" altLang="ru-RU" sz="1500">
                <a:solidFill>
                  <a:srgbClr val="277600"/>
                </a:solidFill>
                <a:latin typeface="Times New Roman" panose="02020603050405020304" pitchFamily="18" charset="0"/>
              </a:rPr>
              <a:t>Североморское межрегиональное управление Россельхознадзора</a:t>
            </a:r>
            <a:endParaRPr lang="en-GB" altLang="ru-RU" sz="1500">
              <a:solidFill>
                <a:srgbClr val="2776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342900" y="136525"/>
            <a:ext cx="9394825" cy="642938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ГОСУДАРСТВЕННАЯ ИНФОРМАЦИОННАЯ СИСТЕМА ПРОСЛЕЖИВАЕМОСТИ ФГИС «СЕМЕНОВОДСТВО»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779463"/>
            <a:ext cx="9394825" cy="5935662"/>
          </a:xfrm>
        </p:spPr>
        <p:txBody>
          <a:bodyPr/>
          <a:lstStyle/>
          <a:p>
            <a:pPr marL="0" indent="450000" algn="just">
              <a:buFont typeface="Arial" panose="020B0604020202020204" pitchFamily="34" charset="0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целях обеспечения учета семян сельскохозяйственных растений при их производстве, хранении, транспортировке, реализации, использовании, а также осуществления анализа, обработки представленных сведений контроля за достоверностью таких сведений создана Федеральная государственная информационная система в сфере семеноводства сельскохозяйственных растений.</a:t>
            </a:r>
          </a:p>
          <a:p>
            <a:pPr marL="0" algn="just">
              <a:buFont typeface="Arial" panose="020B0604020202020204" pitchFamily="34" charset="0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Регистрация в системе предусмотрена через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Госуслуги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semena.mcx.ru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300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875" y="2136775"/>
            <a:ext cx="92456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91300"/>
            <a:ext cx="968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5302" name="Line 8"/>
          <p:cNvSpPr>
            <a:spLocks noChangeShapeType="1"/>
          </p:cNvSpPr>
          <p:nvPr/>
        </p:nvSpPr>
        <p:spPr bwMode="auto">
          <a:xfrm>
            <a:off x="1035050" y="7019925"/>
            <a:ext cx="8758238" cy="1588"/>
          </a:xfrm>
          <a:prstGeom prst="line">
            <a:avLst/>
          </a:prstGeom>
          <a:noFill/>
          <a:ln w="8892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03" name="Line 9"/>
          <p:cNvSpPr>
            <a:spLocks noChangeShapeType="1"/>
          </p:cNvSpPr>
          <p:nvPr/>
        </p:nvSpPr>
        <p:spPr bwMode="auto">
          <a:xfrm>
            <a:off x="1035050" y="7162800"/>
            <a:ext cx="8758238" cy="1588"/>
          </a:xfrm>
          <a:prstGeom prst="line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04" name="Text Box 5"/>
          <p:cNvSpPr txBox="1">
            <a:spLocks noChangeArrowheads="1"/>
          </p:cNvSpPr>
          <p:nvPr/>
        </p:nvSpPr>
        <p:spPr bwMode="auto">
          <a:xfrm>
            <a:off x="628650" y="7235825"/>
            <a:ext cx="9525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  <a:buFont typeface="Times New Roman" panose="02020603050405020304" pitchFamily="18" charset="0"/>
              <a:buNone/>
            </a:pPr>
            <a:r>
              <a:rPr lang="ru-RU" altLang="ru-RU" sz="1500">
                <a:solidFill>
                  <a:srgbClr val="277600"/>
                </a:solidFill>
                <a:latin typeface="Times New Roman" panose="02020603050405020304" pitchFamily="18" charset="0"/>
              </a:rPr>
              <a:t>Североморское межрегиональное управление Россельхознадзора</a:t>
            </a:r>
            <a:endParaRPr lang="en-GB" altLang="ru-RU" sz="1500">
              <a:solidFill>
                <a:srgbClr val="2776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1"/>
          <p:cNvSpPr>
            <a:spLocks noChangeArrowheads="1"/>
          </p:cNvSpPr>
          <p:nvPr/>
        </p:nvSpPr>
        <p:spPr bwMode="auto">
          <a:xfrm>
            <a:off x="628650" y="360363"/>
            <a:ext cx="9091613" cy="601662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0800" tIns="50400" rIns="100800" bIns="504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5000625" y="944563"/>
            <a:ext cx="4811713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ru-RU" altLang="ru-RU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436563" y="4330700"/>
            <a:ext cx="50800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ru-RU" altLang="ru-RU"/>
          </a:p>
        </p:txBody>
      </p:sp>
      <p:sp>
        <p:nvSpPr>
          <p:cNvPr id="56325" name="Заголовок 13"/>
          <p:cNvSpPr>
            <a:spLocks noGrp="1"/>
          </p:cNvSpPr>
          <p:nvPr>
            <p:ph type="title"/>
          </p:nvPr>
        </p:nvSpPr>
        <p:spPr>
          <a:xfrm>
            <a:off x="360363" y="179388"/>
            <a:ext cx="9504362" cy="528637"/>
          </a:xfrm>
        </p:spPr>
        <p:txBody>
          <a:bodyPr/>
          <a:lstStyle/>
          <a:p>
            <a:r>
              <a:rPr lang="ru-RU" alt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надзор за соблюдением требований к качеству и безопасности зерна и продуктов его переработки </a:t>
            </a:r>
          </a:p>
        </p:txBody>
      </p:sp>
      <p:sp>
        <p:nvSpPr>
          <p:cNvPr id="56326" name="Rectangle 1"/>
          <p:cNvSpPr>
            <a:spLocks noGrp="1" noChangeArrowheads="1"/>
          </p:cNvSpPr>
          <p:nvPr>
            <p:ph idx="1"/>
          </p:nvPr>
        </p:nvSpPr>
        <p:spPr>
          <a:xfrm>
            <a:off x="468313" y="779463"/>
            <a:ext cx="9072562" cy="6862762"/>
          </a:xfrm>
        </p:spPr>
        <p:txBody>
          <a:bodyPr lIns="91440" tIns="45720" rIns="91440" bIns="45720" anchor="ctr">
            <a:spAutoFit/>
          </a:bodyPr>
          <a:lstStyle/>
          <a:p>
            <a:pPr algn="just">
              <a:buFont typeface="Arial" panose="020B0604020202020204" pitchFamily="34" charset="0"/>
              <a:buNone/>
            </a:pP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В области федерального государственного надзора за соблюдением требований к качеству и безопасности зерна и продуктов его переработки на территории  Архангельской области с целью выявления и пресечения фактов нарушений законодательства проведено: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		103 мероприятия без взаимодействия (103 наблюдения за соблюдением обязательных требований (мониторинг безопасности),</a:t>
            </a:r>
            <a:r>
              <a:rPr lang="ru-RU" altLang="ru-RU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которых выявлены 109 нарушений обязательных требований. Прекращено действие 39 деклараций.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ru-RU" altLang="ru-RU" sz="1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контрольно-надзорных мероприятий проконтролировано 90 партий общим объемом  6400 тонн, из них вывялено 1319 тонн  некачественной продукции.	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В целях профилактики правонарушений юридическим лицам проведено – информирование  - </a:t>
            </a:r>
            <a:r>
              <a:rPr lang="en-US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– объявлено предостережений  - </a:t>
            </a:r>
            <a:r>
              <a:rPr lang="en-US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109</a:t>
            </a: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– консультирование -  </a:t>
            </a:r>
            <a:r>
              <a:rPr lang="en-US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– профилактический визит </a:t>
            </a:r>
            <a:r>
              <a:rPr lang="en-US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21,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– обобщение правоприменительной практики </a:t>
            </a:r>
            <a:r>
              <a:rPr lang="en-US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lang="en-US" alt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endParaRPr lang="en-US" alt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en-US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alt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20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65900"/>
            <a:ext cx="99377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6328" name="Line 8"/>
          <p:cNvSpPr>
            <a:spLocks noChangeShapeType="1"/>
          </p:cNvSpPr>
          <p:nvPr/>
        </p:nvSpPr>
        <p:spPr bwMode="auto">
          <a:xfrm>
            <a:off x="1035050" y="7019925"/>
            <a:ext cx="8758238" cy="1588"/>
          </a:xfrm>
          <a:prstGeom prst="line">
            <a:avLst/>
          </a:prstGeom>
          <a:noFill/>
          <a:ln w="8892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>
            <a:off x="1035050" y="7162800"/>
            <a:ext cx="8758238" cy="1588"/>
          </a:xfrm>
          <a:prstGeom prst="line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30" name="Line 9"/>
          <p:cNvSpPr>
            <a:spLocks noChangeShapeType="1"/>
          </p:cNvSpPr>
          <p:nvPr/>
        </p:nvSpPr>
        <p:spPr bwMode="auto">
          <a:xfrm>
            <a:off x="754063" y="755650"/>
            <a:ext cx="8758237" cy="1588"/>
          </a:xfrm>
          <a:prstGeom prst="line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31" name="Text Box 5"/>
          <p:cNvSpPr txBox="1">
            <a:spLocks noChangeArrowheads="1"/>
          </p:cNvSpPr>
          <p:nvPr/>
        </p:nvSpPr>
        <p:spPr bwMode="auto">
          <a:xfrm>
            <a:off x="628650" y="7235825"/>
            <a:ext cx="9525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  <a:buFont typeface="Times New Roman" panose="02020603050405020304" pitchFamily="18" charset="0"/>
              <a:buNone/>
            </a:pPr>
            <a:r>
              <a:rPr lang="ru-RU" altLang="ru-RU" sz="1500">
                <a:solidFill>
                  <a:srgbClr val="277600"/>
                </a:solidFill>
                <a:latin typeface="Times New Roman" panose="02020603050405020304" pitchFamily="18" charset="0"/>
              </a:rPr>
              <a:t>Североморское межрегиональное управление Россельхознадзора</a:t>
            </a:r>
            <a:endParaRPr lang="en-GB" altLang="ru-RU" sz="1500">
              <a:solidFill>
                <a:srgbClr val="2776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1911350" y="544513"/>
            <a:ext cx="625792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lnSpc>
                <a:spcPts val="3550"/>
              </a:lnSpc>
            </a:pPr>
            <a:r>
              <a:rPr lang="ru-RU" altLang="ru-RU" sz="3100">
                <a:solidFill>
                  <a:srgbClr val="73928F"/>
                </a:solidFill>
                <a:latin typeface="Bitter"/>
              </a:rPr>
              <a:t>Категории риска</a:t>
            </a:r>
          </a:p>
          <a:p>
            <a:pPr algn="ctr" eaLnBrk="1" hangingPunct="1">
              <a:lnSpc>
                <a:spcPts val="3550"/>
              </a:lnSpc>
            </a:pPr>
            <a:r>
              <a:rPr lang="ru-RU" altLang="ru-RU" sz="3100">
                <a:solidFill>
                  <a:srgbClr val="73928F"/>
                </a:solidFill>
                <a:latin typeface="Bitter"/>
              </a:rPr>
              <a:t>(Ветеринарный надзор)</a:t>
            </a:r>
            <a:endParaRPr lang="en-US" altLang="ru-RU" sz="3100">
              <a:solidFill>
                <a:srgbClr val="73928F"/>
              </a:solidFill>
              <a:latin typeface="Bitter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966788" y="1876425"/>
          <a:ext cx="8274050" cy="4451350"/>
        </p:xfrm>
        <a:graphic>
          <a:graphicData uri="http://schemas.openxmlformats.org/drawingml/2006/table">
            <a:tbl>
              <a:tblPr/>
              <a:tblGrid>
                <a:gridCol w="3184525">
                  <a:extLst>
                    <a:ext uri="{9D8B030D-6E8A-4147-A177-3AD203B41FA5}">
                      <a16:colId xmlns:a16="http://schemas.microsoft.com/office/drawing/2014/main" val="2599208636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val="3918581319"/>
                    </a:ext>
                  </a:extLst>
                </a:gridCol>
                <a:gridCol w="1697037">
                  <a:extLst>
                    <a:ext uri="{9D8B030D-6E8A-4147-A177-3AD203B41FA5}">
                      <a16:colId xmlns:a16="http://schemas.microsoft.com/office/drawing/2014/main" val="3241421551"/>
                    </a:ext>
                  </a:extLst>
                </a:gridCol>
                <a:gridCol w="1697038">
                  <a:extLst>
                    <a:ext uri="{9D8B030D-6E8A-4147-A177-3AD203B41FA5}">
                      <a16:colId xmlns:a16="http://schemas.microsoft.com/office/drawing/2014/main" val="3567365663"/>
                    </a:ext>
                  </a:extLst>
                </a:gridCol>
              </a:tblGrid>
              <a:tr h="2095500">
                <a:tc>
                  <a:txBody>
                    <a:bodyPr/>
                    <a:lstStyle>
                      <a:lvl1pPr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hnschrift SemiBold Condensed" panose="020B05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Наименование показателя</a:t>
                      </a:r>
                    </a:p>
                  </a:txBody>
                  <a:tcPr marL="37802" marR="378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indent="206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0638" algn="ctr" defTabSz="1006475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hnschrift SemiBold Condensed" panose="020B05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Всего</a:t>
                      </a:r>
                    </a:p>
                  </a:txBody>
                  <a:tcPr marL="37802" marR="378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71438" indent="206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71438" marR="0" lvl="0" indent="20638" algn="ctr" defTabSz="1006475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hnschrift SemiBold Condensed" panose="020B05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Архангельская область</a:t>
                      </a:r>
                    </a:p>
                  </a:txBody>
                  <a:tcPr marL="37802" marR="378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hnschrift SemiBold Condensed" panose="020B05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Ненецкий автономный округ</a:t>
                      </a:r>
                    </a:p>
                  </a:txBody>
                  <a:tcPr marL="37802" marR="378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557183"/>
                  </a:ext>
                </a:extLst>
              </a:tr>
              <a:tr h="444500">
                <a:tc>
                  <a:txBody>
                    <a:bodyPr/>
                    <a:lstStyle>
                      <a:lvl1pPr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Чрезвычайно</a:t>
                      </a: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Liberation Serif"/>
                        </a:rPr>
                        <a:t> </a:t>
                      </a: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высокий                  </a:t>
                      </a: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(1 раз в год)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37802" marR="378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>
                      <a:lvl1pPr indent="206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0638" algn="ctr" defTabSz="1006475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37802" marR="378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>
                      <a:lvl1pPr indent="206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0638" algn="ctr" defTabSz="1006475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37802" marR="378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>
                      <a:lvl1pPr indent="206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0638" algn="ctr" defTabSz="1006475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37802" marR="378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E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815066"/>
                  </a:ext>
                </a:extLst>
              </a:tr>
              <a:tr h="444500">
                <a:tc>
                  <a:txBody>
                    <a:bodyPr/>
                    <a:lstStyle>
                      <a:lvl1pPr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Высокий                                                 </a:t>
                      </a: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(1 раз в 2 года)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37802" marR="378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>
                      <a:lvl1pPr indent="206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0638" algn="ctr" defTabSz="1006475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37802" marR="378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>
                      <a:lvl1pPr indent="206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0638" algn="ctr" defTabSz="1006475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37802" marR="378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>
                      <a:lvl1pPr indent="206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0638" algn="ctr" defTabSz="1006475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37802" marR="378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E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374739"/>
                  </a:ext>
                </a:extLst>
              </a:tr>
              <a:tr h="482600">
                <a:tc>
                  <a:txBody>
                    <a:bodyPr/>
                    <a:lstStyle>
                      <a:lvl1pPr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Средний                                                  </a:t>
                      </a: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</a:t>
                      </a: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 раз в 3 года</a:t>
                      </a: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)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37802" marR="378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>
                      <a:lvl1pPr indent="206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0638" algn="ctr" defTabSz="1006475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207</a:t>
                      </a:r>
                    </a:p>
                  </a:txBody>
                  <a:tcPr marL="37802" marR="378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>
                      <a:lvl1pPr indent="206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0638" algn="ctr" defTabSz="1006475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158</a:t>
                      </a:r>
                    </a:p>
                  </a:txBody>
                  <a:tcPr marL="37802" marR="378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>
                      <a:lvl1pPr indent="206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0638" algn="ctr" defTabSz="1006475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49</a:t>
                      </a:r>
                    </a:p>
                  </a:txBody>
                  <a:tcPr marL="37802" marR="378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E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182425"/>
                  </a:ext>
                </a:extLst>
              </a:tr>
              <a:tr h="482600">
                <a:tc>
                  <a:txBody>
                    <a:bodyPr/>
                    <a:lstStyle>
                      <a:lvl1pPr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Умеренный                                                </a:t>
                      </a: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(1 раз в 5 лет)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37802" marR="378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>
                      <a:lvl1pPr indent="206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0638" algn="ctr" defTabSz="1006475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2717</a:t>
                      </a:r>
                    </a:p>
                  </a:txBody>
                  <a:tcPr marL="37802" marR="378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>
                      <a:lvl1pPr indent="206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0638" algn="ctr" defTabSz="1006475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2474</a:t>
                      </a:r>
                    </a:p>
                  </a:txBody>
                  <a:tcPr marL="37802" marR="378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>
                      <a:lvl1pPr indent="206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0638" algn="ctr" defTabSz="1006475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243</a:t>
                      </a:r>
                    </a:p>
                  </a:txBody>
                  <a:tcPr marL="37802" marR="378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E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673397"/>
                  </a:ext>
                </a:extLst>
              </a:tr>
              <a:tr h="482600">
                <a:tc>
                  <a:txBody>
                    <a:bodyPr/>
                    <a:lstStyle>
                      <a:lvl1pPr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Низкий                                                   </a:t>
                      </a: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(не проводятся)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37802" marR="378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213</a:t>
                      </a:r>
                    </a:p>
                  </a:txBody>
                  <a:tcPr marL="37802" marR="378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109</a:t>
                      </a:r>
                    </a:p>
                  </a:txBody>
                  <a:tcPr marL="37802" marR="378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32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6475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11300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14538" defTabSz="1006475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717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89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861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43338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37802" marR="378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E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082034"/>
                  </a:ext>
                </a:extLst>
              </a:tr>
            </a:tbl>
          </a:graphicData>
        </a:graphic>
      </p:graphicFrame>
      <p:pic>
        <p:nvPicPr>
          <p:cNvPr id="9256" name="Рисунок 7" descr="вет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39700"/>
            <a:ext cx="47307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57" name="Rectangle 1"/>
          <p:cNvSpPr>
            <a:spLocks noChangeArrowheads="1"/>
          </p:cNvSpPr>
          <p:nvPr/>
        </p:nvSpPr>
        <p:spPr bwMode="auto">
          <a:xfrm>
            <a:off x="798513" y="6467475"/>
            <a:ext cx="89042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446" tIns="28223" rIns="56446" bIns="28223" anchor="ctr">
            <a:spAutoFit/>
          </a:bodyPr>
          <a:lstStyle>
            <a:lvl1pPr defTabSz="5635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defTabSz="5635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defTabSz="5635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defTabSz="5635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defTabSz="563563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563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563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563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563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 hangingPunct="1"/>
            <a:r>
              <a:rPr lang="ru-RU" altLang="ru-RU" sz="120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В соответствие с Положением о федеральном государственном ветеринарном контроле, Управлением проведена работа по присвоению категории риска объектам осуществляющим деятельность на поднадзорной территории.  </a:t>
            </a:r>
          </a:p>
        </p:txBody>
      </p:sp>
      <p:pic>
        <p:nvPicPr>
          <p:cNvPr id="9258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0" y="6643688"/>
            <a:ext cx="91598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59" name="Line 8"/>
          <p:cNvSpPr>
            <a:spLocks noChangeShapeType="1"/>
          </p:cNvSpPr>
          <p:nvPr/>
        </p:nvSpPr>
        <p:spPr bwMode="auto">
          <a:xfrm>
            <a:off x="1035050" y="7019925"/>
            <a:ext cx="8758238" cy="1588"/>
          </a:xfrm>
          <a:prstGeom prst="line">
            <a:avLst/>
          </a:prstGeom>
          <a:noFill/>
          <a:ln w="8892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60" name="Line 9"/>
          <p:cNvSpPr>
            <a:spLocks noChangeShapeType="1"/>
          </p:cNvSpPr>
          <p:nvPr/>
        </p:nvSpPr>
        <p:spPr bwMode="auto">
          <a:xfrm>
            <a:off x="1035050" y="7162800"/>
            <a:ext cx="8758238" cy="1588"/>
          </a:xfrm>
          <a:prstGeom prst="line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61" name="Text Box 5"/>
          <p:cNvSpPr txBox="1">
            <a:spLocks noChangeArrowheads="1"/>
          </p:cNvSpPr>
          <p:nvPr/>
        </p:nvSpPr>
        <p:spPr bwMode="auto">
          <a:xfrm>
            <a:off x="628650" y="7235825"/>
            <a:ext cx="9525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  <a:buFont typeface="Times New Roman" panose="02020603050405020304" pitchFamily="18" charset="0"/>
              <a:buNone/>
            </a:pPr>
            <a:r>
              <a:rPr lang="ru-RU" altLang="ru-RU" sz="1500">
                <a:solidFill>
                  <a:srgbClr val="277600"/>
                </a:solidFill>
                <a:latin typeface="Times New Roman" panose="02020603050405020304" pitchFamily="18" charset="0"/>
              </a:rPr>
              <a:t>Североморское межрегиональное управление Россельхознадзора</a:t>
            </a:r>
            <a:endParaRPr lang="en-GB" altLang="ru-RU" sz="1500">
              <a:solidFill>
                <a:srgbClr val="2776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4150" cy="547687"/>
          </a:xfrm>
        </p:spPr>
        <p:txBody>
          <a:bodyPr/>
          <a:lstStyle/>
          <a:p>
            <a:r>
              <a:rPr lang="ru-RU" altLang="ru-RU" sz="2000" b="1" smtClean="0">
                <a:solidFill>
                  <a:srgbClr val="38761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eorgia" panose="02040502050405020303" pitchFamily="18" charset="0"/>
              </a:rPr>
              <a:t>Эксплуатация ФГИС «Зерно» в части внесения сведений и информации об операциях с зерном</a:t>
            </a:r>
            <a:endParaRPr lang="ru-RU" alt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371" name="Содержимое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188" y="2065338"/>
            <a:ext cx="8894762" cy="4500562"/>
          </a:xfrm>
          <a:noFill/>
        </p:spPr>
      </p:pic>
      <p:sp>
        <p:nvSpPr>
          <p:cNvPr id="58372" name="Прямоугольник 5"/>
          <p:cNvSpPr>
            <a:spLocks noChangeArrowheads="1"/>
          </p:cNvSpPr>
          <p:nvPr/>
        </p:nvSpPr>
        <p:spPr bwMode="auto">
          <a:xfrm>
            <a:off x="539750" y="850900"/>
            <a:ext cx="88582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государственная система прослеживаемости зерна и продуктов переработки зерна предназначена для обеспечения прослеживаемости партий зерна и продуктов его переработки, а также для автоматизации процессов сбора, обработки, хранения и анализа информации, связанной с производством, перевозкой, реализацией, хранением, обработкой, переработкой и утилизацией зерна и продуктов его переработки на внутреннем и внешнем рынках.  </a:t>
            </a:r>
          </a:p>
        </p:txBody>
      </p:sp>
      <p:pic>
        <p:nvPicPr>
          <p:cNvPr id="58373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91300"/>
            <a:ext cx="968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8374" name="Line 8"/>
          <p:cNvSpPr>
            <a:spLocks noChangeShapeType="1"/>
          </p:cNvSpPr>
          <p:nvPr/>
        </p:nvSpPr>
        <p:spPr bwMode="auto">
          <a:xfrm>
            <a:off x="1035050" y="7019925"/>
            <a:ext cx="8758238" cy="1588"/>
          </a:xfrm>
          <a:prstGeom prst="line">
            <a:avLst/>
          </a:prstGeom>
          <a:noFill/>
          <a:ln w="8892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375" name="Line 9"/>
          <p:cNvSpPr>
            <a:spLocks noChangeShapeType="1"/>
          </p:cNvSpPr>
          <p:nvPr/>
        </p:nvSpPr>
        <p:spPr bwMode="auto">
          <a:xfrm>
            <a:off x="1035050" y="7162800"/>
            <a:ext cx="8758238" cy="1588"/>
          </a:xfrm>
          <a:prstGeom prst="line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376" name="Text Box 5"/>
          <p:cNvSpPr txBox="1">
            <a:spLocks noChangeArrowheads="1"/>
          </p:cNvSpPr>
          <p:nvPr/>
        </p:nvSpPr>
        <p:spPr bwMode="auto">
          <a:xfrm>
            <a:off x="628650" y="7235825"/>
            <a:ext cx="9525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  <a:buFont typeface="Times New Roman" panose="02020603050405020304" pitchFamily="18" charset="0"/>
              <a:buNone/>
            </a:pPr>
            <a:r>
              <a:rPr lang="ru-RU" altLang="ru-RU" sz="1500">
                <a:solidFill>
                  <a:srgbClr val="277600"/>
                </a:solidFill>
                <a:latin typeface="Times New Roman" panose="02020603050405020304" pitchFamily="18" charset="0"/>
              </a:rPr>
              <a:t>Североморское межрегиональное управление Россельхознадзора</a:t>
            </a:r>
            <a:endParaRPr lang="en-GB" altLang="ru-RU" sz="1500">
              <a:solidFill>
                <a:srgbClr val="2776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3"/>
          <p:cNvSpPr>
            <a:spLocks noGrp="1"/>
          </p:cNvSpPr>
          <p:nvPr>
            <p:ph type="title"/>
          </p:nvPr>
        </p:nvSpPr>
        <p:spPr>
          <a:xfrm>
            <a:off x="254000" y="149225"/>
            <a:ext cx="9644063" cy="606425"/>
          </a:xfrm>
        </p:spPr>
        <p:txBody>
          <a:bodyPr/>
          <a:lstStyle/>
          <a:p>
            <a:r>
              <a:rPr lang="ru-RU" altLang="ru-RU" sz="2000" b="1" smtClean="0">
                <a:solidFill>
                  <a:srgbClr val="38761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eorgia" panose="02040502050405020303" pitchFamily="18" charset="0"/>
              </a:rPr>
              <a:t>Эксплуатация ФГИС «Зерно» в части внесения сведений и информации об операциях с зерном</a:t>
            </a:r>
            <a:endParaRPr lang="ru-RU" altLang="ru-RU" sz="19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395" name="Line 8"/>
          <p:cNvSpPr>
            <a:spLocks noChangeShapeType="1"/>
          </p:cNvSpPr>
          <p:nvPr/>
        </p:nvSpPr>
        <p:spPr bwMode="auto">
          <a:xfrm>
            <a:off x="1035050" y="7019925"/>
            <a:ext cx="8758238" cy="1588"/>
          </a:xfrm>
          <a:prstGeom prst="line">
            <a:avLst/>
          </a:prstGeom>
          <a:noFill/>
          <a:ln w="8892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396" name="Line 9"/>
          <p:cNvSpPr>
            <a:spLocks noChangeShapeType="1"/>
          </p:cNvSpPr>
          <p:nvPr/>
        </p:nvSpPr>
        <p:spPr bwMode="auto">
          <a:xfrm>
            <a:off x="1035050" y="7162800"/>
            <a:ext cx="8758238" cy="1588"/>
          </a:xfrm>
          <a:prstGeom prst="line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397" name="Line 9"/>
          <p:cNvSpPr>
            <a:spLocks noChangeShapeType="1"/>
          </p:cNvSpPr>
          <p:nvPr/>
        </p:nvSpPr>
        <p:spPr bwMode="auto">
          <a:xfrm>
            <a:off x="719138" y="900113"/>
            <a:ext cx="8758237" cy="1587"/>
          </a:xfrm>
          <a:prstGeom prst="line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398" name="Text Box 5"/>
          <p:cNvSpPr txBox="1">
            <a:spLocks noChangeArrowheads="1"/>
          </p:cNvSpPr>
          <p:nvPr/>
        </p:nvSpPr>
        <p:spPr bwMode="auto">
          <a:xfrm>
            <a:off x="628650" y="7235825"/>
            <a:ext cx="9525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  <a:buFont typeface="Times New Roman" panose="02020603050405020304" pitchFamily="18" charset="0"/>
              <a:buNone/>
            </a:pPr>
            <a:r>
              <a:rPr lang="ru-RU" altLang="ru-RU" sz="1500">
                <a:solidFill>
                  <a:srgbClr val="277600"/>
                </a:solidFill>
                <a:latin typeface="Times New Roman" panose="02020603050405020304" pitchFamily="18" charset="0"/>
              </a:rPr>
              <a:t>Североморское межрегиональное управление Россельхознадзора</a:t>
            </a:r>
            <a:endParaRPr lang="en-GB" altLang="ru-RU" sz="1500">
              <a:solidFill>
                <a:srgbClr val="2776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0" y="6643688"/>
            <a:ext cx="91598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9400" name="Рисунок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063" y="969963"/>
            <a:ext cx="8715375" cy="573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ChangeArrowheads="1"/>
          </p:cNvSpPr>
          <p:nvPr/>
        </p:nvSpPr>
        <p:spPr bwMode="auto">
          <a:xfrm>
            <a:off x="436563" y="4330700"/>
            <a:ext cx="50800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ru-RU" altLang="ru-RU"/>
          </a:p>
        </p:txBody>
      </p:sp>
      <p:sp>
        <p:nvSpPr>
          <p:cNvPr id="61443" name="Содержимое 23"/>
          <p:cNvSpPr>
            <a:spLocks noGrp="1"/>
          </p:cNvSpPr>
          <p:nvPr>
            <p:ph idx="1"/>
          </p:nvPr>
        </p:nvSpPr>
        <p:spPr>
          <a:xfrm>
            <a:off x="360363" y="4484688"/>
            <a:ext cx="9323387" cy="808037"/>
          </a:xfrm>
        </p:spPr>
        <p:txBody>
          <a:bodyPr/>
          <a:lstStyle/>
          <a:p>
            <a:pPr algn="ctr" eaLnBrk="1" hangingPunct="1">
              <a:buFont typeface="Times New Roman" panose="02020603050405020304" pitchFamily="18" charset="0"/>
              <a:buNone/>
            </a:pPr>
            <a:r>
              <a:rPr lang="ru-RU" altLang="ru-RU" sz="4000" b="1" smtClean="0">
                <a:latin typeface="Times New Roman" panose="02020603050405020304" pitchFamily="18" charset="0"/>
              </a:rPr>
              <a:t>Благодарю за внимание!</a:t>
            </a:r>
            <a:endParaRPr lang="ru-RU" altLang="ru-RU" smtClean="0"/>
          </a:p>
        </p:txBody>
      </p:sp>
      <p:pic>
        <p:nvPicPr>
          <p:cNvPr id="6144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8650" y="725488"/>
            <a:ext cx="3384550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445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0" y="6643688"/>
            <a:ext cx="91598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446" name="Line 8"/>
          <p:cNvSpPr>
            <a:spLocks noChangeShapeType="1"/>
          </p:cNvSpPr>
          <p:nvPr/>
        </p:nvSpPr>
        <p:spPr bwMode="auto">
          <a:xfrm>
            <a:off x="1035050" y="7019925"/>
            <a:ext cx="8758238" cy="1588"/>
          </a:xfrm>
          <a:prstGeom prst="line">
            <a:avLst/>
          </a:prstGeom>
          <a:noFill/>
          <a:ln w="8892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47" name="Line 9"/>
          <p:cNvSpPr>
            <a:spLocks noChangeShapeType="1"/>
          </p:cNvSpPr>
          <p:nvPr/>
        </p:nvSpPr>
        <p:spPr bwMode="auto">
          <a:xfrm>
            <a:off x="1035050" y="7162800"/>
            <a:ext cx="8758238" cy="1588"/>
          </a:xfrm>
          <a:prstGeom prst="line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48" name="Text Box 5"/>
          <p:cNvSpPr txBox="1">
            <a:spLocks noChangeArrowheads="1"/>
          </p:cNvSpPr>
          <p:nvPr/>
        </p:nvSpPr>
        <p:spPr bwMode="auto">
          <a:xfrm>
            <a:off x="628650" y="7235825"/>
            <a:ext cx="9525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  <a:buFont typeface="Times New Roman" panose="02020603050405020304" pitchFamily="18" charset="0"/>
              <a:buNone/>
            </a:pPr>
            <a:r>
              <a:rPr lang="ru-RU" altLang="ru-RU" sz="1500">
                <a:solidFill>
                  <a:srgbClr val="277600"/>
                </a:solidFill>
                <a:latin typeface="Times New Roman" panose="02020603050405020304" pitchFamily="18" charset="0"/>
              </a:rPr>
              <a:t>Североморское межрегиональное управление Россельхознадзора</a:t>
            </a:r>
            <a:endParaRPr lang="en-GB" altLang="ru-RU" sz="1500">
              <a:solidFill>
                <a:srgbClr val="2776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1049338" y="195263"/>
            <a:ext cx="840105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lnSpc>
                <a:spcPts val="3550"/>
              </a:lnSpc>
            </a:pPr>
            <a:r>
              <a:rPr lang="ru-RU" altLang="ru-RU" sz="3100">
                <a:solidFill>
                  <a:srgbClr val="73928F"/>
                </a:solidFill>
                <a:latin typeface="Bitter"/>
              </a:rPr>
              <a:t>Сведения о контрольно-надзорной деятельности</a:t>
            </a:r>
          </a:p>
          <a:p>
            <a:pPr algn="ctr" eaLnBrk="1" hangingPunct="1">
              <a:lnSpc>
                <a:spcPts val="3550"/>
              </a:lnSpc>
            </a:pPr>
            <a:r>
              <a:rPr lang="ru-RU" altLang="ru-RU" sz="3100">
                <a:solidFill>
                  <a:srgbClr val="73928F"/>
                </a:solidFill>
                <a:latin typeface="Bitter"/>
              </a:rPr>
              <a:t>(Ветеринарный надзор)</a:t>
            </a:r>
            <a:endParaRPr lang="en-US" altLang="ru-RU" sz="3100">
              <a:solidFill>
                <a:srgbClr val="73928F"/>
              </a:solidFill>
              <a:latin typeface="Bitter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92200" y="1595438"/>
          <a:ext cx="8021638" cy="4732337"/>
        </p:xfrm>
        <a:graphic>
          <a:graphicData uri="http://schemas.openxmlformats.org/drawingml/2006/table">
            <a:tbl>
              <a:tblPr/>
              <a:tblGrid>
                <a:gridCol w="4250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7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7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6379"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Bahnschrift SemiBold Condensed" pitchFamily="34" charset="0"/>
                          <a:ea typeface="+mn-ea"/>
                          <a:cs typeface="+mn-cs"/>
                        </a:rPr>
                        <a:t>Наименование показателя</a:t>
                      </a:r>
                    </a:p>
                  </a:txBody>
                  <a:tcPr marL="37798" marR="37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Bahnschrift SemiBold Condensed" pitchFamily="34" charset="0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marL="37798" marR="37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Bahnschrift SemiBold Condensed" pitchFamily="34" charset="0"/>
                          <a:ea typeface="+mn-ea"/>
                          <a:cs typeface="+mn-cs"/>
                        </a:rPr>
                        <a:t>Архангельская область</a:t>
                      </a:r>
                    </a:p>
                  </a:txBody>
                  <a:tcPr marL="37798" marR="37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Bahnschrift SemiBold Condensed" pitchFamily="34" charset="0"/>
                          <a:ea typeface="+mn-ea"/>
                          <a:cs typeface="+mn-cs"/>
                        </a:rPr>
                        <a:t>Ненецкий автономный округ</a:t>
                      </a:r>
                    </a:p>
                  </a:txBody>
                  <a:tcPr marL="37798" marR="37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022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Проведено КНМ всего,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 из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них:</a:t>
                      </a:r>
                      <a:endParaRPr lang="ru-RU" sz="1200" dirty="0">
                        <a:latin typeface="Bahnschrift Light" pitchFamily="34" charset="0"/>
                        <a:ea typeface="Calibri"/>
                        <a:cs typeface="Tahoma"/>
                      </a:endParaRPr>
                    </a:p>
                  </a:txBody>
                  <a:tcPr marL="37798" marR="37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748</a:t>
                      </a:r>
                      <a:endParaRPr lang="ru-RU" sz="1200" kern="1200" dirty="0">
                        <a:solidFill>
                          <a:srgbClr val="000000"/>
                        </a:solidFill>
                        <a:latin typeface="Bahnschrift Light" pitchFamily="34" charset="0"/>
                        <a:ea typeface="Calibri"/>
                        <a:cs typeface="Tahoma"/>
                      </a:endParaRPr>
                    </a:p>
                  </a:txBody>
                  <a:tcPr marL="37798" marR="37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625</a:t>
                      </a:r>
                    </a:p>
                  </a:txBody>
                  <a:tcPr marL="37798" marR="37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123</a:t>
                      </a:r>
                    </a:p>
                  </a:txBody>
                  <a:tcPr marL="37798" marR="37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022">
                <a:tc>
                  <a:txBody>
                    <a:bodyPr/>
                    <a:lstStyle/>
                    <a:p>
                      <a:pPr marL="0" indent="357188"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КНМ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без взаимодействия</a:t>
                      </a:r>
                      <a:endParaRPr lang="ru-RU" sz="1200" dirty="0">
                        <a:latin typeface="Bahnschrift Light" pitchFamily="34" charset="0"/>
                        <a:ea typeface="Calibri"/>
                        <a:cs typeface="Tahoma"/>
                      </a:endParaRPr>
                    </a:p>
                  </a:txBody>
                  <a:tcPr marL="37798" marR="37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728</a:t>
                      </a:r>
                      <a:endParaRPr lang="ru-RU" sz="1200" kern="1200" dirty="0">
                        <a:solidFill>
                          <a:srgbClr val="000000"/>
                        </a:solidFill>
                        <a:latin typeface="Bahnschrift Light" pitchFamily="34" charset="0"/>
                        <a:ea typeface="Calibri"/>
                        <a:cs typeface="Tahoma"/>
                      </a:endParaRPr>
                    </a:p>
                  </a:txBody>
                  <a:tcPr marL="37798" marR="37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608</a:t>
                      </a:r>
                    </a:p>
                  </a:txBody>
                  <a:tcPr marL="37798" marR="37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120</a:t>
                      </a:r>
                    </a:p>
                  </a:txBody>
                  <a:tcPr marL="37798" marR="37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022">
                <a:tc>
                  <a:txBody>
                    <a:bodyPr/>
                    <a:lstStyle/>
                    <a:p>
                      <a:pPr marL="0" indent="357188"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КНМ с взаимодействием,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в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том числе:</a:t>
                      </a:r>
                      <a:endParaRPr lang="ru-RU" sz="1200" dirty="0">
                        <a:latin typeface="Bahnschrift Light" pitchFamily="34" charset="0"/>
                        <a:ea typeface="Calibri"/>
                        <a:cs typeface="Tahoma"/>
                      </a:endParaRPr>
                    </a:p>
                  </a:txBody>
                  <a:tcPr marL="37798" marR="37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20</a:t>
                      </a:r>
                      <a:endParaRPr lang="ru-RU" sz="1200" kern="1200" dirty="0">
                        <a:solidFill>
                          <a:srgbClr val="000000"/>
                        </a:solidFill>
                        <a:latin typeface="Bahnschrift Light" pitchFamily="34" charset="0"/>
                        <a:ea typeface="Calibri"/>
                        <a:cs typeface="Tahoma"/>
                      </a:endParaRPr>
                    </a:p>
                  </a:txBody>
                  <a:tcPr marL="37798" marR="37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17</a:t>
                      </a:r>
                    </a:p>
                  </a:txBody>
                  <a:tcPr marL="37798" marR="37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3</a:t>
                      </a:r>
                    </a:p>
                  </a:txBody>
                  <a:tcPr marL="37798" marR="37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022">
                <a:tc>
                  <a:txBody>
                    <a:bodyPr/>
                    <a:lstStyle/>
                    <a:p>
                      <a:pPr marL="0" indent="542925"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плановых КНМ</a:t>
                      </a:r>
                      <a:endParaRPr lang="ru-RU" sz="1200" dirty="0">
                        <a:latin typeface="Bahnschrift Light" pitchFamily="34" charset="0"/>
                        <a:ea typeface="Calibri"/>
                        <a:cs typeface="Tahoma"/>
                      </a:endParaRPr>
                    </a:p>
                  </a:txBody>
                  <a:tcPr marL="37798" marR="37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14</a:t>
                      </a:r>
                      <a:endParaRPr lang="ru-RU" sz="1200" kern="1200" dirty="0">
                        <a:solidFill>
                          <a:srgbClr val="000000"/>
                        </a:solidFill>
                        <a:latin typeface="Bahnschrift Light" pitchFamily="34" charset="0"/>
                        <a:ea typeface="Calibri"/>
                        <a:cs typeface="Tahoma"/>
                      </a:endParaRPr>
                    </a:p>
                  </a:txBody>
                  <a:tcPr marL="37798" marR="37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12</a:t>
                      </a:r>
                    </a:p>
                  </a:txBody>
                  <a:tcPr marL="37798" marR="37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2</a:t>
                      </a:r>
                    </a:p>
                  </a:txBody>
                  <a:tcPr marL="37798" marR="37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022">
                <a:tc>
                  <a:txBody>
                    <a:bodyPr/>
                    <a:lstStyle/>
                    <a:p>
                      <a:pPr marL="0" indent="542925"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внеплановых КНМ</a:t>
                      </a:r>
                      <a:endParaRPr lang="ru-RU" sz="1200" dirty="0">
                        <a:latin typeface="Bahnschrift Light" pitchFamily="34" charset="0"/>
                        <a:ea typeface="Calibri"/>
                        <a:cs typeface="Tahoma"/>
                      </a:endParaRPr>
                    </a:p>
                  </a:txBody>
                  <a:tcPr marL="37798" marR="37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6</a:t>
                      </a:r>
                      <a:endParaRPr lang="ru-RU" sz="1200" kern="1200" dirty="0">
                        <a:solidFill>
                          <a:srgbClr val="000000"/>
                        </a:solidFill>
                        <a:latin typeface="Bahnschrift Light" pitchFamily="34" charset="0"/>
                        <a:ea typeface="Calibri"/>
                        <a:cs typeface="Tahoma"/>
                      </a:endParaRPr>
                    </a:p>
                  </a:txBody>
                  <a:tcPr marL="37798" marR="37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5</a:t>
                      </a:r>
                    </a:p>
                  </a:txBody>
                  <a:tcPr marL="37798" marR="37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1</a:t>
                      </a:r>
                    </a:p>
                  </a:txBody>
                  <a:tcPr marL="37798" marR="37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022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Проверок с нарушениями</a:t>
                      </a:r>
                      <a:endParaRPr lang="ru-RU" sz="1200" dirty="0">
                        <a:latin typeface="Bahnschrift Light" pitchFamily="34" charset="0"/>
                        <a:ea typeface="Calibri"/>
                        <a:cs typeface="Tahoma"/>
                      </a:endParaRPr>
                    </a:p>
                  </a:txBody>
                  <a:tcPr marL="37798" marR="37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20</a:t>
                      </a:r>
                      <a:endParaRPr lang="ru-RU" sz="1200" kern="1200" dirty="0">
                        <a:solidFill>
                          <a:srgbClr val="000000"/>
                        </a:solidFill>
                        <a:latin typeface="Bahnschrift Light" pitchFamily="34" charset="0"/>
                        <a:ea typeface="Calibri"/>
                        <a:cs typeface="Tahoma"/>
                      </a:endParaRPr>
                    </a:p>
                  </a:txBody>
                  <a:tcPr marL="37798" marR="37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17</a:t>
                      </a:r>
                    </a:p>
                  </a:txBody>
                  <a:tcPr marL="37798" marR="37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3</a:t>
                      </a:r>
                    </a:p>
                  </a:txBody>
                  <a:tcPr marL="37798" marR="37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022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Наложено штрафов, тыс. руб.</a:t>
                      </a:r>
                      <a:endParaRPr lang="ru-RU" sz="1200" dirty="0">
                        <a:latin typeface="Bahnschrift Light" pitchFamily="34" charset="0"/>
                        <a:ea typeface="Calibri"/>
                        <a:cs typeface="Tahoma"/>
                      </a:endParaRPr>
                    </a:p>
                  </a:txBody>
                  <a:tcPr marL="37798" marR="37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573</a:t>
                      </a:r>
                      <a:endParaRPr lang="ru-RU" sz="1200" kern="1200" dirty="0">
                        <a:solidFill>
                          <a:srgbClr val="000000"/>
                        </a:solidFill>
                        <a:latin typeface="Bahnschrift Light" pitchFamily="34" charset="0"/>
                        <a:ea typeface="Calibri"/>
                        <a:cs typeface="Tahoma"/>
                      </a:endParaRPr>
                    </a:p>
                  </a:txBody>
                  <a:tcPr marL="37798" marR="37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318</a:t>
                      </a:r>
                    </a:p>
                  </a:txBody>
                  <a:tcPr marL="37798" marR="37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255</a:t>
                      </a:r>
                    </a:p>
                  </a:txBody>
                  <a:tcPr marL="37798" marR="37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022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Взыскано штрафов тыс. руб.</a:t>
                      </a:r>
                      <a:endParaRPr lang="ru-RU" sz="1200" dirty="0">
                        <a:latin typeface="Bahnschrift Light" pitchFamily="34" charset="0"/>
                        <a:ea typeface="Calibri"/>
                        <a:cs typeface="Tahoma"/>
                      </a:endParaRPr>
                    </a:p>
                  </a:txBody>
                  <a:tcPr marL="37798" marR="37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328</a:t>
                      </a:r>
                      <a:endParaRPr lang="ru-RU" sz="1200" kern="1200" dirty="0">
                        <a:solidFill>
                          <a:srgbClr val="000000"/>
                        </a:solidFill>
                        <a:latin typeface="Bahnschrift Light" pitchFamily="34" charset="0"/>
                        <a:ea typeface="Calibri"/>
                        <a:cs typeface="Tahoma"/>
                      </a:endParaRPr>
                    </a:p>
                  </a:txBody>
                  <a:tcPr marL="37798" marR="37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161</a:t>
                      </a:r>
                    </a:p>
                  </a:txBody>
                  <a:tcPr marL="37798" marR="37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167</a:t>
                      </a:r>
                    </a:p>
                  </a:txBody>
                  <a:tcPr marL="37798" marR="37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613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Выдано предписаний, требований об устранении нарушений</a:t>
                      </a:r>
                      <a:endParaRPr lang="ru-RU" sz="1200" dirty="0">
                        <a:latin typeface="Bahnschrift Light" pitchFamily="34" charset="0"/>
                        <a:ea typeface="Calibri"/>
                        <a:cs typeface="Tahoma"/>
                      </a:endParaRPr>
                    </a:p>
                  </a:txBody>
                  <a:tcPr marL="37798" marR="37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20</a:t>
                      </a:r>
                      <a:endParaRPr lang="ru-RU" sz="1200" kern="1200" dirty="0">
                        <a:solidFill>
                          <a:srgbClr val="000000"/>
                        </a:solidFill>
                        <a:latin typeface="Bahnschrift Light" pitchFamily="34" charset="0"/>
                        <a:ea typeface="Calibri"/>
                        <a:cs typeface="Tahoma"/>
                      </a:endParaRPr>
                    </a:p>
                  </a:txBody>
                  <a:tcPr marL="37798" marR="37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19</a:t>
                      </a:r>
                    </a:p>
                  </a:txBody>
                  <a:tcPr marL="37798" marR="37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1</a:t>
                      </a:r>
                    </a:p>
                  </a:txBody>
                  <a:tcPr marL="37798" marR="37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022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Составлено протоколов об АП</a:t>
                      </a:r>
                      <a:endParaRPr lang="ru-RU" sz="1200" dirty="0">
                        <a:latin typeface="Bahnschrift Light" pitchFamily="34" charset="0"/>
                        <a:ea typeface="Calibri"/>
                        <a:cs typeface="Tahoma"/>
                      </a:endParaRPr>
                    </a:p>
                  </a:txBody>
                  <a:tcPr marL="37798" marR="37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57</a:t>
                      </a:r>
                      <a:endParaRPr lang="ru-RU" sz="1200" kern="1200" dirty="0">
                        <a:solidFill>
                          <a:srgbClr val="000000"/>
                        </a:solidFill>
                        <a:latin typeface="Bahnschrift Light" pitchFamily="34" charset="0"/>
                        <a:ea typeface="Calibri"/>
                        <a:cs typeface="Tahoma"/>
                      </a:endParaRPr>
                    </a:p>
                  </a:txBody>
                  <a:tcPr marL="37798" marR="37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46</a:t>
                      </a:r>
                    </a:p>
                  </a:txBody>
                  <a:tcPr marL="37798" marR="37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11</a:t>
                      </a:r>
                    </a:p>
                  </a:txBody>
                  <a:tcPr marL="37798" marR="37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613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Вынесено постановлений о привлечении к ответственности</a:t>
                      </a:r>
                      <a:endParaRPr lang="ru-RU" sz="1200" dirty="0">
                        <a:latin typeface="Bahnschrift Light" pitchFamily="34" charset="0"/>
                        <a:ea typeface="Calibri"/>
                        <a:cs typeface="Tahoma"/>
                      </a:endParaRPr>
                    </a:p>
                  </a:txBody>
                  <a:tcPr marL="37798" marR="37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41</a:t>
                      </a:r>
                      <a:endParaRPr lang="ru-RU" sz="1200" kern="1200" dirty="0">
                        <a:solidFill>
                          <a:srgbClr val="000000"/>
                        </a:solidFill>
                        <a:latin typeface="Bahnschrift Light" pitchFamily="34" charset="0"/>
                        <a:ea typeface="Calibri"/>
                        <a:cs typeface="Tahoma"/>
                      </a:endParaRPr>
                    </a:p>
                  </a:txBody>
                  <a:tcPr marL="37798" marR="37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35</a:t>
                      </a:r>
                    </a:p>
                  </a:txBody>
                  <a:tcPr marL="37798" marR="37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6</a:t>
                      </a:r>
                    </a:p>
                  </a:txBody>
                  <a:tcPr marL="37798" marR="37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4509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Внесено представлений об устранении причин совершения правонарушения </a:t>
                      </a:r>
                      <a:endParaRPr lang="ru-RU" sz="1200" dirty="0">
                        <a:latin typeface="Bahnschrift Light" pitchFamily="34" charset="0"/>
                        <a:ea typeface="Calibri"/>
                        <a:cs typeface="Tahoma"/>
                      </a:endParaRPr>
                    </a:p>
                  </a:txBody>
                  <a:tcPr marL="37798" marR="37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23</a:t>
                      </a:r>
                      <a:endParaRPr lang="ru-RU" sz="1200" kern="1200" dirty="0">
                        <a:solidFill>
                          <a:srgbClr val="000000"/>
                        </a:solidFill>
                        <a:latin typeface="Bahnschrift Light" pitchFamily="34" charset="0"/>
                        <a:ea typeface="Calibri"/>
                        <a:cs typeface="Tahoma"/>
                      </a:endParaRPr>
                    </a:p>
                  </a:txBody>
                  <a:tcPr marL="37798" marR="37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20</a:t>
                      </a:r>
                    </a:p>
                  </a:txBody>
                  <a:tcPr marL="37798" marR="37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3</a:t>
                      </a:r>
                    </a:p>
                  </a:txBody>
                  <a:tcPr marL="37798" marR="37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1022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Наложено наказание в виде предупреждения</a:t>
                      </a:r>
                      <a:endParaRPr lang="ru-RU" sz="1200" dirty="0">
                        <a:latin typeface="Bahnschrift Light" pitchFamily="34" charset="0"/>
                        <a:ea typeface="Calibri"/>
                        <a:cs typeface="Tahoma"/>
                      </a:endParaRPr>
                    </a:p>
                  </a:txBody>
                  <a:tcPr marL="37798" marR="37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11</a:t>
                      </a:r>
                      <a:endParaRPr lang="ru-RU" sz="1200" kern="1200" dirty="0">
                        <a:solidFill>
                          <a:srgbClr val="000000"/>
                        </a:solidFill>
                        <a:latin typeface="Bahnschrift Light" pitchFamily="34" charset="0"/>
                        <a:ea typeface="Calibri"/>
                        <a:cs typeface="Tahoma"/>
                      </a:endParaRPr>
                    </a:p>
                  </a:txBody>
                  <a:tcPr marL="37798" marR="37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11</a:t>
                      </a:r>
                    </a:p>
                  </a:txBody>
                  <a:tcPr marL="37798" marR="37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-</a:t>
                      </a:r>
                    </a:p>
                  </a:txBody>
                  <a:tcPr marL="37798" marR="37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10320" name="Рисунок 8" descr="вет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39700"/>
            <a:ext cx="47307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1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0" y="6643688"/>
            <a:ext cx="91598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322" name="Line 8"/>
          <p:cNvSpPr>
            <a:spLocks noChangeShapeType="1"/>
          </p:cNvSpPr>
          <p:nvPr/>
        </p:nvSpPr>
        <p:spPr bwMode="auto">
          <a:xfrm>
            <a:off x="1035050" y="7019925"/>
            <a:ext cx="8758238" cy="1588"/>
          </a:xfrm>
          <a:prstGeom prst="line">
            <a:avLst/>
          </a:prstGeom>
          <a:noFill/>
          <a:ln w="8892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23" name="Line 9"/>
          <p:cNvSpPr>
            <a:spLocks noChangeShapeType="1"/>
          </p:cNvSpPr>
          <p:nvPr/>
        </p:nvSpPr>
        <p:spPr bwMode="auto">
          <a:xfrm>
            <a:off x="1035050" y="7162800"/>
            <a:ext cx="8758238" cy="1588"/>
          </a:xfrm>
          <a:prstGeom prst="line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24" name="Text Box 5"/>
          <p:cNvSpPr txBox="1">
            <a:spLocks noChangeArrowheads="1"/>
          </p:cNvSpPr>
          <p:nvPr/>
        </p:nvSpPr>
        <p:spPr bwMode="auto">
          <a:xfrm>
            <a:off x="628650" y="7235825"/>
            <a:ext cx="9525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  <a:buFont typeface="Times New Roman" panose="02020603050405020304" pitchFamily="18" charset="0"/>
              <a:buNone/>
            </a:pPr>
            <a:r>
              <a:rPr lang="ru-RU" altLang="ru-RU" sz="1500">
                <a:solidFill>
                  <a:srgbClr val="277600"/>
                </a:solidFill>
                <a:latin typeface="Times New Roman" panose="02020603050405020304" pitchFamily="18" charset="0"/>
              </a:rPr>
              <a:t>Североморское межрегиональное управление Россельхознадзора</a:t>
            </a:r>
            <a:endParaRPr lang="en-GB" altLang="ru-RU" sz="1500">
              <a:solidFill>
                <a:srgbClr val="2776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"/>
          <p:cNvSpPr txBox="1">
            <a:spLocks noChangeArrowheads="1"/>
          </p:cNvSpPr>
          <p:nvPr/>
        </p:nvSpPr>
        <p:spPr bwMode="auto">
          <a:xfrm>
            <a:off x="1008063" y="195263"/>
            <a:ext cx="8105775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lnSpc>
                <a:spcPts val="3550"/>
              </a:lnSpc>
            </a:pPr>
            <a:r>
              <a:rPr lang="ru-RU" altLang="ru-RU" sz="3100">
                <a:solidFill>
                  <a:srgbClr val="73928F"/>
                </a:solidFill>
                <a:latin typeface="Bitter"/>
              </a:rPr>
              <a:t>Сведения о профилактических мероприятиях</a:t>
            </a:r>
          </a:p>
          <a:p>
            <a:pPr algn="ctr" eaLnBrk="1" hangingPunct="1">
              <a:lnSpc>
                <a:spcPts val="3550"/>
              </a:lnSpc>
            </a:pPr>
            <a:r>
              <a:rPr lang="ru-RU" altLang="ru-RU" sz="3100">
                <a:solidFill>
                  <a:srgbClr val="73928F"/>
                </a:solidFill>
                <a:latin typeface="Bitter"/>
              </a:rPr>
              <a:t>(Ветеринарный надзор)</a:t>
            </a:r>
            <a:endParaRPr lang="en-US" altLang="ru-RU" sz="3100">
              <a:solidFill>
                <a:srgbClr val="73928F"/>
              </a:solidFill>
              <a:latin typeface="Bitter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92200" y="1652588"/>
          <a:ext cx="8232775" cy="3698875"/>
        </p:xfrm>
        <a:graphic>
          <a:graphicData uri="http://schemas.openxmlformats.org/drawingml/2006/table">
            <a:tbl>
              <a:tblPr/>
              <a:tblGrid>
                <a:gridCol w="3822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41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92397"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Bahnschrift SemiBold Condensed" pitchFamily="34" charset="0"/>
                          <a:ea typeface="+mn-ea"/>
                          <a:cs typeface="+mn-cs"/>
                        </a:rPr>
                        <a:t>Наименование показателя</a:t>
                      </a:r>
                    </a:p>
                  </a:txBody>
                  <a:tcPr marL="37803" marR="37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Bahnschrift SemiBold Condensed" pitchFamily="34" charset="0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marL="37803" marR="37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Bahnschrift SemiBold Condensed" pitchFamily="34" charset="0"/>
                          <a:ea typeface="+mn-ea"/>
                          <a:cs typeface="+mn-cs"/>
                        </a:rPr>
                        <a:t>Архангельская область</a:t>
                      </a:r>
                    </a:p>
                  </a:txBody>
                  <a:tcPr marL="37803" marR="37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Bahnschrift SemiBold Condensed" pitchFamily="34" charset="0"/>
                          <a:ea typeface="+mn-ea"/>
                          <a:cs typeface="+mn-cs"/>
                        </a:rPr>
                        <a:t>Ненецкий автономный округ</a:t>
                      </a:r>
                    </a:p>
                  </a:txBody>
                  <a:tcPr marL="37803" marR="37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296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Профилактические мероприятия, из них</a:t>
                      </a:r>
                      <a:endParaRPr lang="ru-RU" sz="1300" dirty="0">
                        <a:latin typeface="Bahnschrift Light" pitchFamily="34" charset="0"/>
                        <a:ea typeface="Calibri"/>
                        <a:cs typeface="Tahoma"/>
                      </a:endParaRPr>
                    </a:p>
                  </a:txBody>
                  <a:tcPr marL="37803" marR="37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2382</a:t>
                      </a:r>
                      <a:endParaRPr lang="ru-RU" sz="1300" kern="1200" dirty="0">
                        <a:solidFill>
                          <a:srgbClr val="000000"/>
                        </a:solidFill>
                        <a:latin typeface="Bahnschrift Light" pitchFamily="34" charset="0"/>
                        <a:ea typeface="Times New Roman"/>
                        <a:cs typeface="Tahoma"/>
                      </a:endParaRPr>
                    </a:p>
                  </a:txBody>
                  <a:tcPr marL="37803" marR="37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2169</a:t>
                      </a:r>
                    </a:p>
                  </a:txBody>
                  <a:tcPr marL="37803" marR="37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213</a:t>
                      </a:r>
                    </a:p>
                  </a:txBody>
                  <a:tcPr marL="37803" marR="37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296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Информирование</a:t>
                      </a:r>
                      <a:endParaRPr lang="ru-RU" sz="1300" dirty="0">
                        <a:latin typeface="Bahnschrift Light" pitchFamily="34" charset="0"/>
                        <a:ea typeface="Calibri"/>
                        <a:cs typeface="Tahoma"/>
                      </a:endParaRPr>
                    </a:p>
                  </a:txBody>
                  <a:tcPr marL="37803" marR="37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162</a:t>
                      </a:r>
                      <a:endParaRPr lang="ru-RU" sz="1300" kern="1200" dirty="0">
                        <a:solidFill>
                          <a:srgbClr val="000000"/>
                        </a:solidFill>
                        <a:latin typeface="Bahnschrift Light" pitchFamily="34" charset="0"/>
                        <a:ea typeface="Times New Roman"/>
                        <a:cs typeface="Tahoma"/>
                      </a:endParaRPr>
                    </a:p>
                  </a:txBody>
                  <a:tcPr marL="37803" marR="37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149</a:t>
                      </a:r>
                    </a:p>
                  </a:txBody>
                  <a:tcPr marL="37803" marR="37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13</a:t>
                      </a:r>
                    </a:p>
                  </a:txBody>
                  <a:tcPr marL="37803" marR="37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296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Консультирование</a:t>
                      </a:r>
                      <a:endParaRPr lang="ru-RU" sz="1300" dirty="0">
                        <a:latin typeface="Bahnschrift Light" pitchFamily="34" charset="0"/>
                        <a:ea typeface="Calibri"/>
                        <a:cs typeface="Tahoma"/>
                      </a:endParaRPr>
                    </a:p>
                  </a:txBody>
                  <a:tcPr marL="37803" marR="37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877</a:t>
                      </a:r>
                      <a:endParaRPr lang="ru-RU" sz="1300" kern="1200" dirty="0">
                        <a:solidFill>
                          <a:srgbClr val="000000"/>
                        </a:solidFill>
                        <a:latin typeface="Bahnschrift Light" pitchFamily="34" charset="0"/>
                        <a:ea typeface="Times New Roman"/>
                        <a:cs typeface="Tahoma"/>
                      </a:endParaRPr>
                    </a:p>
                  </a:txBody>
                  <a:tcPr marL="37803" marR="37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812</a:t>
                      </a:r>
                    </a:p>
                  </a:txBody>
                  <a:tcPr marL="37803" marR="37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65</a:t>
                      </a:r>
                    </a:p>
                  </a:txBody>
                  <a:tcPr marL="37803" marR="37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296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Профилактический визит</a:t>
                      </a:r>
                      <a:endParaRPr lang="ru-RU" sz="1300" dirty="0">
                        <a:latin typeface="Bahnschrift Light" pitchFamily="34" charset="0"/>
                        <a:ea typeface="Calibri"/>
                        <a:cs typeface="Tahoma"/>
                      </a:endParaRPr>
                    </a:p>
                  </a:txBody>
                  <a:tcPr marL="37803" marR="37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88</a:t>
                      </a:r>
                      <a:endParaRPr lang="ru-RU" sz="1300" kern="1200" dirty="0">
                        <a:solidFill>
                          <a:srgbClr val="000000"/>
                        </a:solidFill>
                        <a:latin typeface="Bahnschrift Light" pitchFamily="34" charset="0"/>
                        <a:ea typeface="Times New Roman"/>
                        <a:cs typeface="Tahoma"/>
                      </a:endParaRPr>
                    </a:p>
                  </a:txBody>
                  <a:tcPr marL="37803" marR="37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83</a:t>
                      </a:r>
                    </a:p>
                  </a:txBody>
                  <a:tcPr marL="37803" marR="37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5</a:t>
                      </a:r>
                    </a:p>
                  </a:txBody>
                  <a:tcPr marL="37803" marR="37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296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Выдача предостережения</a:t>
                      </a:r>
                      <a:endParaRPr lang="ru-RU" sz="1300" dirty="0">
                        <a:latin typeface="Bahnschrift Light" pitchFamily="34" charset="0"/>
                        <a:ea typeface="Calibri"/>
                        <a:cs typeface="Tahoma"/>
                      </a:endParaRPr>
                    </a:p>
                  </a:txBody>
                  <a:tcPr marL="37803" marR="37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1255</a:t>
                      </a:r>
                      <a:endParaRPr lang="ru-RU" sz="1300" kern="1200" dirty="0">
                        <a:solidFill>
                          <a:srgbClr val="000000"/>
                        </a:solidFill>
                        <a:latin typeface="Bahnschrift Light" pitchFamily="34" charset="0"/>
                        <a:ea typeface="Times New Roman"/>
                        <a:cs typeface="Tahoma"/>
                      </a:endParaRPr>
                    </a:p>
                  </a:txBody>
                  <a:tcPr marL="37803" marR="37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1125</a:t>
                      </a:r>
                    </a:p>
                  </a:txBody>
                  <a:tcPr marL="37803" marR="37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Tahoma"/>
                        </a:rPr>
                        <a:t>130</a:t>
                      </a:r>
                    </a:p>
                  </a:txBody>
                  <a:tcPr marL="37803" marR="37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304" name="TextBox 21"/>
          <p:cNvSpPr txBox="1">
            <a:spLocks noChangeArrowheads="1"/>
          </p:cNvSpPr>
          <p:nvPr/>
        </p:nvSpPr>
        <p:spPr bwMode="auto">
          <a:xfrm>
            <a:off x="1092200" y="5795963"/>
            <a:ext cx="7939088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lnSpc>
                <a:spcPts val="1713"/>
              </a:lnSpc>
            </a:pPr>
            <a:r>
              <a:rPr lang="ru-RU" altLang="ru-RU" sz="1500">
                <a:solidFill>
                  <a:srgbClr val="000000"/>
                </a:solidFill>
                <a:latin typeface="Bahnschrift Light" panose="020B0502040204020203" pitchFamily="34" charset="0"/>
              </a:rPr>
              <a:t>Количество профилактических мероприятий в 4 раза превышает количество </a:t>
            </a:r>
            <a:br>
              <a:rPr lang="ru-RU" altLang="ru-RU" sz="1500">
                <a:solidFill>
                  <a:srgbClr val="000000"/>
                </a:solidFill>
                <a:latin typeface="Bahnschrift Light" panose="020B0502040204020203" pitchFamily="34" charset="0"/>
              </a:rPr>
            </a:br>
            <a:r>
              <a:rPr lang="ru-RU" altLang="ru-RU" sz="1500">
                <a:solidFill>
                  <a:srgbClr val="000000"/>
                </a:solidFill>
                <a:latin typeface="Bahnschrift Light" panose="020B0502040204020203" pitchFamily="34" charset="0"/>
              </a:rPr>
              <a:t>контрольных (надзорных) мероприятий.</a:t>
            </a:r>
            <a:endParaRPr lang="en-US" altLang="ru-RU" sz="1500">
              <a:solidFill>
                <a:srgbClr val="000000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11305" name="Рисунок 8" descr="вет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39700"/>
            <a:ext cx="47307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6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0" y="6643688"/>
            <a:ext cx="91598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307" name="Line 8"/>
          <p:cNvSpPr>
            <a:spLocks noChangeShapeType="1"/>
          </p:cNvSpPr>
          <p:nvPr/>
        </p:nvSpPr>
        <p:spPr bwMode="auto">
          <a:xfrm>
            <a:off x="1035050" y="7019925"/>
            <a:ext cx="8758238" cy="1588"/>
          </a:xfrm>
          <a:prstGeom prst="line">
            <a:avLst/>
          </a:prstGeom>
          <a:noFill/>
          <a:ln w="8892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08" name="Line 9"/>
          <p:cNvSpPr>
            <a:spLocks noChangeShapeType="1"/>
          </p:cNvSpPr>
          <p:nvPr/>
        </p:nvSpPr>
        <p:spPr bwMode="auto">
          <a:xfrm>
            <a:off x="1035050" y="7162800"/>
            <a:ext cx="8758238" cy="1588"/>
          </a:xfrm>
          <a:prstGeom prst="line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09" name="Text Box 5"/>
          <p:cNvSpPr txBox="1">
            <a:spLocks noChangeArrowheads="1"/>
          </p:cNvSpPr>
          <p:nvPr/>
        </p:nvSpPr>
        <p:spPr bwMode="auto">
          <a:xfrm>
            <a:off x="628650" y="7235825"/>
            <a:ext cx="9525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  <a:buFont typeface="Times New Roman" panose="02020603050405020304" pitchFamily="18" charset="0"/>
              <a:buNone/>
            </a:pPr>
            <a:r>
              <a:rPr lang="ru-RU" altLang="ru-RU" sz="1500">
                <a:solidFill>
                  <a:srgbClr val="277600"/>
                </a:solidFill>
                <a:latin typeface="Times New Roman" panose="02020603050405020304" pitchFamily="18" charset="0"/>
              </a:rPr>
              <a:t>Североморское межрегиональное управление Россельхознадзора</a:t>
            </a:r>
            <a:endParaRPr lang="en-GB" altLang="ru-RU" sz="1500">
              <a:solidFill>
                <a:srgbClr val="2776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1217613" y="195263"/>
            <a:ext cx="7896225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lnSpc>
                <a:spcPts val="3550"/>
              </a:lnSpc>
            </a:pPr>
            <a:r>
              <a:rPr lang="ru-RU" altLang="ru-RU" sz="3100">
                <a:solidFill>
                  <a:srgbClr val="73928F"/>
                </a:solidFill>
                <a:latin typeface="Bitter"/>
              </a:rPr>
              <a:t>Сведения о мониторинге нарушений, допущенных уполномоченными лицами при работе в системе ФГИС «ВетИС»</a:t>
            </a:r>
          </a:p>
          <a:p>
            <a:pPr algn="ctr" eaLnBrk="1" hangingPunct="1">
              <a:lnSpc>
                <a:spcPts val="3550"/>
              </a:lnSpc>
            </a:pPr>
            <a:r>
              <a:rPr lang="ru-RU" altLang="ru-RU" sz="3100">
                <a:solidFill>
                  <a:srgbClr val="73928F"/>
                </a:solidFill>
                <a:latin typeface="Bitter"/>
              </a:rPr>
              <a:t>(Ветеринарный надзор)</a:t>
            </a:r>
            <a:endParaRPr lang="en-US" altLang="ru-RU" sz="3100">
              <a:solidFill>
                <a:srgbClr val="73928F"/>
              </a:solidFill>
              <a:latin typeface="Bitter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839788" y="2716213"/>
          <a:ext cx="8316912" cy="3832225"/>
        </p:xfrm>
        <a:graphic>
          <a:graphicData uri="http://schemas.openxmlformats.org/drawingml/2006/table">
            <a:tbl>
              <a:tblPr/>
              <a:tblGrid>
                <a:gridCol w="3906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3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26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7513"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Bahnschrift SemiBold Condensed" pitchFamily="34" charset="0"/>
                          <a:ea typeface="+mn-ea"/>
                          <a:cs typeface="+mn-cs"/>
                        </a:rPr>
                        <a:t>Наименование показателя</a:t>
                      </a:r>
                    </a:p>
                  </a:txBody>
                  <a:tcPr marL="37804" marR="37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Bahnschrift SemiBold Condensed" pitchFamily="34" charset="0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marL="37804" marR="37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Bahnschrift SemiBold Condensed" pitchFamily="34" charset="0"/>
                          <a:ea typeface="+mn-ea"/>
                          <a:cs typeface="+mn-cs"/>
                        </a:rPr>
                        <a:t>Архангельская область</a:t>
                      </a:r>
                    </a:p>
                  </a:txBody>
                  <a:tcPr marL="37804" marR="37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Bahnschrift SemiBold Condensed" pitchFamily="34" charset="0"/>
                          <a:ea typeface="+mn-ea"/>
                          <a:cs typeface="+mn-cs"/>
                        </a:rPr>
                        <a:t>Ненецкий автономный округ</a:t>
                      </a:r>
                    </a:p>
                  </a:txBody>
                  <a:tcPr marL="37804" marR="37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942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Calibri"/>
                        </a:rPr>
                        <a:t>Из выявленных ИИ нарушений подтверждено </a:t>
                      </a:r>
                      <a:endParaRPr lang="ru-RU" sz="1300" dirty="0">
                        <a:latin typeface="Bahnschrift Light" pitchFamily="34" charset="0"/>
                        <a:ea typeface="Times New Roman"/>
                        <a:cs typeface="Calibri"/>
                      </a:endParaRPr>
                    </a:p>
                  </a:txBody>
                  <a:tcPr marL="37804" marR="37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Calibri"/>
                        </a:rPr>
                        <a:t>2709</a:t>
                      </a:r>
                      <a:endParaRPr lang="ru-RU" sz="1300" kern="1200" dirty="0">
                        <a:solidFill>
                          <a:srgbClr val="000000"/>
                        </a:solidFill>
                        <a:latin typeface="Bahnschrift Light" pitchFamily="34" charset="0"/>
                        <a:ea typeface="Times New Roman"/>
                        <a:cs typeface="Calibri"/>
                      </a:endParaRPr>
                    </a:p>
                  </a:txBody>
                  <a:tcPr marL="37804" marR="37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Calibri"/>
                        </a:rPr>
                        <a:t>2595</a:t>
                      </a:r>
                    </a:p>
                  </a:txBody>
                  <a:tcPr marL="37804" marR="37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Calibri"/>
                        </a:rPr>
                        <a:t>114</a:t>
                      </a:r>
                    </a:p>
                  </a:txBody>
                  <a:tcPr marL="37804" marR="37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942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Calibri"/>
                        </a:rPr>
                        <a:t>Приостановлена регистрация</a:t>
                      </a:r>
                      <a:endParaRPr lang="ru-RU" sz="1300" dirty="0">
                        <a:latin typeface="Bahnschrift Light" pitchFamily="34" charset="0"/>
                        <a:ea typeface="Times New Roman"/>
                        <a:cs typeface="Calibri"/>
                      </a:endParaRPr>
                    </a:p>
                  </a:txBody>
                  <a:tcPr marL="37804" marR="37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Calibri"/>
                        </a:rPr>
                        <a:t>24</a:t>
                      </a:r>
                      <a:endParaRPr lang="ru-RU" sz="1300" kern="1200" dirty="0">
                        <a:solidFill>
                          <a:srgbClr val="000000"/>
                        </a:solidFill>
                        <a:latin typeface="Bahnschrift Light" pitchFamily="34" charset="0"/>
                        <a:ea typeface="Times New Roman"/>
                        <a:cs typeface="Calibri"/>
                      </a:endParaRPr>
                    </a:p>
                  </a:txBody>
                  <a:tcPr marL="37804" marR="37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Calibri"/>
                        </a:rPr>
                        <a:t>14</a:t>
                      </a:r>
                    </a:p>
                  </a:txBody>
                  <a:tcPr marL="37804" marR="37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Calibri"/>
                        </a:rPr>
                        <a:t>10</a:t>
                      </a:r>
                    </a:p>
                  </a:txBody>
                  <a:tcPr marL="37804" marR="37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942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Calibri"/>
                        </a:rPr>
                        <a:t>Выдано предупреждений </a:t>
                      </a:r>
                      <a:endParaRPr lang="ru-RU" sz="1300" dirty="0">
                        <a:latin typeface="Bahnschrift Light" pitchFamily="34" charset="0"/>
                        <a:ea typeface="Times New Roman"/>
                        <a:cs typeface="Calibri"/>
                      </a:endParaRPr>
                    </a:p>
                  </a:txBody>
                  <a:tcPr marL="37804" marR="37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Calibri"/>
                        </a:rPr>
                        <a:t>336</a:t>
                      </a:r>
                      <a:endParaRPr lang="ru-RU" sz="1300" kern="1200" dirty="0">
                        <a:solidFill>
                          <a:srgbClr val="000000"/>
                        </a:solidFill>
                        <a:latin typeface="Bahnschrift Light" pitchFamily="34" charset="0"/>
                        <a:ea typeface="Times New Roman"/>
                        <a:cs typeface="Calibri"/>
                      </a:endParaRPr>
                    </a:p>
                  </a:txBody>
                  <a:tcPr marL="37804" marR="37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Calibri"/>
                        </a:rPr>
                        <a:t>295</a:t>
                      </a:r>
                    </a:p>
                  </a:txBody>
                  <a:tcPr marL="37804" marR="37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Calibri"/>
                        </a:rPr>
                        <a:t>41</a:t>
                      </a:r>
                    </a:p>
                  </a:txBody>
                  <a:tcPr marL="37804" marR="37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942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Calibri"/>
                        </a:rPr>
                        <a:t>Выявлено фантомных площадок</a:t>
                      </a:r>
                      <a:endParaRPr lang="ru-RU" sz="1300" dirty="0">
                        <a:latin typeface="Bahnschrift Light" pitchFamily="34" charset="0"/>
                        <a:ea typeface="Times New Roman"/>
                        <a:cs typeface="Calibri"/>
                      </a:endParaRPr>
                    </a:p>
                  </a:txBody>
                  <a:tcPr marL="37804" marR="37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Calibri"/>
                        </a:rPr>
                        <a:t>5</a:t>
                      </a:r>
                      <a:endParaRPr lang="ru-RU" sz="1300" kern="1200" dirty="0">
                        <a:solidFill>
                          <a:srgbClr val="000000"/>
                        </a:solidFill>
                        <a:latin typeface="Bahnschrift Light" pitchFamily="34" charset="0"/>
                        <a:ea typeface="Times New Roman"/>
                        <a:cs typeface="Calibri"/>
                      </a:endParaRPr>
                    </a:p>
                  </a:txBody>
                  <a:tcPr marL="37804" marR="37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Calibri"/>
                        </a:rPr>
                        <a:t>2</a:t>
                      </a:r>
                    </a:p>
                  </a:txBody>
                  <a:tcPr marL="37804" marR="37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Calibri"/>
                        </a:rPr>
                        <a:t>3</a:t>
                      </a:r>
                    </a:p>
                  </a:txBody>
                  <a:tcPr marL="37804" marR="37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942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Calibri"/>
                        </a:rPr>
                        <a:t>Аннулирована регистрация</a:t>
                      </a:r>
                      <a:endParaRPr lang="ru-RU" sz="1300" dirty="0">
                        <a:latin typeface="Bahnschrift Light" pitchFamily="34" charset="0"/>
                        <a:ea typeface="Times New Roman"/>
                        <a:cs typeface="Calibri"/>
                      </a:endParaRPr>
                    </a:p>
                  </a:txBody>
                  <a:tcPr marL="37804" marR="37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Calibri"/>
                        </a:rPr>
                        <a:t>5</a:t>
                      </a:r>
                      <a:endParaRPr lang="ru-RU" sz="1300" kern="1200" dirty="0">
                        <a:solidFill>
                          <a:srgbClr val="000000"/>
                        </a:solidFill>
                        <a:latin typeface="Bahnschrift Light" pitchFamily="34" charset="0"/>
                        <a:ea typeface="Times New Roman"/>
                        <a:cs typeface="Calibri"/>
                      </a:endParaRPr>
                    </a:p>
                  </a:txBody>
                  <a:tcPr marL="37804" marR="37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Calibri"/>
                        </a:rPr>
                        <a:t>5</a:t>
                      </a:r>
                    </a:p>
                  </a:txBody>
                  <a:tcPr marL="37804" marR="37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7804" marR="37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2328" name="Рисунок 10" descr="вет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39700"/>
            <a:ext cx="47307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9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0" y="6643688"/>
            <a:ext cx="91598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330" name="Line 8"/>
          <p:cNvSpPr>
            <a:spLocks noChangeShapeType="1"/>
          </p:cNvSpPr>
          <p:nvPr/>
        </p:nvSpPr>
        <p:spPr bwMode="auto">
          <a:xfrm>
            <a:off x="1035050" y="7019925"/>
            <a:ext cx="8758238" cy="1588"/>
          </a:xfrm>
          <a:prstGeom prst="line">
            <a:avLst/>
          </a:prstGeom>
          <a:noFill/>
          <a:ln w="8892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31" name="Line 9"/>
          <p:cNvSpPr>
            <a:spLocks noChangeShapeType="1"/>
          </p:cNvSpPr>
          <p:nvPr/>
        </p:nvSpPr>
        <p:spPr bwMode="auto">
          <a:xfrm>
            <a:off x="1035050" y="7162800"/>
            <a:ext cx="8758238" cy="1588"/>
          </a:xfrm>
          <a:prstGeom prst="line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32" name="Text Box 5"/>
          <p:cNvSpPr txBox="1">
            <a:spLocks noChangeArrowheads="1"/>
          </p:cNvSpPr>
          <p:nvPr/>
        </p:nvSpPr>
        <p:spPr bwMode="auto">
          <a:xfrm>
            <a:off x="628650" y="7235825"/>
            <a:ext cx="9525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  <a:buFont typeface="Times New Roman" panose="02020603050405020304" pitchFamily="18" charset="0"/>
              <a:buNone/>
            </a:pPr>
            <a:r>
              <a:rPr lang="ru-RU" altLang="ru-RU" sz="1500">
                <a:solidFill>
                  <a:srgbClr val="277600"/>
                </a:solidFill>
                <a:latin typeface="Times New Roman" panose="02020603050405020304" pitchFamily="18" charset="0"/>
              </a:rPr>
              <a:t>Североморское межрегиональное управление Россельхознадзора</a:t>
            </a:r>
            <a:endParaRPr lang="en-GB" altLang="ru-RU" sz="1500">
              <a:solidFill>
                <a:srgbClr val="2776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1512888" y="0"/>
            <a:ext cx="7434262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1831975" algn="ctr"/>
                <a:tab pos="3665538" algn="r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1831975" algn="ctr"/>
                <a:tab pos="3665538" algn="r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1831975" algn="ctr"/>
                <a:tab pos="3665538" algn="r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1831975" algn="ctr"/>
                <a:tab pos="3665538" algn="r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1831975" algn="ctr"/>
                <a:tab pos="3665538" algn="r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831975" algn="ctr"/>
                <a:tab pos="3665538" algn="r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831975" algn="ctr"/>
                <a:tab pos="3665538" algn="r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831975" algn="ctr"/>
                <a:tab pos="3665538" algn="r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831975" algn="ctr"/>
                <a:tab pos="3665538" algn="r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ts val="3550"/>
              </a:lnSpc>
            </a:pPr>
            <a:r>
              <a:rPr lang="ru-RU" altLang="ru-RU" sz="2500">
                <a:solidFill>
                  <a:srgbClr val="73928F"/>
                </a:solidFill>
                <a:latin typeface="Bitter"/>
              </a:rPr>
              <a:t>Информация о выявленных несоответствиях по показателям качества в  пробах пищевой продукции в социально-значимых учреждениях</a:t>
            </a:r>
          </a:p>
          <a:p>
            <a:pPr algn="ctr" eaLnBrk="1" hangingPunct="1">
              <a:lnSpc>
                <a:spcPts val="3550"/>
              </a:lnSpc>
            </a:pPr>
            <a:r>
              <a:rPr lang="ru-RU" altLang="ru-RU" sz="2500">
                <a:solidFill>
                  <a:srgbClr val="73928F"/>
                </a:solidFill>
                <a:latin typeface="Bitter"/>
              </a:rPr>
              <a:t>(Ветеринарный надзор)</a:t>
            </a:r>
            <a:endParaRPr lang="en-US" altLang="ru-RU" sz="2500">
              <a:solidFill>
                <a:srgbClr val="73928F"/>
              </a:solidFill>
              <a:latin typeface="Bitter"/>
            </a:endParaRPr>
          </a:p>
        </p:txBody>
      </p:sp>
      <p:sp>
        <p:nvSpPr>
          <p:cNvPr id="10" name="TextBox 21"/>
          <p:cNvSpPr txBox="1"/>
          <p:nvPr/>
        </p:nvSpPr>
        <p:spPr>
          <a:xfrm>
            <a:off x="546100" y="4708525"/>
            <a:ext cx="9240838" cy="24622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indent="219512" algn="just" eaLnBrk="1">
              <a:spcAft>
                <a:spcPts val="370"/>
              </a:spcAft>
              <a:defRPr/>
            </a:pPr>
            <a:r>
              <a:rPr lang="ru-RU" sz="1500" dirty="0">
                <a:solidFill>
                  <a:schemeClr val="tx1"/>
                </a:solidFill>
                <a:latin typeface="Bahnschrift Light" pitchFamily="34" charset="0"/>
              </a:rPr>
              <a:t>Мониторинг в компоненте «Меркурий» ФГИС «</a:t>
            </a:r>
            <a:r>
              <a:rPr lang="ru-RU" sz="1500" dirty="0" err="1">
                <a:solidFill>
                  <a:schemeClr val="tx1"/>
                </a:solidFill>
                <a:latin typeface="Bahnschrift Light" pitchFamily="34" charset="0"/>
              </a:rPr>
              <a:t>Ветис</a:t>
            </a:r>
            <a:r>
              <a:rPr lang="ru-RU" sz="1500" dirty="0">
                <a:solidFill>
                  <a:schemeClr val="tx1"/>
                </a:solidFill>
                <a:latin typeface="Bahnschrift Light" pitchFamily="34" charset="0"/>
              </a:rPr>
              <a:t>» позволяет выявить производство и перемещение потенциально опасной продукции. При выявлении продукции сомнительного качества производится отбор проб.</a:t>
            </a:r>
          </a:p>
          <a:p>
            <a:pPr indent="219512" algn="just" eaLnBrk="1">
              <a:spcAft>
                <a:spcPts val="370"/>
              </a:spcAft>
              <a:defRPr/>
            </a:pPr>
            <a:r>
              <a:rPr lang="ru-RU" sz="1500" dirty="0">
                <a:solidFill>
                  <a:schemeClr val="tx1"/>
                </a:solidFill>
                <a:latin typeface="Bahnschrift Light" pitchFamily="34" charset="0"/>
              </a:rPr>
              <a:t>Пробы, отобранные в социально-значимых учреждениях, для проведения исследований направляются в подведомственную </a:t>
            </a:r>
            <a:r>
              <a:rPr lang="ru-RU" sz="1500" dirty="0" err="1">
                <a:solidFill>
                  <a:schemeClr val="tx1"/>
                </a:solidFill>
                <a:latin typeface="Bahnschrift Light" pitchFamily="34" charset="0"/>
              </a:rPr>
              <a:t>Россельхознадзору</a:t>
            </a:r>
            <a:r>
              <a:rPr lang="ru-RU" sz="1500" dirty="0">
                <a:solidFill>
                  <a:schemeClr val="tx1"/>
                </a:solidFill>
                <a:latin typeface="Bahnschrift Light" pitchFamily="34" charset="0"/>
              </a:rPr>
              <a:t> лабораторию, (Северо-западный филиал ФГБУ «ВНИИЗЖ»).</a:t>
            </a:r>
          </a:p>
          <a:p>
            <a:pPr indent="219512" algn="just" eaLnBrk="1">
              <a:spcAft>
                <a:spcPts val="370"/>
              </a:spcAft>
              <a:defRPr/>
            </a:pPr>
            <a:r>
              <a:rPr lang="ru-RU" sz="1500" dirty="0">
                <a:solidFill>
                  <a:schemeClr val="tx1"/>
                </a:solidFill>
                <a:latin typeface="Bahnschrift Light" pitchFamily="34" charset="0"/>
              </a:rPr>
              <a:t>О фактах выявления фальсификации и несоответствия продукции Управление информируют социально-значимые учреждения,  поставщика продукции, а также информация направляется в профильные Министерства, Администрации районов, </a:t>
            </a:r>
            <a:r>
              <a:rPr lang="ru-RU" sz="1500" dirty="0" err="1">
                <a:solidFill>
                  <a:schemeClr val="tx1"/>
                </a:solidFill>
                <a:latin typeface="Bahnschrift Light" pitchFamily="34" charset="0"/>
              </a:rPr>
              <a:t>Роспотребнадзор</a:t>
            </a:r>
            <a:r>
              <a:rPr lang="ru-RU" sz="1500" dirty="0">
                <a:solidFill>
                  <a:schemeClr val="tx1"/>
                </a:solidFill>
                <a:latin typeface="Bahnschrift Light" pitchFamily="34" charset="0"/>
              </a:rPr>
              <a:t>, УФАС, прокуратуру и МВД.</a:t>
            </a:r>
          </a:p>
          <a:p>
            <a:pPr algn="just" eaLnBrk="1">
              <a:defRPr/>
            </a:pPr>
            <a:endParaRPr lang="ru-RU" sz="1500" dirty="0">
              <a:solidFill>
                <a:schemeClr val="tx1"/>
              </a:solidFill>
              <a:latin typeface="Bahnschrift Light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923925" y="1851025"/>
          <a:ext cx="8401050" cy="2747963"/>
        </p:xfrm>
        <a:graphic>
          <a:graphicData uri="http://schemas.openxmlformats.org/drawingml/2006/table">
            <a:tbl>
              <a:tblPr/>
              <a:tblGrid>
                <a:gridCol w="3024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4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1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8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20253"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Bahnschrift SemiBold Condensed" pitchFamily="34" charset="0"/>
                          <a:ea typeface="+mn-ea"/>
                          <a:cs typeface="+mn-cs"/>
                        </a:rPr>
                        <a:t>Наименование показателя</a:t>
                      </a:r>
                    </a:p>
                  </a:txBody>
                  <a:tcPr marL="37804" marR="378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Bahnschrift SemiBold Condensed" pitchFamily="34" charset="0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marL="37804" marR="378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Bahnschrift SemiBold Condensed" pitchFamily="34" charset="0"/>
                          <a:ea typeface="+mn-ea"/>
                          <a:cs typeface="+mn-cs"/>
                        </a:rPr>
                        <a:t>Архангельская область</a:t>
                      </a:r>
                    </a:p>
                  </a:txBody>
                  <a:tcPr marL="37804" marR="378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Bahnschrift SemiBold Condensed" pitchFamily="34" charset="0"/>
                          <a:ea typeface="+mn-ea"/>
                          <a:cs typeface="+mn-cs"/>
                        </a:rPr>
                        <a:t>Ненецкий автономный округ</a:t>
                      </a:r>
                    </a:p>
                  </a:txBody>
                  <a:tcPr marL="37804" marR="378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102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Количество исследованных проб</a:t>
                      </a:r>
                      <a:endParaRPr lang="ru-RU" sz="1300" dirty="0">
                        <a:latin typeface="Bahnschrift Light" pitchFamily="34" charset="0"/>
                        <a:ea typeface="Calibri"/>
                        <a:cs typeface="Tahoma"/>
                      </a:endParaRPr>
                    </a:p>
                  </a:txBody>
                  <a:tcPr marL="37804" marR="378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94</a:t>
                      </a:r>
                      <a:endParaRPr lang="ru-RU" sz="1300" kern="1200" dirty="0">
                        <a:solidFill>
                          <a:srgbClr val="000000"/>
                        </a:solidFill>
                        <a:latin typeface="Bahnschrift Light" pitchFamily="34" charset="0"/>
                        <a:ea typeface="Calibri"/>
                        <a:cs typeface="Tahoma"/>
                      </a:endParaRPr>
                    </a:p>
                  </a:txBody>
                  <a:tcPr marL="37804" marR="378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83</a:t>
                      </a:r>
                    </a:p>
                  </a:txBody>
                  <a:tcPr marL="37804" marR="378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11</a:t>
                      </a:r>
                    </a:p>
                  </a:txBody>
                  <a:tcPr marL="37804" marR="378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102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Количество проб с несоответствиями</a:t>
                      </a:r>
                      <a:endParaRPr lang="ru-RU" sz="1300" dirty="0">
                        <a:latin typeface="Bahnschrift Light" pitchFamily="34" charset="0"/>
                        <a:ea typeface="Calibri"/>
                        <a:cs typeface="Tahoma"/>
                      </a:endParaRPr>
                    </a:p>
                  </a:txBody>
                  <a:tcPr marL="37804" marR="378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26</a:t>
                      </a:r>
                      <a:endParaRPr lang="ru-RU" sz="1300" kern="1200" dirty="0">
                        <a:solidFill>
                          <a:srgbClr val="000000"/>
                        </a:solidFill>
                        <a:latin typeface="Bahnschrift Light" pitchFamily="34" charset="0"/>
                        <a:ea typeface="Calibri"/>
                        <a:cs typeface="Tahoma"/>
                      </a:endParaRPr>
                    </a:p>
                  </a:txBody>
                  <a:tcPr marL="37804" marR="378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25</a:t>
                      </a:r>
                    </a:p>
                  </a:txBody>
                  <a:tcPr marL="37804" marR="378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1</a:t>
                      </a:r>
                    </a:p>
                  </a:txBody>
                  <a:tcPr marL="37804" marR="378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754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Количество проведенных исследований</a:t>
                      </a:r>
                      <a:endParaRPr lang="ru-RU" sz="1300" dirty="0">
                        <a:latin typeface="Bahnschrift Light" pitchFamily="34" charset="0"/>
                        <a:ea typeface="Calibri"/>
                        <a:cs typeface="Tahoma"/>
                      </a:endParaRPr>
                    </a:p>
                  </a:txBody>
                  <a:tcPr marL="37804" marR="378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458</a:t>
                      </a:r>
                      <a:endParaRPr lang="ru-RU" sz="1300" kern="1200" dirty="0">
                        <a:solidFill>
                          <a:srgbClr val="000000"/>
                        </a:solidFill>
                        <a:latin typeface="Bahnschrift Light" pitchFamily="34" charset="0"/>
                        <a:ea typeface="Calibri"/>
                        <a:cs typeface="Tahoma"/>
                      </a:endParaRPr>
                    </a:p>
                  </a:txBody>
                  <a:tcPr marL="37804" marR="378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415</a:t>
                      </a:r>
                    </a:p>
                  </a:txBody>
                  <a:tcPr marL="37804" marR="378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43</a:t>
                      </a:r>
                    </a:p>
                  </a:txBody>
                  <a:tcPr marL="37804" marR="378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754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Количество положительных исследований</a:t>
                      </a:r>
                      <a:endParaRPr lang="ru-RU" sz="1300" dirty="0">
                        <a:latin typeface="Bahnschrift Light" pitchFamily="34" charset="0"/>
                        <a:ea typeface="Calibri"/>
                        <a:cs typeface="Tahoma"/>
                      </a:endParaRPr>
                    </a:p>
                  </a:txBody>
                  <a:tcPr marL="37804" marR="378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76</a:t>
                      </a:r>
                      <a:endParaRPr lang="ru-RU" sz="1300" kern="1200" dirty="0">
                        <a:solidFill>
                          <a:srgbClr val="000000"/>
                        </a:solidFill>
                        <a:latin typeface="Bahnschrift Light" pitchFamily="34" charset="0"/>
                        <a:ea typeface="Calibri"/>
                        <a:cs typeface="Tahoma"/>
                      </a:endParaRPr>
                    </a:p>
                  </a:txBody>
                  <a:tcPr marL="37804" marR="378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71</a:t>
                      </a:r>
                    </a:p>
                  </a:txBody>
                  <a:tcPr marL="37804" marR="378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5</a:t>
                      </a:r>
                    </a:p>
                  </a:txBody>
                  <a:tcPr marL="37804" marR="378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3348" name="Рисунок 8" descr="вет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39700"/>
            <a:ext cx="47307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0" y="6643688"/>
            <a:ext cx="91598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50" name="Line 8"/>
          <p:cNvSpPr>
            <a:spLocks noChangeShapeType="1"/>
          </p:cNvSpPr>
          <p:nvPr/>
        </p:nvSpPr>
        <p:spPr bwMode="auto">
          <a:xfrm>
            <a:off x="1035050" y="7019925"/>
            <a:ext cx="8758238" cy="1588"/>
          </a:xfrm>
          <a:prstGeom prst="line">
            <a:avLst/>
          </a:prstGeom>
          <a:noFill/>
          <a:ln w="8892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51" name="Line 9"/>
          <p:cNvSpPr>
            <a:spLocks noChangeShapeType="1"/>
          </p:cNvSpPr>
          <p:nvPr/>
        </p:nvSpPr>
        <p:spPr bwMode="auto">
          <a:xfrm>
            <a:off x="1035050" y="7162800"/>
            <a:ext cx="8758238" cy="1588"/>
          </a:xfrm>
          <a:prstGeom prst="line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52" name="Text Box 5"/>
          <p:cNvSpPr txBox="1">
            <a:spLocks noChangeArrowheads="1"/>
          </p:cNvSpPr>
          <p:nvPr/>
        </p:nvSpPr>
        <p:spPr bwMode="auto">
          <a:xfrm>
            <a:off x="628650" y="7235825"/>
            <a:ext cx="9525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  <a:buFont typeface="Times New Roman" panose="02020603050405020304" pitchFamily="18" charset="0"/>
              <a:buNone/>
            </a:pPr>
            <a:r>
              <a:rPr lang="ru-RU" altLang="ru-RU" sz="1500">
                <a:solidFill>
                  <a:srgbClr val="277600"/>
                </a:solidFill>
                <a:latin typeface="Times New Roman" panose="02020603050405020304" pitchFamily="18" charset="0"/>
              </a:rPr>
              <a:t>Североморское межрегиональное управление Россельхознадзора</a:t>
            </a:r>
            <a:endParaRPr lang="en-GB" altLang="ru-RU" sz="1500">
              <a:solidFill>
                <a:srgbClr val="2776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839788" y="0"/>
            <a:ext cx="8442325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lnSpc>
                <a:spcPts val="3550"/>
              </a:lnSpc>
            </a:pPr>
            <a:r>
              <a:rPr lang="ru-RU" altLang="ru-RU" sz="3100">
                <a:solidFill>
                  <a:srgbClr val="73928F"/>
                </a:solidFill>
                <a:latin typeface="Bitter"/>
              </a:rPr>
              <a:t>Сведения о выявленных несоответствиях </a:t>
            </a:r>
            <a:br>
              <a:rPr lang="ru-RU" altLang="ru-RU" sz="3100">
                <a:solidFill>
                  <a:srgbClr val="73928F"/>
                </a:solidFill>
                <a:latin typeface="Bitter"/>
              </a:rPr>
            </a:br>
            <a:r>
              <a:rPr lang="ru-RU" altLang="ru-RU" sz="3100">
                <a:solidFill>
                  <a:srgbClr val="73928F"/>
                </a:solidFill>
                <a:latin typeface="Bitter"/>
              </a:rPr>
              <a:t>по показателям безопасности </a:t>
            </a:r>
            <a:br>
              <a:rPr lang="ru-RU" altLang="ru-RU" sz="3100">
                <a:solidFill>
                  <a:srgbClr val="73928F"/>
                </a:solidFill>
                <a:latin typeface="Bitter"/>
              </a:rPr>
            </a:br>
            <a:r>
              <a:rPr lang="ru-RU" altLang="ru-RU" sz="3100">
                <a:solidFill>
                  <a:srgbClr val="73928F"/>
                </a:solidFill>
                <a:latin typeface="Bitter"/>
              </a:rPr>
              <a:t>в пробах пищевой продукции и кормах </a:t>
            </a:r>
          </a:p>
          <a:p>
            <a:pPr algn="ctr" eaLnBrk="1" hangingPunct="1">
              <a:lnSpc>
                <a:spcPts val="3550"/>
              </a:lnSpc>
            </a:pPr>
            <a:r>
              <a:rPr lang="ru-RU" altLang="ru-RU" sz="3100">
                <a:solidFill>
                  <a:srgbClr val="73928F"/>
                </a:solidFill>
                <a:latin typeface="Bitter"/>
              </a:rPr>
              <a:t>(Ветеринарный надзор)</a:t>
            </a:r>
            <a:endParaRPr lang="en-US" altLang="ru-RU" sz="3100">
              <a:solidFill>
                <a:srgbClr val="73928F"/>
              </a:solidFill>
              <a:latin typeface="Bitter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092200" y="2379663"/>
          <a:ext cx="7475538" cy="4032250"/>
        </p:xfrm>
        <a:graphic>
          <a:graphicData uri="http://schemas.openxmlformats.org/drawingml/2006/table">
            <a:tbl>
              <a:tblPr/>
              <a:tblGrid>
                <a:gridCol w="4231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41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73322"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Bahnschrift SemiBold Condensed" pitchFamily="34" charset="0"/>
                          <a:ea typeface="+mn-ea"/>
                          <a:cs typeface="+mn-cs"/>
                        </a:rPr>
                        <a:t>Наименование показателя</a:t>
                      </a:r>
                    </a:p>
                  </a:txBody>
                  <a:tcPr marL="37797" marR="37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Bahnschrift SemiBold Condensed" pitchFamily="34" charset="0"/>
                          <a:ea typeface="+mn-ea"/>
                          <a:cs typeface="+mn-cs"/>
                        </a:rPr>
                        <a:t>Архангельская область и НАО</a:t>
                      </a:r>
                    </a:p>
                  </a:txBody>
                  <a:tcPr marL="37797" marR="37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366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Количество исследованных проб</a:t>
                      </a:r>
                    </a:p>
                  </a:txBody>
                  <a:tcPr marL="37797" marR="37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266</a:t>
                      </a:r>
                    </a:p>
                  </a:txBody>
                  <a:tcPr marL="37797" marR="37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366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Количество проб с несоответствиями</a:t>
                      </a:r>
                    </a:p>
                  </a:txBody>
                  <a:tcPr marL="37797" marR="37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37 </a:t>
                      </a:r>
                    </a:p>
                  </a:txBody>
                  <a:tcPr marL="37797" marR="37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366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Количество проведенных исследований</a:t>
                      </a:r>
                    </a:p>
                  </a:txBody>
                  <a:tcPr marL="37797" marR="37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1276 </a:t>
                      </a:r>
                    </a:p>
                  </a:txBody>
                  <a:tcPr marL="37797" marR="37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366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Количество положительных исследований, из них:</a:t>
                      </a:r>
                    </a:p>
                  </a:txBody>
                  <a:tcPr marL="37797" marR="37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90 </a:t>
                      </a:r>
                    </a:p>
                  </a:txBody>
                  <a:tcPr marL="37797" marR="37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366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Мясная продукция</a:t>
                      </a:r>
                    </a:p>
                  </a:txBody>
                  <a:tcPr marL="37797" marR="37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6</a:t>
                      </a:r>
                    </a:p>
                  </a:txBody>
                  <a:tcPr marL="37797" marR="37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366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Рыбная продукция</a:t>
                      </a:r>
                    </a:p>
                  </a:txBody>
                  <a:tcPr marL="37797" marR="37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5</a:t>
                      </a:r>
                    </a:p>
                  </a:txBody>
                  <a:tcPr marL="37797" marR="37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366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Молочная продукция</a:t>
                      </a:r>
                    </a:p>
                  </a:txBody>
                  <a:tcPr marL="37797" marR="37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77</a:t>
                      </a:r>
                    </a:p>
                  </a:txBody>
                  <a:tcPr marL="37797" marR="37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366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Корма</a:t>
                      </a:r>
                    </a:p>
                  </a:txBody>
                  <a:tcPr marL="37797" marR="37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Bahnschrift Light" pitchFamily="34" charset="0"/>
                          <a:ea typeface="Calibri"/>
                          <a:cs typeface="Tahoma"/>
                        </a:rPr>
                        <a:t>2</a:t>
                      </a:r>
                    </a:p>
                  </a:txBody>
                  <a:tcPr marL="37797" marR="377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5395" name="Рисунок 8" descr="вет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39700"/>
            <a:ext cx="47307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6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0" y="6643688"/>
            <a:ext cx="91598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97" name="Line 8"/>
          <p:cNvSpPr>
            <a:spLocks noChangeShapeType="1"/>
          </p:cNvSpPr>
          <p:nvPr/>
        </p:nvSpPr>
        <p:spPr bwMode="auto">
          <a:xfrm>
            <a:off x="1035050" y="7019925"/>
            <a:ext cx="8758238" cy="1588"/>
          </a:xfrm>
          <a:prstGeom prst="line">
            <a:avLst/>
          </a:prstGeom>
          <a:noFill/>
          <a:ln w="8892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98" name="Line 9"/>
          <p:cNvSpPr>
            <a:spLocks noChangeShapeType="1"/>
          </p:cNvSpPr>
          <p:nvPr/>
        </p:nvSpPr>
        <p:spPr bwMode="auto">
          <a:xfrm>
            <a:off x="1035050" y="7162800"/>
            <a:ext cx="8758238" cy="1588"/>
          </a:xfrm>
          <a:prstGeom prst="line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99" name="Text Box 5"/>
          <p:cNvSpPr txBox="1">
            <a:spLocks noChangeArrowheads="1"/>
          </p:cNvSpPr>
          <p:nvPr/>
        </p:nvSpPr>
        <p:spPr bwMode="auto">
          <a:xfrm>
            <a:off x="628650" y="7235825"/>
            <a:ext cx="9525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  <a:buFont typeface="Times New Roman" panose="02020603050405020304" pitchFamily="18" charset="0"/>
              <a:buNone/>
            </a:pPr>
            <a:r>
              <a:rPr lang="ru-RU" altLang="ru-RU" sz="1500">
                <a:solidFill>
                  <a:srgbClr val="277600"/>
                </a:solidFill>
                <a:latin typeface="Times New Roman" panose="02020603050405020304" pitchFamily="18" charset="0"/>
              </a:rPr>
              <a:t>Североморское межрегиональное управление Россельхознадзора</a:t>
            </a:r>
            <a:endParaRPr lang="en-GB" altLang="ru-RU" sz="1500">
              <a:solidFill>
                <a:srgbClr val="2776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7950</TotalTime>
  <Words>4450</Words>
  <Application>Microsoft Office PowerPoint</Application>
  <PresentationFormat>Произвольный</PresentationFormat>
  <Paragraphs>683</Paragraphs>
  <Slides>42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5" baseType="lpstr">
      <vt:lpstr>Arial</vt:lpstr>
      <vt:lpstr>Arial Unicode MS</vt:lpstr>
      <vt:lpstr>Calibri</vt:lpstr>
      <vt:lpstr>Times New Roman</vt:lpstr>
      <vt:lpstr>Bitter</vt:lpstr>
      <vt:lpstr>Bahnschrift Light</vt:lpstr>
      <vt:lpstr>Bahnschrift SemiBold</vt:lpstr>
      <vt:lpstr>Bahnschrift SemiBold Condensed</vt:lpstr>
      <vt:lpstr>Liberation Serif</vt:lpstr>
      <vt:lpstr>Tahoma</vt:lpstr>
      <vt:lpstr>Georgia</vt:lpstr>
      <vt:lpstr>msmincho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Федеральный государственный земельный надзор</vt:lpstr>
      <vt:lpstr>Федеральный государственный земельный надзор</vt:lpstr>
      <vt:lpstr>Федеральный государственный земельный надзор</vt:lpstr>
      <vt:lpstr>Федеральный государственный контроль (надзор) в области обращения с пестицидами и агрохимикатами  </vt:lpstr>
      <vt:lpstr>Федеральный государственный контроль (надзор) в области обращения с пестицидами и агрохимикатами  </vt:lpstr>
      <vt:lpstr>  Государственный карантинный фитосанитарный надзор  </vt:lpstr>
      <vt:lpstr>Презентация PowerPoint</vt:lpstr>
      <vt:lpstr>Государственный карантинный фитосанитарный надзор </vt:lpstr>
      <vt:lpstr>Государственные услуги </vt:lpstr>
      <vt:lpstr>Федеральный государственный контроль (надзор) в области семеноводства в отношении семян сельскохозяйственных растений</vt:lpstr>
      <vt:lpstr>Профилактическая деятельность в  области семеноводства в отношении семян сельскохозяйственных растений </vt:lpstr>
      <vt:lpstr>  ФЕДЕРАЛЬНЫЙ ЗАКОН от 30.12.2021 № 454-ФЗ «О СЕМЕНОВОДСТВЕ» ВСТУПИЛ В СИЛУ С 1 СЕНТЯБРЯ 2023 ГОДА </vt:lpstr>
      <vt:lpstr>Новое в законодательстве в области семеноводства в отношении семян сельскохозяйственных растений</vt:lpstr>
      <vt:lpstr>ФЕДЕРАЛЬНАЯ ГОСУДАРСТВЕННАЯ ИНФОРМАЦИОННАЯ СИСТЕМА ПРОСЛЕЖИВАЕМОСТИ ФГИС «СЕМЕНОВОДСТВО»</vt:lpstr>
      <vt:lpstr>Государственный надзор за соблюдением требований к качеству и безопасности зерна и продуктов его переработки </vt:lpstr>
      <vt:lpstr>Эксплуатация ФГИС «Зерно» в части внесения сведений и информации об операциях с зерном</vt:lpstr>
      <vt:lpstr>Эксплуатация ФГИС «Зерно» в части внесения сведений и информации об операциях с зерном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Marina</dc:creator>
  <cp:lastModifiedBy>Бадеева Дарья Дмитриевна</cp:lastModifiedBy>
  <cp:revision>886</cp:revision>
  <dcterms:modified xsi:type="dcterms:W3CDTF">2023-11-15T13:49:13Z</dcterms:modified>
</cp:coreProperties>
</file>