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37" r:id="rId2"/>
    <p:sldId id="452" r:id="rId3"/>
    <p:sldId id="449" r:id="rId4"/>
    <p:sldId id="453" r:id="rId5"/>
    <p:sldId id="454" r:id="rId6"/>
    <p:sldId id="456" r:id="rId7"/>
    <p:sldId id="455" r:id="rId8"/>
    <p:sldId id="448" r:id="rId9"/>
  </p:sldIdLst>
  <p:sldSz cx="9144000" cy="5143500" type="screen16x9"/>
  <p:notesSz cx="6808788" cy="9940925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EC700A"/>
    <a:srgbClr val="4A923E"/>
    <a:srgbClr val="FF3B3B"/>
    <a:srgbClr val="17375E"/>
    <a:srgbClr val="3E6E86"/>
    <a:srgbClr val="F6862A"/>
    <a:srgbClr val="CCDAEC"/>
    <a:srgbClr val="FFCC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0935" autoAdjust="0"/>
  </p:normalViewPr>
  <p:slideViewPr>
    <p:cSldViewPr>
      <p:cViewPr>
        <p:scale>
          <a:sx n="100" d="100"/>
          <a:sy n="100" d="100"/>
        </p:scale>
        <p:origin x="-1020" y="-378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2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6304F-BD11-4AC8-A835-FB1B37BDAE7F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3098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3"/>
            <a:ext cx="5447030" cy="4473416"/>
          </a:xfrm>
          <a:prstGeom prst="rect">
            <a:avLst/>
          </a:prstGeom>
        </p:spPr>
        <p:txBody>
          <a:bodyPr vert="horz" lIns="92254" tIns="46127" rIns="92254" bIns="4612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6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4AD269-883B-4FA7-91A2-7D9D6CC1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B66-3122-45DC-8184-08E490D37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2507-3886-4B95-8263-3FBD78F7C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1677-36E9-4592-A787-5F8FF39D2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66BA-7E50-43A0-844A-7795BCAE94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6171-B9FE-441C-88E4-E502501FD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C33F-616E-4C88-AB3A-B9A172301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BD27-FD7A-4CE4-8986-4BAE5734E1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FE29-AB46-41AB-A55A-64A2C372EE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1099-93D3-4133-9B7C-32A7942DC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318E7DC-B19A-44CE-A5B1-D3E8BB8AF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0" y="2931790"/>
            <a:ext cx="9144000" cy="85399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>Актуальные изменения в применении ЕНС</a:t>
            </a:r>
            <a:b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>с 01 октября 2023 года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0" y="379588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Заместитель руководителя Управления</a:t>
            </a:r>
          </a:p>
          <a:p>
            <a:pPr algn="ctr" defTabSz="912813"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Горюнова Ольга Евгеньевна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1220" y="1923678"/>
            <a:ext cx="8820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>
            <a:normAutofit/>
          </a:bodyPr>
          <a:lstStyle/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УФНС России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по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Архангельской области </a:t>
            </a:r>
            <a:endParaRPr lang="ru-RU" sz="1400" b="1" dirty="0" smtClea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и Ненецкому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автономному округу</a:t>
            </a:r>
          </a:p>
        </p:txBody>
      </p:sp>
    </p:spTree>
    <p:extLst>
      <p:ext uri="{BB962C8B-B14F-4D97-AF65-F5344CB8AC3E}">
        <p14:creationId xmlns:p14="http://schemas.microsoft.com/office/powerpoint/2010/main" val="16307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араллелограмм 21"/>
          <p:cNvSpPr/>
          <p:nvPr/>
        </p:nvSpPr>
        <p:spPr>
          <a:xfrm>
            <a:off x="251520" y="1059582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411510"/>
            <a:ext cx="964907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Актуальные изменения в применении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ЕНС с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01 октября 2023 года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00" y="1059580"/>
            <a:ext cx="4752528" cy="3819289"/>
          </a:xfrm>
          <a:prstGeom prst="parallelogram">
            <a:avLst>
              <a:gd name="adj" fmla="val 33453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130" y="2499742"/>
            <a:ext cx="4094870" cy="9706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Налоговые агенты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вправе подавать уведомления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об исчисленных суммах </a:t>
            </a:r>
            <a:endParaRPr lang="ru-RU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НДФЛ дважды в месяц:</a:t>
            </a:r>
          </a:p>
          <a:p>
            <a:pPr defTabSz="1043056" fontAlgn="auto">
              <a:spcAft>
                <a:spcPts val="0"/>
              </a:spcAft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marL="285750" indent="-285750" defTabSz="1043056" fontAlgn="auto"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до 12 числа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месяца (промежуточное) –  в отношении сумм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НДФЛ,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удержанных 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период с 23-го числа предыдущего месяца до 9-го числа текущего месяца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;</a:t>
            </a:r>
          </a:p>
          <a:p>
            <a:pPr marL="285750" indent="-285750" defTabSz="1043056" fontAlgn="auto"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д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о 25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числа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месяца (обязательное) – в отношении сумм НДФЛ, удержанных 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полном объеме за период с 23 числа предыдущего месяца по 22 число текущего месяца включительно. </a:t>
            </a:r>
          </a:p>
          <a:p>
            <a:pPr marL="285750" indent="-285750" defTabSz="1043056" fontAlgn="auto"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Представление промежуточных уведомлений </a:t>
            </a:r>
          </a:p>
          <a:p>
            <a:pPr defTabSz="1043056" fontAlgn="auto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– это право, а не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обязанность!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26" name="Picture 4" descr="F:\Набитович 2\Слайды\Гал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6" y="2020838"/>
            <a:ext cx="214068" cy="2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:\Набитович 2\Слайды\Гал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6" y="2877800"/>
            <a:ext cx="214068" cy="2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3608" y="1056715"/>
            <a:ext cx="4793207" cy="3819289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5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395536" y="411510"/>
            <a:ext cx="964907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Актуальные изменения в применении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ЕНС с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01 октября 2023 года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130" y="1779662"/>
            <a:ext cx="4094870" cy="9706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Уведомления об исчисленных суммах </a:t>
            </a:r>
          </a:p>
          <a:p>
            <a:pPr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можно представлять с отрицательными</a:t>
            </a:r>
          </a:p>
          <a:p>
            <a:pPr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значениями</a:t>
            </a:r>
          </a:p>
          <a:p>
            <a:pPr marL="285750" indent="-285750" defTabSz="1043056" fontAlgn="auto"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Уведомление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со знаком «минус» представляется,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если сумма авансового платежа по налогу за отчетный период, рассчитанная нарастающим итогом, меньше суммы авансового платежа за предыдущий отчетный период.</a:t>
            </a:r>
          </a:p>
          <a:p>
            <a:pPr defTabSz="1043056" fontAlgn="auto"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648" y="1056715"/>
            <a:ext cx="4771127" cy="3819289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5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395536" y="411510"/>
            <a:ext cx="964907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Актуальные изменения в применении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ЕНС с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01 октября 2023 года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130" y="1491630"/>
            <a:ext cx="4094870" cy="9706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Введены контрольные соотношения </a:t>
            </a:r>
            <a:endParaRPr lang="ru-RU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для уведомлений об исчисленных суммах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Если уведомление не пройдет проверку по контрольным соотношением, оно будет считаться непринятым.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056715"/>
            <a:ext cx="4752528" cy="3819289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5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395536" y="411510"/>
            <a:ext cx="964907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Актуальные изменения в применении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ЕНС с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01 октября 2023 года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6489" y="1673084"/>
            <a:ext cx="4094870" cy="9706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Уточнена очередность списания </a:t>
            </a:r>
            <a:endParaRPr lang="ru-RU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д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енежных средств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с ЕНС при отмене зачета</a:t>
            </a:r>
          </a:p>
          <a:p>
            <a:pPr defTabSz="1043056" fontAlgn="auto">
              <a:spcAft>
                <a:spcPts val="0"/>
              </a:spcAft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При отмене зачета денежные средства вернутся на единый налоговый счет для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оплаты обязанностей с уже наступившим сроком. П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огашения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будущих обязательных платежей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начинаются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с наименьшей суммы.</a:t>
            </a:r>
          </a:p>
          <a:p>
            <a:pPr defTabSz="1043056" fontAlgn="auto">
              <a:spcAft>
                <a:spcPts val="0"/>
              </a:spcAft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056715"/>
            <a:ext cx="4752528" cy="3819289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5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395536" y="411510"/>
            <a:ext cx="964907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Актуальные изменения в применении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ЕНС с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01 октября 2023 года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6489" y="1347614"/>
            <a:ext cx="4033503" cy="9706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Страховые взносы получили приоритет </a:t>
            </a:r>
          </a:p>
          <a:p>
            <a:pPr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в списании с ЕНС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При досрочной сдаче уведомления 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сумме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исчисленных страховых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взносов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средства спишут с ЕНС, не дожидаясь 28-го числа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месяца.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648" y="1056715"/>
            <a:ext cx="4771127" cy="3819289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5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395536" y="411510"/>
            <a:ext cx="964907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Актуальные изменения в применении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ЕНС с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Calibri"/>
              </a:rPr>
              <a:t>01 октября 2023 года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130" y="1851670"/>
            <a:ext cx="4094870" cy="9706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Упрощен порядок подачи документов через</a:t>
            </a:r>
          </a:p>
          <a:p>
            <a:pPr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Личный кабинет ИП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Предприниматели получили возможность</a:t>
            </a:r>
          </a:p>
          <a:p>
            <a:pPr defTabSz="1043056" fontAlgn="auto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направлять в налоговый орган уведомление об исчисленных суммах, подписав его электронной подписью физического лица. Таким же способом ИП смогут подавать заявление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на зачет. Ранее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для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этого требовалась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квалифицированная электронная подпись.</a:t>
            </a:r>
          </a:p>
          <a:p>
            <a:pPr defTabSz="1043056" fontAlgn="auto">
              <a:spcAft>
                <a:spcPts val="0"/>
              </a:spcAft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07580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9"/>
          <p:cNvSpPr txBox="1">
            <a:spLocks/>
          </p:cNvSpPr>
          <p:nvPr/>
        </p:nvSpPr>
        <p:spPr bwMode="auto">
          <a:xfrm>
            <a:off x="2195737" y="808435"/>
            <a:ext cx="669674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" tIns="29" rIns="58" bIns="29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Спасибо </a:t>
            </a:r>
            <a:endParaRPr lang="ru-RU" sz="48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ru-RU" sz="4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за </a:t>
            </a:r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внимание!</a:t>
            </a:r>
          </a:p>
        </p:txBody>
      </p:sp>
      <p:pic>
        <p:nvPicPr>
          <p:cNvPr id="1027" name="Picture 3" descr="D:\2017\Фотошоп\Серые зарплаты\Для текс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6" y="843558"/>
            <a:ext cx="1357085" cy="14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wrap="square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txDef>
      <a:spPr/>
      <a:bodyPr vert="horz" wrap="none" lIns="104306" tIns="52153" rIns="104306" bIns="52153" rtlCol="0" anchor="ctr">
        <a:noAutofit/>
      </a:bodyPr>
      <a:lstStyle>
        <a:defPPr marL="0" marR="0" indent="0" algn="ctr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25584</TotalTime>
  <Words>360</Words>
  <Application>Microsoft Office PowerPoint</Application>
  <PresentationFormat>Экран (16:9)</PresentationFormat>
  <Paragraphs>116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Present_FNS2012_16-9</vt:lpstr>
      <vt:lpstr>Актуальные изменения в применении ЕНС с 01 октября 2023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 Олег Валерьевич</dc:creator>
  <cp:lastModifiedBy>Назарян Тамара Юрьевна</cp:lastModifiedBy>
  <cp:revision>2576</cp:revision>
  <cp:lastPrinted>2020-05-07T11:14:09Z</cp:lastPrinted>
  <dcterms:created xsi:type="dcterms:W3CDTF">2013-05-08T13:59:01Z</dcterms:created>
  <dcterms:modified xsi:type="dcterms:W3CDTF">2023-11-15T05:20:00Z</dcterms:modified>
</cp:coreProperties>
</file>