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  <p:sldMasterId id="2147484188" r:id="rId2"/>
  </p:sldMasterIdLst>
  <p:notesMasterIdLst>
    <p:notesMasterId r:id="rId16"/>
  </p:notesMasterIdLst>
  <p:sldIdLst>
    <p:sldId id="268" r:id="rId3"/>
    <p:sldId id="297" r:id="rId4"/>
    <p:sldId id="272" r:id="rId5"/>
    <p:sldId id="276" r:id="rId6"/>
    <p:sldId id="294" r:id="rId7"/>
    <p:sldId id="296" r:id="rId8"/>
    <p:sldId id="292" r:id="rId9"/>
    <p:sldId id="259" r:id="rId10"/>
    <p:sldId id="295" r:id="rId11"/>
    <p:sldId id="288" r:id="rId12"/>
    <p:sldId id="262" r:id="rId13"/>
    <p:sldId id="286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943" autoAdjust="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2004903495571227E-2"/>
          <c:y val="0.1202229572531157"/>
          <c:w val="0.89875481007160862"/>
          <c:h val="0.483262276413731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Нарушения трудового законодательства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63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822-4103-BFA1-1FD62D797603}"/>
                </c:ext>
              </c:extLst>
            </c:dLbl>
            <c:dLbl>
              <c:idx val="1"/>
              <c:layout>
                <c:manualLayout>
                  <c:x val="-1.2826857621880407E-2"/>
                  <c:y val="-1.143888424162022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822-4103-BFA1-1FD62D797603}"/>
                </c:ext>
              </c:extLst>
            </c:dLbl>
            <c:dLbl>
              <c:idx val="2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822-4103-BFA1-1FD62D797603}"/>
                </c:ext>
              </c:extLst>
            </c:dLbl>
            <c:dLbl>
              <c:idx val="3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822-4103-BFA1-1FD62D797603}"/>
                </c:ext>
              </c:extLst>
            </c:dLbl>
            <c:dLbl>
              <c:idx val="4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822-4103-BFA1-1FD62D797603}"/>
                </c:ext>
              </c:extLst>
            </c:dLbl>
            <c:spPr>
              <a:effectLst>
                <a:innerShdw blurRad="114300">
                  <a:prstClr val="black"/>
                </a:innerShdw>
              </a:effectLst>
            </c:sp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Оплата труда</c:v>
                </c:pt>
                <c:pt idx="1">
                  <c:v>Задолженность ЗП</c:v>
                </c:pt>
                <c:pt idx="2">
                  <c:v>Оформление трудовых отношений</c:v>
                </c:pt>
                <c:pt idx="3">
                  <c:v>Охрана труда</c:v>
                </c:pt>
                <c:pt idx="4">
                  <c:v>Другие вопросы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63</c:v>
                </c:pt>
                <c:pt idx="1">
                  <c:v>3</c:v>
                </c:pt>
                <c:pt idx="2">
                  <c:v>19</c:v>
                </c:pt>
                <c:pt idx="3">
                  <c:v>90</c:v>
                </c:pt>
                <c:pt idx="4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822-4103-BFA1-1FD62D7976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831232"/>
        <c:axId val="164832768"/>
      </c:barChart>
      <c:catAx>
        <c:axId val="164831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4832768"/>
        <c:crosses val="autoZero"/>
        <c:auto val="1"/>
        <c:lblAlgn val="ctr"/>
        <c:lblOffset val="100"/>
        <c:noMultiLvlLbl val="0"/>
      </c:catAx>
      <c:valAx>
        <c:axId val="164832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4831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465478335233104E-2"/>
          <c:y val="3.6170604318564226E-2"/>
          <c:w val="0.76218707765595484"/>
          <c:h val="0.722311367225551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Тяж. НС на производстве</c:v>
                </c:pt>
                <c:pt idx="1">
                  <c:v>Со смертельным исходом</c:v>
                </c:pt>
                <c:pt idx="2">
                  <c:v>Групповые НС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</c:v>
                </c:pt>
                <c:pt idx="1">
                  <c:v>50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DA-4D12-943A-65DB7F7691E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Тяж. НС на производстве</c:v>
                </c:pt>
                <c:pt idx="1">
                  <c:v>Со смертельным исходом</c:v>
                </c:pt>
                <c:pt idx="2">
                  <c:v>Групповые НС 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49</c:v>
                </c:pt>
                <c:pt idx="1">
                  <c:v>55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DA-4D12-943A-65DB7F7691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220864"/>
        <c:axId val="163226752"/>
      </c:barChart>
      <c:catAx>
        <c:axId val="163220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3226752"/>
        <c:crosses val="autoZero"/>
        <c:auto val="1"/>
        <c:lblAlgn val="ctr"/>
        <c:lblOffset val="100"/>
        <c:noMultiLvlLbl val="0"/>
      </c:catAx>
      <c:valAx>
        <c:axId val="163226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32208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301516306617329E-2"/>
          <c:y val="0.12151221185634029"/>
          <c:w val="0.53791089783127544"/>
          <c:h val="0.8232651927563595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Причины несчастных случаев с тяжелыми последствиями (в целом по Архангельской области и Ненецкому автономному округу за 2022 г.) </c:v>
                </c:pt>
              </c:strCache>
            </c:strRef>
          </c:tx>
          <c:dPt>
            <c:idx val="0"/>
            <c:bubble3D val="0"/>
            <c:explosion val="3"/>
            <c:extLst>
              <c:ext xmlns:c16="http://schemas.microsoft.com/office/drawing/2014/chart" uri="{C3380CC4-5D6E-409C-BE32-E72D297353CC}">
                <c16:uniqueId val="{00000000-02E7-423B-897A-3B0BD210D65A}"/>
              </c:ext>
            </c:extLst>
          </c:dPt>
          <c:dPt>
            <c:idx val="1"/>
            <c:bubble3D val="0"/>
            <c:explosion val="4"/>
            <c:extLst>
              <c:ext xmlns:c16="http://schemas.microsoft.com/office/drawing/2014/chart" uri="{C3380CC4-5D6E-409C-BE32-E72D297353CC}">
                <c16:uniqueId val="{00000001-02E7-423B-897A-3B0BD210D65A}"/>
              </c:ext>
            </c:extLst>
          </c:dPt>
          <c:dPt>
            <c:idx val="2"/>
            <c:bubble3D val="0"/>
            <c:explosion val="7"/>
            <c:extLst>
              <c:ext xmlns:c16="http://schemas.microsoft.com/office/drawing/2014/chart" uri="{C3380CC4-5D6E-409C-BE32-E72D297353CC}">
                <c16:uniqueId val="{00000002-02E7-423B-897A-3B0BD210D65A}"/>
              </c:ext>
            </c:extLst>
          </c:dPt>
          <c:dPt>
            <c:idx val="3"/>
            <c:bubble3D val="0"/>
            <c:explosion val="5"/>
            <c:extLst>
              <c:ext xmlns:c16="http://schemas.microsoft.com/office/drawing/2014/chart" uri="{C3380CC4-5D6E-409C-BE32-E72D297353CC}">
                <c16:uniqueId val="{00000003-02E7-423B-897A-3B0BD210D65A}"/>
              </c:ext>
            </c:extLst>
          </c:dPt>
          <c:dPt>
            <c:idx val="4"/>
            <c:bubble3D val="0"/>
            <c:explosion val="8"/>
            <c:extLst>
              <c:ext xmlns:c16="http://schemas.microsoft.com/office/drawing/2014/chart" uri="{C3380CC4-5D6E-409C-BE32-E72D297353CC}">
                <c16:uniqueId val="{00000004-02E7-423B-897A-3B0BD210D65A}"/>
              </c:ext>
            </c:extLst>
          </c:dPt>
          <c:dPt>
            <c:idx val="5"/>
            <c:bubble3D val="0"/>
            <c:explosion val="8"/>
            <c:extLst>
              <c:ext xmlns:c16="http://schemas.microsoft.com/office/drawing/2014/chart" uri="{C3380CC4-5D6E-409C-BE32-E72D297353CC}">
                <c16:uniqueId val="{00000005-02E7-423B-897A-3B0BD210D65A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Эксплуатация неисправных машин, механизмов, оборудования </c:v>
                </c:pt>
                <c:pt idx="1">
                  <c:v>Нарушение правил дорожного движения </c:v>
                </c:pt>
                <c:pt idx="2">
                  <c:v>Неудовлетворительная организация производства работ </c:v>
                </c:pt>
                <c:pt idx="3">
                  <c:v>Нарушение работником трудового распорядка и дисциплины труда </c:v>
                </c:pt>
                <c:pt idx="4">
                  <c:v>нахождение пострадавшего в состоянии алкогольного, наркотического и иного токсического опьянения </c:v>
                </c:pt>
                <c:pt idx="5">
                  <c:v>Прочие причины, квалифицированные по материалам расследования несчастных случаев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30</c:v>
                </c:pt>
                <c:pt idx="3">
                  <c:v>3</c:v>
                </c:pt>
                <c:pt idx="4">
                  <c:v>2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2E7-423B-897A-3B0BD210D6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298288217018086"/>
          <c:y val="0.11763306492515328"/>
          <c:w val="0.33789456822805186"/>
          <c:h val="0.8772548170323422"/>
        </c:manualLayout>
      </c:layout>
      <c:overlay val="0"/>
      <c:txPr>
        <a:bodyPr/>
        <a:lstStyle/>
        <a:p>
          <a:pPr>
            <a:defRPr sz="106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 b="1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F66B3-0969-4FB1-B2E9-377170DB4128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C24C3-597C-459F-B66D-C9D74C0BC1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193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C24C3-597C-459F-B66D-C9D74C0BC17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C24C3-597C-459F-B66D-C9D74C0BC17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79BC-C5E5-4188-8979-B2A1A35702D4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755FB56-6469-4BBF-A965-23F6D87E3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79BC-C5E5-4188-8979-B2A1A35702D4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FB56-6469-4BBF-A965-23F6D87E3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79BC-C5E5-4188-8979-B2A1A35702D4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FB56-6469-4BBF-A965-23F6D87E3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F9F5-3A5B-4334-B88C-84F1285315E6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14.02.2024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E1CB-80C8-4915-8B8F-603ED3B9EF3B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300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F9F5-3A5B-4334-B88C-84F1285315E6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14.02.2024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E1CB-80C8-4915-8B8F-603ED3B9EF3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05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F9F5-3A5B-4334-B88C-84F1285315E6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14.02.2024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E1CB-80C8-4915-8B8F-603ED3B9EF3B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4376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F9F5-3A5B-4334-B88C-84F1285315E6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14.02.2024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E1CB-80C8-4915-8B8F-603ED3B9EF3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08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F9F5-3A5B-4334-B88C-84F1285315E6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14.02.2024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E1CB-80C8-4915-8B8F-603ED3B9EF3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9683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F9F5-3A5B-4334-B88C-84F1285315E6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14.02.2024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E1CB-80C8-4915-8B8F-603ED3B9EF3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8289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F9F5-3A5B-4334-B88C-84F1285315E6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14.02.2024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E1CB-80C8-4915-8B8F-603ED3B9EF3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021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F9F5-3A5B-4334-B88C-84F1285315E6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14.02.2024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E1CB-80C8-4915-8B8F-603ED3B9EF3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26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79BC-C5E5-4188-8979-B2A1A35702D4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755FB56-6469-4BBF-A965-23F6D87E3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F9F5-3A5B-4334-B88C-84F1285315E6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14.02.2024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F3E1CB-80C8-4915-8B8F-603ED3B9EF3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2798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F9F5-3A5B-4334-B88C-84F1285315E6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14.02.2024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E1CB-80C8-4915-8B8F-603ED3B9EF3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094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F9F5-3A5B-4334-B88C-84F1285315E6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14.02.2024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E1CB-80C8-4915-8B8F-603ED3B9EF3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38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79BC-C5E5-4188-8979-B2A1A35702D4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FB56-6469-4BBF-A965-23F6D87E35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79BC-C5E5-4188-8979-B2A1A35702D4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FB56-6469-4BBF-A965-23F6D87E3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79BC-C5E5-4188-8979-B2A1A35702D4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755FB56-6469-4BBF-A965-23F6D87E35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79BC-C5E5-4188-8979-B2A1A35702D4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FB56-6469-4BBF-A965-23F6D87E3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79BC-C5E5-4188-8979-B2A1A35702D4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FB56-6469-4BBF-A965-23F6D87E3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79BC-C5E5-4188-8979-B2A1A35702D4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FB56-6469-4BBF-A965-23F6D87E3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79BC-C5E5-4188-8979-B2A1A35702D4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FB56-6469-4BBF-A965-23F6D87E35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B079BC-C5E5-4188-8979-B2A1A35702D4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755FB56-6469-4BBF-A965-23F6D87E35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EDF9F5-3A5B-4334-B88C-84F1285315E6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14.02.2024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F3E1CB-80C8-4915-8B8F-603ED3B9EF3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474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ltant.ru/document/cons_doc_LAW_468389/a841e9eba9f6a64a663eccde223009b49b6a0464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hyperlink" Target="https://www.consultant.ru/document/cons_doc_LAW_34683/a302936f3dc61c4dbbf9969d5a5f370e2b846e32/" TargetMode="External"/><Relationship Id="rId4" Type="http://schemas.openxmlformats.org/officeDocument/2006/relationships/hyperlink" Target="https://www.consultant.ru/document/cons_doc_LAW_468389/c99e475a42b948739c2fe6ee9c568bef7c35831e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143056" cy="18288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Практика выявления     </a:t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административных </a:t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правонарушений </a:t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и привлечения </a:t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к ответственности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7854696" cy="2232248"/>
          </a:xfrm>
        </p:spPr>
        <p:txBody>
          <a:bodyPr>
            <a:normAutofit/>
          </a:bodyPr>
          <a:lstStyle/>
          <a:p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/>
              <a:t>Начальник отдела – главный государственный инспектор труда административно-аналитического отдела Межрегиональной территориальной государственной инспекции труда в Архангельской области и Ненецком автономном округе </a:t>
            </a:r>
          </a:p>
          <a:p>
            <a:r>
              <a:rPr lang="ru-RU" sz="2000" dirty="0" smtClean="0"/>
              <a:t>Дмитрова Наталья Владимировна</a:t>
            </a:r>
            <a:endParaRPr lang="ru-RU" sz="2000" dirty="0"/>
          </a:p>
        </p:txBody>
      </p:sp>
      <p:pic>
        <p:nvPicPr>
          <p:cNvPr id="275460" name="Picture 4" descr="https://www.rostrud.ru/local/templates/rostrud_new/img/icon/logo-pri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1242825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0" y="260648"/>
            <a:ext cx="7128792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Зарегистрированное количество несчастных случаев в 2023 году по сравнению с 2022 годом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63782706"/>
              </p:ext>
            </p:extLst>
          </p:nvPr>
        </p:nvGraphicFramePr>
        <p:xfrm>
          <a:off x="1475656" y="1124744"/>
          <a:ext cx="727280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4" descr="https://www.rostrud.ru/local/templates/rostrud_new/img/icon/logo-prim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1152128" cy="11769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416665504"/>
              </p:ext>
            </p:extLst>
          </p:nvPr>
        </p:nvGraphicFramePr>
        <p:xfrm>
          <a:off x="539552" y="836712"/>
          <a:ext cx="835292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1" name="Rectangle 1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251520" y="5949280"/>
            <a:ext cx="87129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Основными причинами, по которым произошли тяжелые и смертельные травмы является неудовлетворительная организация производства работ.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547664" y="260648"/>
            <a:ext cx="7163544" cy="522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Причины несчастных случаев с тяжёлыми последствиями</a:t>
            </a:r>
            <a:endParaRPr lang="ru-RU" dirty="0"/>
          </a:p>
        </p:txBody>
      </p:sp>
      <p:pic>
        <p:nvPicPr>
          <p:cNvPr id="8" name="Picture 4" descr="https://www.rostrud.ru/local/templates/rostrud_new/img/icon/logo-prim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224136" cy="12505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899592" y="1340768"/>
            <a:ext cx="792088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Например, только по причине неудовлетворительной организации производства работ произошел практически каждый несчастный случай на производстве с тяжелыми последствиями. Доля несчастных случаев с тяжелыми последствиями причинами которых послужили нарушения работником трудового распорядка или эксплуатация неисправного оборудования 5,7%.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общей структуре причин несчастных случаев на производстве с тяжелыми последствиями, происшедших в Архангельской области и Ненецком автономном округе за 2022г., 71% занимают причины организационного характера (неудовлетворительная организация производства работ).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 типологии происшедших в организациях несчастных случаев с тяжелыми последствиями свидетельствует, что практически каждый третий работник (14,2%) пострадал (получил тяжелую травму либо погиб) от падения пострадавшего на ровной поверхности или с высоты; в результате воздействия движущихся, разлетающихся, вращающихся предметов, деталей, машин и т.д. каждый шестой работник (28,5 %).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 descr="https://www.rostrud.ru/local/templates/rostrud_new/img/icon/logo-pri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152128" cy="11769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186.ru/img/org/20OxvEKRPK6O.png"/>
          <p:cNvPicPr>
            <a:picLocks noChangeAspect="1" noChangeArrowheads="1"/>
          </p:cNvPicPr>
          <p:nvPr/>
        </p:nvPicPr>
        <p:blipFill>
          <a:blip r:embed="rId2" cstate="print"/>
          <a:srcRect l="2556" r="2556"/>
          <a:stretch>
            <a:fillRect/>
          </a:stretch>
        </p:blipFill>
        <p:spPr bwMode="auto">
          <a:xfrm>
            <a:off x="3635896" y="116632"/>
            <a:ext cx="5389240" cy="3919447"/>
          </a:xfrm>
          <a:prstGeom prst="rect">
            <a:avLst/>
          </a:prstGeom>
          <a:noFill/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</p:pic>
      <p:pic>
        <p:nvPicPr>
          <p:cNvPr id="1028" name="Picture 4" descr="https://bigslide.ru/images/22/21078/960/img2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1515" b="1515"/>
          <a:stretch>
            <a:fillRect/>
          </a:stretch>
        </p:blipFill>
        <p:spPr bwMode="auto">
          <a:xfrm>
            <a:off x="179512" y="3356992"/>
            <a:ext cx="4536504" cy="3299276"/>
          </a:xfrm>
          <a:prstGeom prst="rect">
            <a:avLst/>
          </a:prstGeom>
          <a:noFill/>
        </p:spPr>
      </p:pic>
      <p:pic>
        <p:nvPicPr>
          <p:cNvPr id="3" name="Picture 4" descr="https://www.rostrud.ru/local/templates/rostrud_new/img/icon/logo-prim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04664"/>
            <a:ext cx="1308237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0" y="216151"/>
            <a:ext cx="6984776" cy="148465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Индикаторы риска нарушения обязательных требований при осуществлении федерального государственного контроля (надзора) в сфере труда как основное основание проведения проверок в условиях моратория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1628800"/>
            <a:ext cx="8295456" cy="4896544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Принятие </a:t>
            </a:r>
            <a:r>
              <a:rPr lang="ru-RU" dirty="0"/>
              <a:t>судом заявления о признании банкротом работодателя, среднесписочная численность работников которого равняется или превышает 50 работников, в том числе работающих по </a:t>
            </a:r>
            <a:r>
              <a:rPr lang="ru-RU" dirty="0" smtClean="0"/>
              <a:t>совместительству</a:t>
            </a:r>
            <a:r>
              <a:rPr lang="ru-RU" dirty="0"/>
              <a:t> .</a:t>
            </a:r>
            <a:r>
              <a:rPr lang="ru-RU" dirty="0" smtClean="0"/>
              <a:t> (Приказ </a:t>
            </a:r>
            <a:r>
              <a:rPr lang="ru-RU" dirty="0"/>
              <a:t>Минтруда  </a:t>
            </a:r>
            <a:r>
              <a:rPr lang="ru-RU" dirty="0" smtClean="0"/>
              <a:t>России </a:t>
            </a:r>
            <a:r>
              <a:rPr lang="ru-RU" dirty="0"/>
              <a:t>от  30.11.2021 №838н </a:t>
            </a:r>
            <a:r>
              <a:rPr lang="ru-RU" dirty="0" smtClean="0"/>
              <a:t>(действует с  09.01.2022)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Font typeface="Wingdings 2"/>
              <a:buAutoNum type="arabicPeriod"/>
            </a:pPr>
            <a:r>
              <a:rPr lang="ru-RU" dirty="0"/>
              <a:t>П</a:t>
            </a:r>
            <a:r>
              <a:rPr lang="ru-RU" dirty="0" smtClean="0"/>
              <a:t>роведение </a:t>
            </a:r>
            <a:r>
              <a:rPr lang="ru-RU" dirty="0"/>
              <a:t>два и более раза в течение шести месяцев одним лицом и (или) одним средством измерения, имеющим идентификационные признаки, измерений в целях специальной оценки условий труда у контролируемого лица и иного лица, находящегося в другом субъекте Российской Федерации, в течение суток (за исключением случаев проведения специальной оценки условий труда на территории субъектов Российской Федерации, имеющих общую административную границу</a:t>
            </a:r>
            <a:r>
              <a:rPr lang="ru-RU" dirty="0" smtClean="0"/>
              <a:t>).</a:t>
            </a:r>
            <a:r>
              <a:rPr lang="ru-RU" dirty="0"/>
              <a:t>  </a:t>
            </a:r>
            <a:r>
              <a:rPr lang="ru-RU" dirty="0" smtClean="0"/>
              <a:t>(</a:t>
            </a:r>
            <a:r>
              <a:rPr lang="ru-RU" dirty="0"/>
              <a:t>Приказ Минтруда  России от  30.11.2021 №838н (действует с  09.01.2022)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Font typeface="Wingdings 2"/>
              <a:buAutoNum type="arabicPeriod"/>
            </a:pPr>
            <a:r>
              <a:rPr lang="ru-RU" dirty="0"/>
              <a:t>У</a:t>
            </a:r>
            <a:r>
              <a:rPr lang="ru-RU" dirty="0" smtClean="0"/>
              <a:t>величение </a:t>
            </a:r>
            <a:r>
              <a:rPr lang="ru-RU" dirty="0"/>
              <a:t>количества несчастных случаев на производстве с легкими последствиями, произошедших в квартале текущего года, по отношению к аналогичному периоду предыдущего </a:t>
            </a:r>
            <a:r>
              <a:rPr lang="ru-RU" dirty="0" smtClean="0"/>
              <a:t>года.  (Приказ </a:t>
            </a:r>
            <a:r>
              <a:rPr lang="ru-RU" dirty="0"/>
              <a:t>Минтруда  России от  30.11.2021 №838н  </a:t>
            </a:r>
            <a:r>
              <a:rPr lang="ru-RU" dirty="0" smtClean="0"/>
              <a:t>в редакции </a:t>
            </a:r>
            <a:r>
              <a:rPr lang="ru-RU" dirty="0"/>
              <a:t>п</a:t>
            </a:r>
            <a:r>
              <a:rPr lang="ru-RU" dirty="0" smtClean="0"/>
              <a:t>риказа Минтруда России от 27.03.2023 №215н (действует с 01.08.2023)).</a:t>
            </a:r>
            <a:endParaRPr lang="ru-RU" dirty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Font typeface="Wingdings 2"/>
              <a:buAutoNum type="arabicPeriod"/>
            </a:pPr>
            <a:r>
              <a:rPr lang="ru-RU" dirty="0"/>
              <a:t>О</a:t>
            </a:r>
            <a:r>
              <a:rPr lang="ru-RU" dirty="0" smtClean="0"/>
              <a:t>тсутствие </a:t>
            </a:r>
            <a:r>
              <a:rPr lang="ru-RU" dirty="0"/>
              <a:t>в Федеральной государственной информационной системе учета результатов проведения специальной оценки условий труда информации о результатах проведения специальной оценки условий труда у юридического лица или индивидуального </a:t>
            </a:r>
            <a:r>
              <a:rPr lang="ru-RU" dirty="0" smtClean="0"/>
              <a:t>предпринимателя (</a:t>
            </a:r>
            <a:r>
              <a:rPr lang="ru-RU" dirty="0"/>
              <a:t>Приказ Минтруда  России от  30.11.2021 №838н  в редакции приказа Минтруда России от 27.03.2023 №215н (действует с 01.08.2023).</a:t>
            </a: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/>
          </a:p>
          <a:p>
            <a:pPr marL="342900" indent="-342900">
              <a:buFont typeface="Wingdings 2"/>
              <a:buAutoNum type="arabicPeriod"/>
            </a:pPr>
            <a:r>
              <a:rPr lang="ru-RU" dirty="0"/>
              <a:t>Среднее значение оплаты труда работника ниже минимального размера оплаты труда при соотношении размера фонда оплаты труда и количества работников у одного работодателя за </a:t>
            </a:r>
            <a:r>
              <a:rPr lang="ru-RU" dirty="0" smtClean="0"/>
              <a:t>квартал. </a:t>
            </a:r>
            <a:r>
              <a:rPr lang="ru-RU" dirty="0"/>
              <a:t>(Приказ Минтруда  России от  30.11.2021 №838н  в редакции приказа Минтруда России от </a:t>
            </a:r>
            <a:r>
              <a:rPr lang="ru-RU" dirty="0" smtClean="0"/>
              <a:t>28.11.2023 №836н </a:t>
            </a:r>
            <a:r>
              <a:rPr lang="ru-RU" dirty="0"/>
              <a:t>(действует с </a:t>
            </a:r>
            <a:r>
              <a:rPr lang="ru-RU" dirty="0" smtClean="0"/>
              <a:t>08.01.2024)).</a:t>
            </a:r>
            <a:endParaRPr lang="ru-RU" dirty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Font typeface="Wingdings 2"/>
              <a:buAutoNum type="arabicPeriod"/>
            </a:pPr>
            <a:r>
              <a:rPr lang="ru-RU" dirty="0"/>
              <a:t>Отсутствие кадровых изменений у одного работодателя за квартал при условии сокращения обязательных отчислений в Социальный фонд России на 50 процентов</a:t>
            </a:r>
            <a:r>
              <a:rPr lang="ru-RU" dirty="0" smtClean="0"/>
              <a:t>.</a:t>
            </a:r>
            <a:r>
              <a:rPr lang="ru-RU" dirty="0"/>
              <a:t> (Приказ Минтруда  России от  30.11.2021 №838н  в редакции приказа Минтруда России от 28.11.2023 №836н (действует с 08.01.2024)).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pic>
        <p:nvPicPr>
          <p:cNvPr id="5" name="Picture 4" descr="https://www.rostrud.ru/local/templates/rostrud_new/img/icon/logo-pri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42825" cy="13681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355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Рисунок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916436982"/>
              </p:ext>
            </p:extLst>
          </p:nvPr>
        </p:nvGraphicFramePr>
        <p:xfrm>
          <a:off x="683568" y="1124744"/>
          <a:ext cx="79208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332656"/>
            <a:ext cx="6805264" cy="432048"/>
          </a:xfrm>
        </p:spPr>
        <p:txBody>
          <a:bodyPr>
            <a:no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https://www.rostrud.ru/local/templates/rostrud_new/img/icon/logo-prim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1133475" cy="1247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79512" y="1484784"/>
            <a:ext cx="3816424" cy="50405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b="1" dirty="0"/>
              <a:t>Частью 2 статьи 15.33.2. КоАП РФ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/>
              <a:t>«Нарушение установленных законодательством Российской Федерации об индивидуальном (персонифицированном) учете в системах обязательного пенсионного страхования и обязательного социального страхования порядка и сроков представления сведений (документов) в территориальные органы Фонда пенсионного и социального страхования Российской </a:t>
            </a:r>
            <a:r>
              <a:rPr lang="ru-RU" sz="2000" b="1" dirty="0" smtClean="0"/>
              <a:t>Федерации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Непредставление </a:t>
            </a:r>
            <a:r>
              <a:rPr lang="ru-RU" sz="2000" dirty="0"/>
              <a:t>в установленный Федеральным законом от 1 апреля 1996 года N 27-ФЗ "Об индивидуальном (персонифицированном) учете в системах обязательного пенсионного страхования и обязательного социального страхования" срок либо представление неполных и (или) недостоверных сведений, предусмотренных пунктом 2.1 статьи 6 указанного Федерального </a:t>
            </a:r>
            <a:r>
              <a:rPr lang="ru-RU" sz="2000" dirty="0" smtClean="0"/>
              <a:t>закона влечет </a:t>
            </a:r>
            <a:r>
              <a:rPr lang="ru-RU" sz="2000" dirty="0"/>
              <a:t>предупреждение или наложение административного штрафа на должностных лиц в размере от трехсот до пятисот рублей.</a:t>
            </a:r>
            <a:endParaRPr lang="ru-RU" dirty="0"/>
          </a:p>
        </p:txBody>
      </p:sp>
      <p:pic>
        <p:nvPicPr>
          <p:cNvPr id="4" name="Picture 4" descr="https://www.rostrud.ru/local/templates/rostrud_new/img/icon/logo-pri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080120" cy="1189040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058306"/>
              </p:ext>
            </p:extLst>
          </p:nvPr>
        </p:nvGraphicFramePr>
        <p:xfrm>
          <a:off x="4139952" y="-243408"/>
          <a:ext cx="4752528" cy="6625404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29348"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>Приём или увольнение сотрудника, оформленного на основании трудового договора</a:t>
                      </a:r>
                    </a:p>
                  </a:txBody>
                  <a:tcPr>
                    <a:lnL w="9525" cap="flat" cmpd="sng" algn="ctr">
                      <a:solidFill>
                        <a:srgbClr val="DDE2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E2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E2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E2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>Не позднее следующего рабочего дня после утверждения кадрового приказа</a:t>
                      </a:r>
                    </a:p>
                  </a:txBody>
                  <a:tcPr>
                    <a:lnL w="9525" cap="flat" cmpd="sng" algn="ctr">
                      <a:solidFill>
                        <a:srgbClr val="DDE2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E2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E2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E2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9348"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>Прочие кадровые события у работника, трудоустроенного по трудовому договору</a:t>
                      </a:r>
                    </a:p>
                  </a:txBody>
                  <a:tcPr>
                    <a:lnL w="9525" cap="flat" cmpd="sng" algn="ctr">
                      <a:solidFill>
                        <a:srgbClr val="DDE2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E2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E2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E2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>До 25 числа следующего месяца</a:t>
                      </a:r>
                    </a:p>
                  </a:txBody>
                  <a:tcPr>
                    <a:lnL w="9525" cap="flat" cmpd="sng" algn="ctr">
                      <a:solidFill>
                        <a:srgbClr val="DDE2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E2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E2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E2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2083"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>Получение заявления о переходе на электронную трудовую книжку</a:t>
                      </a:r>
                    </a:p>
                  </a:txBody>
                  <a:tcPr>
                    <a:lnL w="9525" cap="flat" cmpd="sng" algn="ctr">
                      <a:solidFill>
                        <a:srgbClr val="DDE2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E2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E2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E2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6613"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>Заключение или расторжение гражданско-правового договора на выполнение работ или оказание услуг</a:t>
                      </a:r>
                    </a:p>
                  </a:txBody>
                  <a:tcPr>
                    <a:lnL w="9525" cap="flat" cmpd="sng" algn="ctr">
                      <a:solidFill>
                        <a:srgbClr val="DDE2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E2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E2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E2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>Не позднее следующего рабочего дня после заключения или расторжения договора</a:t>
                      </a:r>
                    </a:p>
                  </a:txBody>
                  <a:tcPr>
                    <a:lnL w="9525" cap="flat" cmpd="sng" algn="ctr">
                      <a:solidFill>
                        <a:srgbClr val="DDE2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E2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E2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E2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     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Ответственность за нарушение законодательства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5" name="Picture 4" descr="https://www.rostrud.ru/local/templates/rostrud_new/img/icon/logo-pri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6050" y="0"/>
            <a:ext cx="1217950" cy="1340768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ч</a:t>
            </a:r>
            <a:r>
              <a:rPr lang="ru-RU" b="1" dirty="0"/>
              <a:t>. 1 ст. </a:t>
            </a:r>
            <a:r>
              <a:rPr lang="ru-RU" b="1" dirty="0" smtClean="0"/>
              <a:t>5.27 КоАП РФ</a:t>
            </a:r>
          </a:p>
          <a:p>
            <a:r>
              <a:rPr lang="ru-RU" b="1" dirty="0" smtClean="0"/>
              <a:t> </a:t>
            </a:r>
            <a:r>
              <a:rPr lang="ru-RU" b="1" dirty="0"/>
              <a:t>Нарушение трудового законодательства и иных нормативных правовых актов, содержащих нормы трудового права, если иное не предусмотрено ч. 3, 4 и 6 ст. 5.27 и ст. 5.27.1 КоАП РФ предупреждение или административный штраф на должностных лиц от 1 тыс. до 5 тыс. руб.; на ИП – от 1 тыс. до 5 тыс. руб.; на юридических лиц - от 30 тыс. до 50 тыс. руб. </a:t>
            </a:r>
            <a:endParaRPr lang="ru-RU" b="1" dirty="0" smtClean="0"/>
          </a:p>
          <a:p>
            <a:endParaRPr lang="ru-RU" dirty="0"/>
          </a:p>
          <a:p>
            <a:endParaRPr lang="ru-RU" b="1" dirty="0" smtClean="0"/>
          </a:p>
          <a:p>
            <a:r>
              <a:rPr lang="ru-RU" b="1" dirty="0" smtClean="0"/>
              <a:t>ч</a:t>
            </a:r>
            <a:r>
              <a:rPr lang="ru-RU" b="1" dirty="0"/>
              <a:t>. 4 ст. </a:t>
            </a:r>
            <a:r>
              <a:rPr lang="ru-RU" b="1" dirty="0" smtClean="0"/>
              <a:t>5.27 КоАП РФ</a:t>
            </a:r>
          </a:p>
          <a:p>
            <a:r>
              <a:rPr lang="ru-RU" b="1" dirty="0" smtClean="0"/>
              <a:t> </a:t>
            </a:r>
            <a:r>
              <a:rPr lang="ru-RU" b="1" dirty="0"/>
              <a:t>Уклонение от оформления или ненадлежащее оформление трудового договора либо заключение гражданско-правового договора, фактически регулирующего трудовые отношения между работником и работодателем административный штраф на должностных лиц от 10 тыс. до 20 тыс. руб.; на ИП – от 5 тыс. до 10 тыс. руб.; на юридических лиц – от 50 тыс. до 100 тыс. руб. </a:t>
            </a:r>
            <a:endParaRPr lang="ru-RU" b="1" dirty="0" smtClean="0"/>
          </a:p>
          <a:p>
            <a:endParaRPr lang="ru-RU" dirty="0"/>
          </a:p>
          <a:p>
            <a:endParaRPr lang="ru-RU" b="1" dirty="0" smtClean="0"/>
          </a:p>
          <a:p>
            <a:r>
              <a:rPr lang="ru-RU" b="1" dirty="0" smtClean="0"/>
              <a:t>ч</a:t>
            </a:r>
            <a:r>
              <a:rPr lang="ru-RU" b="1" dirty="0"/>
              <a:t>. 6 ст. 5.27 </a:t>
            </a:r>
            <a:r>
              <a:rPr lang="ru-RU" b="1" dirty="0" smtClean="0"/>
              <a:t>КоАП РФ</a:t>
            </a:r>
          </a:p>
          <a:p>
            <a:r>
              <a:rPr lang="ru-RU" b="1" dirty="0" smtClean="0"/>
              <a:t>Невыплата </a:t>
            </a:r>
            <a:r>
              <a:rPr lang="ru-RU" b="1" dirty="0"/>
              <a:t>или неполная выплата в установленный срок заработной платы, других выплат, осуществляемых в рамках трудовых отношений, если эти действия не содержат уголовно наказуемого деяния, либо воспрепятствование работодателем осуществлению работником права на замену кредитной организации, в которую должна быть переведена заработная плата, либо установление </a:t>
            </a:r>
            <a:r>
              <a:rPr lang="ru-RU" b="1" dirty="0" smtClean="0"/>
              <a:t>заработной платы менее МРОТ предупреждение </a:t>
            </a:r>
            <a:r>
              <a:rPr lang="ru-RU" b="1" dirty="0"/>
              <a:t>или административный штраф на должностных лиц от 10 тыс. до 20 тыс. руб.; на ИП – от 1 тыс. до 5 тыс. руб.; на юридических лиц - от 30 тыс. до 50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725104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3688" y="332656"/>
            <a:ext cx="7165304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0" u="sng" dirty="0">
                <a:solidFill>
                  <a:srgbClr val="FF0000"/>
                </a:solidFill>
                <a:effectLst/>
              </a:rPr>
              <a:t>Нарушение трудового </a:t>
            </a:r>
            <a:r>
              <a:rPr lang="ru-RU" sz="2400" b="0" u="sng" dirty="0">
                <a:solidFill>
                  <a:srgbClr val="FF0000"/>
                </a:solidFill>
                <a:effectLst/>
                <a:hlinkClick r:id="rId3"/>
              </a:rPr>
              <a:t>законодательства</a:t>
            </a:r>
            <a:r>
              <a:rPr lang="ru-RU" sz="2400" b="0" u="sng" dirty="0">
                <a:solidFill>
                  <a:srgbClr val="FF0000"/>
                </a:solidFill>
                <a:effectLst/>
              </a:rPr>
              <a:t> и иных нормативных правовых актов, содержащих нормы трудового </a:t>
            </a:r>
            <a:r>
              <a:rPr lang="ru-RU" sz="2400" b="0" u="sng" dirty="0" smtClean="0">
                <a:solidFill>
                  <a:srgbClr val="FF0000"/>
                </a:solidFill>
                <a:effectLst/>
              </a:rPr>
              <a:t>права (ч. 1 ст. 5.27 КоАП РФ)</a:t>
            </a:r>
            <a:endParaRPr lang="ru-RU" sz="2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1700808"/>
            <a:ext cx="8511480" cy="4968552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Работодатель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обязан знакомить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работников под роспись с принимаемыми локальными нормативными актами, непосредственно связанными с их трудовой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деятельностью. (ст. 22 ТК РФ)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письменному заявлению работника работодатель обязан не позднее трех рабочих дней со дня подачи этого заявления выдать работнику трудовую книжку (за исключением случаев, если в соответствии с настоящим 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4"/>
              </a:rPr>
              <a:t>Кодексом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иным федеральным 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5"/>
              </a:rPr>
              <a:t>законом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трудовая книжка на работника не ведется) в целях его обязательного социального страхования (обеспечения), копии документов, связанных с работой (копии приказа о приеме на работу, приказов о переводах на другую работу, приказа об увольнении с работы; выписки из трудовой книжки (за исключением случаев, если в соответствии с настоящим Кодексом, иным федеральным законом трудовая книжка на работника не ведется); справки о заработной плате, о начисленных и фактически уплаченных страховых взносах, о периоде работы у данного работодателя и другое). Копии документов, связанных с работой, должны быть 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5"/>
              </a:rPr>
              <a:t>заверены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надлежащим образом и предоставляться работнику безвозмездно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(ст. 62 ТК РФ)</a:t>
            </a:r>
          </a:p>
          <a:p>
            <a:pPr algn="just">
              <a:buFontTx/>
              <a:buChar char="-"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Очередность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предоставления оплачиваемых отпусков определяется ежегодно в соответствии с графиком отпусков, утверждаемым работодателем с учетом мнения выборного органа первичной профсоюзной организации не позднее чем за две недели до наступления календарного года в порядке, установленном статьей 372 настоящего Кодекса для принятия локальных нормативных актов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(ст. 123 ТК РФ)</a:t>
            </a:r>
          </a:p>
          <a:p>
            <a:pPr algn="just">
              <a:buFontTx/>
              <a:buChar char="-"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выплате заработной платы работодатель обязан извещать в письменной форме каждого работника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) о составных частях заработной платы, причитающейся ему за соответствующий период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) о размерах иных сумм, начисленных работнику, в том числе денежной компенсации за нарушение работодателем установленного срока соответственно выплаты заработной платы, оплаты отпуска, выплат при увольнении и (или) других выплат, причитающихся работнику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) о размерах и об основаниях произведенных удержаний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4) об общей денежной сумме, подлежащей выплате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(ст. 136 ТК РФ).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https://www.rostrud.ru/local/templates/rostrud_new/img/icon/logo-prim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188640"/>
            <a:ext cx="1242825" cy="13681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73759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3688" y="332656"/>
            <a:ext cx="7165304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 Уклонение от оформления или ненадлежащее оформление трудового договора либо заключение гражданско-правового </a:t>
            </a:r>
            <a:r>
              <a:rPr lang="ru-RU" sz="2400" dirty="0" smtClean="0"/>
              <a:t>договора </a:t>
            </a:r>
            <a:br>
              <a:rPr lang="ru-RU" sz="2400" dirty="0" smtClean="0"/>
            </a:br>
            <a:r>
              <a:rPr lang="ru-RU" sz="2400" dirty="0" smtClean="0"/>
              <a:t>(ч. 4 ст. 5.27 КоАП РФ)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1700808"/>
            <a:ext cx="8511480" cy="4968552"/>
          </a:xfrm>
        </p:spPr>
        <p:txBody>
          <a:bodyPr>
            <a:normAutofit fontScale="62500" lnSpcReduction="20000"/>
          </a:bodyPr>
          <a:lstStyle/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Трудовой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договор заключается в письменной форме, составляется в двух экземплярах, каждый из которых подписывается сторонами. Один экземпляр трудового договора передается работнику, другой хранится у работодателя. Получение работником экземпляра трудового договора должно подтверждаться подписью работника на экземпляре трудового договора, хранящемся у работодателя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.(ст. 67 ТК РФ)</a:t>
            </a:r>
          </a:p>
          <a:p>
            <a:pPr algn="just">
              <a:buFontTx/>
              <a:buChar char="-"/>
            </a:pPr>
            <a:endParaRPr lang="ru-RU" sz="27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- Заключение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гражданско-правовых договоров, фактически регулирующих трудовые отношения между работником и работодателем, не допускается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(ст. 15 ТК РФ)</a:t>
            </a:r>
          </a:p>
          <a:p>
            <a:pPr algn="just">
              <a:buFontTx/>
              <a:buChar char="-"/>
            </a:pPr>
            <a:endParaRPr lang="ru-RU" sz="27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К характерным признакам трудовых отношений в соответствии со статьями 15 и 56 Трудового Кодекса РФ относятся: достижение сторонами соглашения о личном выполнении работником определенной, заранее обусловленной трудовой функции в интересах, под контролем и управлением работодателя; подчинение работника действующим у работодателя правилам внутреннего трудового распорядка, графику работы (сменности); обеспечение работодателем условий труда; выполнение работником трудовой функции за плату.</a:t>
            </a:r>
          </a:p>
          <a:p>
            <a:pPr algn="just">
              <a:buFontTx/>
              <a:buChar char="-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 наличии трудовых отношений может свидетельствовать устойчивый и стабильный характер этих отношений, подчиненность и зависимость труда, выполнение работником работы только по определенной специальности, квалификации или должности, наличие дополнительных гарантий работнику, установленных законами, иными нормативными актами, регулирующими трудовые отношения.</a:t>
            </a:r>
          </a:p>
          <a:p>
            <a:pPr algn="just">
              <a:buFontTx/>
              <a:buChar char="-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https://www.rostrud.ru/local/templates/rostrud_new/img/icon/logo-prim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242825" cy="1368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16631"/>
            <a:ext cx="6912768" cy="12477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Невыплата </a:t>
            </a:r>
            <a:r>
              <a:rPr lang="ru-RU" sz="2800" dirty="0"/>
              <a:t>или неполная выплата в установленный срок заработной </a:t>
            </a:r>
            <a:r>
              <a:rPr lang="ru-RU" sz="2800" dirty="0" smtClean="0"/>
              <a:t>платы (ч. 6 ст. 5.27 КоАП РФ)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5616" y="1556792"/>
            <a:ext cx="7776864" cy="5119464"/>
          </a:xfrm>
        </p:spPr>
        <p:txBody>
          <a:bodyPr>
            <a:normAutofit/>
          </a:bodyPr>
          <a:lstStyle/>
          <a:p>
            <a:r>
              <a:rPr lang="ru-RU" sz="1800" dirty="0"/>
              <a:t>Исходя из анализа допускаемых в сфере оплаты труда нарушений наиболее распространенными нарушениями являются:</a:t>
            </a:r>
          </a:p>
          <a:p>
            <a:pPr lvl="0">
              <a:buFont typeface="Arial" pitchFamily="34" charset="0"/>
              <a:buChar char="•"/>
            </a:pPr>
            <a:r>
              <a:rPr lang="ru-RU" sz="1800" dirty="0" smtClean="0"/>
              <a:t> </a:t>
            </a:r>
            <a:r>
              <a:rPr lang="x-none" sz="1800" smtClean="0"/>
              <a:t>невыплата </a:t>
            </a:r>
            <a:r>
              <a:rPr lang="x-none" sz="1800"/>
              <a:t>работникам заработной платы в полном размере (нарушение абзаца 5 части 1 статьи 21 ТК РФ</a:t>
            </a:r>
            <a:r>
              <a:rPr lang="x-none" sz="1800" smtClean="0"/>
              <a:t>);</a:t>
            </a:r>
            <a:endParaRPr lang="ru-RU" sz="1800" dirty="0" smtClean="0"/>
          </a:p>
          <a:p>
            <a:pPr lvl="0"/>
            <a:r>
              <a:rPr lang="x-none" sz="1800" smtClean="0"/>
              <a:t> </a:t>
            </a:r>
            <a:endParaRPr lang="ru-RU" sz="1800" dirty="0" smtClean="0"/>
          </a:p>
          <a:p>
            <a:pPr lvl="0">
              <a:buFont typeface="Arial" pitchFamily="34" charset="0"/>
              <a:buChar char="•"/>
            </a:pPr>
            <a:r>
              <a:rPr lang="x-none" sz="1800" smtClean="0"/>
              <a:t>нарушение </a:t>
            </a:r>
            <a:r>
              <a:rPr lang="x-none" sz="1800"/>
              <a:t>сроков выплаты заработной платы (нарушение статьи 136 ТК РФ</a:t>
            </a:r>
            <a:r>
              <a:rPr lang="x-none" sz="1800" smtClean="0"/>
              <a:t>);</a:t>
            </a:r>
            <a:endParaRPr lang="ru-RU" sz="1800" dirty="0" smtClean="0"/>
          </a:p>
          <a:p>
            <a:pPr lvl="0">
              <a:buFont typeface="Arial" pitchFamily="34" charset="0"/>
              <a:buChar char="•"/>
            </a:pPr>
            <a:endParaRPr lang="ru-RU" sz="1800" dirty="0"/>
          </a:p>
          <a:p>
            <a:pPr lvl="0">
              <a:buFont typeface="Arial" pitchFamily="34" charset="0"/>
              <a:buChar char="•"/>
            </a:pPr>
            <a:r>
              <a:rPr lang="ru-RU" sz="1800" dirty="0" smtClean="0"/>
              <a:t> </a:t>
            </a:r>
            <a:r>
              <a:rPr lang="x-none" sz="1800" smtClean="0"/>
              <a:t>невыплата </a:t>
            </a:r>
            <a:r>
              <a:rPr lang="x-none" sz="1800"/>
              <a:t>причитающихся средств при увольнении работника (нарушение статьи 140 ТК РФ); </a:t>
            </a:r>
            <a:endParaRPr lang="ru-RU" sz="1800" dirty="0" smtClean="0"/>
          </a:p>
          <a:p>
            <a:pPr lvl="0">
              <a:buFont typeface="Arial" pitchFamily="34" charset="0"/>
              <a:buChar char="•"/>
            </a:pPr>
            <a:endParaRPr lang="ru-RU" sz="1800" dirty="0"/>
          </a:p>
          <a:p>
            <a:pPr lvl="0">
              <a:buFont typeface="Arial" pitchFamily="34" charset="0"/>
              <a:buChar char="•"/>
            </a:pPr>
            <a:r>
              <a:rPr lang="ru-RU" sz="1800" dirty="0" smtClean="0"/>
              <a:t> </a:t>
            </a:r>
            <a:r>
              <a:rPr lang="x-none" sz="1800" smtClean="0"/>
              <a:t>нарушение </a:t>
            </a:r>
            <a:r>
              <a:rPr lang="x-none" sz="1800"/>
              <a:t>сроков оплаты отпуска (нарушение статьи 136 ТК РФ); </a:t>
            </a:r>
            <a:endParaRPr lang="ru-RU" sz="1800" dirty="0" smtClean="0"/>
          </a:p>
          <a:p>
            <a:pPr lvl="0">
              <a:buFont typeface="Arial" pitchFamily="34" charset="0"/>
              <a:buChar char="•"/>
            </a:pPr>
            <a:endParaRPr lang="ru-RU" sz="1800" dirty="0"/>
          </a:p>
          <a:p>
            <a:pPr lvl="0">
              <a:buFont typeface="Arial" pitchFamily="34" charset="0"/>
              <a:buChar char="•"/>
            </a:pPr>
            <a:r>
              <a:rPr lang="x-none" sz="1800"/>
              <a:t>отсутствие повышенной оплаты труда за работу во вредных и (или) опасных условиях труда и в местностях с особыми климатическими условиями (нарушение статей 146, 147, 148, 315, 316, 317 ТК РФ).</a:t>
            </a:r>
            <a:endParaRPr lang="ru-RU" sz="1800" dirty="0"/>
          </a:p>
          <a:p>
            <a:endParaRPr lang="ru-RU" dirty="0"/>
          </a:p>
        </p:txBody>
      </p:sp>
      <p:pic>
        <p:nvPicPr>
          <p:cNvPr id="5" name="Picture 4" descr="https://www.rostrud.ru/local/templates/rostrud_new/img/icon/logo-pri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1133475" cy="1247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     Ответственность за нарушение законодательства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5" name="Picture 4" descr="https://www.rostrud.ru/local/templates/rostrud_new/img/icon/logo-pri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6050" y="0"/>
            <a:ext cx="1217950" cy="1340768"/>
          </a:xfrm>
          <a:prstGeom prst="rect">
            <a:avLst/>
          </a:prstGeom>
          <a:noFill/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ч. 1 ст. 5.27.1 </a:t>
            </a:r>
            <a:r>
              <a:rPr lang="ru-RU" dirty="0" smtClean="0"/>
              <a:t>КоАП РФ</a:t>
            </a:r>
          </a:p>
          <a:p>
            <a:r>
              <a:rPr lang="ru-RU" dirty="0" smtClean="0"/>
              <a:t>Нарушение </a:t>
            </a:r>
            <a:r>
              <a:rPr lang="ru-RU" dirty="0"/>
              <a:t>государственных нормативных требований охраны труда, содержащихся в федеральных законах и иных нормативных правовых актах Российской Федерации, за исключением случаев, предусмотренных ч. 2 - 4 ст. 5.27.1 и ч. 3 статьи 11.23 предупреждение или административный штраф на должностных лиц от 2 тыс. до 5 тыс. руб.; на ИП – от 2 тыс. до 5 тыс. руб.; на юридических лиц - от 50 тыс. до 80 тыс. руб.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ч</a:t>
            </a:r>
            <a:r>
              <a:rPr lang="ru-RU" dirty="0"/>
              <a:t>. 2 ст. 5.27.1 </a:t>
            </a:r>
            <a:r>
              <a:rPr lang="ru-RU" dirty="0" smtClean="0"/>
              <a:t>КоАП РФ</a:t>
            </a:r>
          </a:p>
          <a:p>
            <a:r>
              <a:rPr lang="ru-RU" dirty="0" smtClean="0"/>
              <a:t>Нарушение </a:t>
            </a:r>
            <a:r>
              <a:rPr lang="ru-RU" dirty="0"/>
              <a:t>работодателем установленного порядка проведения специальной оценки условий труда на рабочих местах или ее </a:t>
            </a:r>
            <a:r>
              <a:rPr lang="ru-RU" dirty="0" err="1"/>
              <a:t>непроведение</a:t>
            </a:r>
            <a:r>
              <a:rPr lang="ru-RU" dirty="0"/>
              <a:t> предупреждение или административный штраф на должностных лиц от 5 тыс. до 10 тыс. руб.; на ИП – от 5 тыс. до 10 тыс. руб.; на юридических лиц – от 60 тыс. до 80 тыс. руб.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ч</a:t>
            </a:r>
            <a:r>
              <a:rPr lang="ru-RU" dirty="0"/>
              <a:t>. 3 ст. 5.27.1 </a:t>
            </a:r>
            <a:r>
              <a:rPr lang="ru-RU" dirty="0" smtClean="0"/>
              <a:t>КоАП РФ</a:t>
            </a:r>
          </a:p>
          <a:p>
            <a:r>
              <a:rPr lang="ru-RU" dirty="0" smtClean="0"/>
              <a:t>Допуск </a:t>
            </a:r>
            <a:r>
              <a:rPr lang="ru-RU" dirty="0"/>
              <a:t>работника к исполнению им трудовых обязанностей без прохождения в установленном порядке обучения и проверки знаний требований охраны труда, а также обязательных предварительных (при поступлении на работу) и периодических (в течение трудовой деятельности) медицинских осмотров, обязательных медицинских осмотров в начале рабочего дня (смены), обязательных психиатрических освидетельствований или при наличии медицинских противопоказаний административный штраф на должностных лиц от 15 тыс. до 25 тыс. руб.; на ИП – от 15 тыс. до 25 тыс. руб.; на юридических лиц - от 110 тыс. до 130 тыс. руб.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ч</a:t>
            </a:r>
            <a:r>
              <a:rPr lang="ru-RU" dirty="0"/>
              <a:t>. 4 ст. 5.27.1 </a:t>
            </a:r>
            <a:r>
              <a:rPr lang="ru-RU" dirty="0" smtClean="0"/>
              <a:t>КоАП РФ</a:t>
            </a:r>
          </a:p>
          <a:p>
            <a:r>
              <a:rPr lang="ru-RU" dirty="0" smtClean="0"/>
              <a:t>Необеспечение </a:t>
            </a:r>
            <a:r>
              <a:rPr lang="ru-RU" dirty="0"/>
              <a:t>работников средствами индивидуальной защиты административный штраф на должностных лиц от 20 тыс. до 30 тыс. руб.; на ИП – от 20 тыс. до 30 тыс. руб.; на юридических лиц – от 130 тыс. до 150 тыс. рублей. </a:t>
            </a:r>
          </a:p>
        </p:txBody>
      </p:sp>
    </p:spTree>
    <p:extLst>
      <p:ext uri="{BB962C8B-B14F-4D97-AF65-F5344CB8AC3E}">
        <p14:creationId xmlns:p14="http://schemas.microsoft.com/office/powerpoint/2010/main" val="725104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8467055</TotalTime>
  <Words>2032</Words>
  <Application>Microsoft Office PowerPoint</Application>
  <PresentationFormat>Экран (4:3)</PresentationFormat>
  <Paragraphs>100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Calibri</vt:lpstr>
      <vt:lpstr>Constantia</vt:lpstr>
      <vt:lpstr>Franklin Gothic Book</vt:lpstr>
      <vt:lpstr>Franklin Gothic Medium</vt:lpstr>
      <vt:lpstr>Times New Roman</vt:lpstr>
      <vt:lpstr>Wingdings 2</vt:lpstr>
      <vt:lpstr>Трек</vt:lpstr>
      <vt:lpstr>Поток</vt:lpstr>
      <vt:lpstr>         Практика выявления                 административных            правонарушений           и привлечения          к ответственности</vt:lpstr>
      <vt:lpstr>Индикаторы риска нарушения обязательных требований при осуществлении федерального государственного контроля (надзора) в сфере труда как основное основание проведения проверок в условиях моратория   </vt:lpstr>
      <vt:lpstr>Презентация PowerPoint</vt:lpstr>
      <vt:lpstr>Презентация PowerPoint</vt:lpstr>
      <vt:lpstr>           Ответственность за нарушение законодательства </vt:lpstr>
      <vt:lpstr>Нарушение трудового законодательства и иных нормативных правовых актов, содержащих нормы трудового права (ч. 1 ст. 5.27 КоАП РФ)</vt:lpstr>
      <vt:lpstr> Уклонение от оформления или ненадлежащее оформление трудового договора либо заключение гражданско-правового договора  (ч. 4 ст. 5.27 КоАП РФ)</vt:lpstr>
      <vt:lpstr> Невыплата или неполная выплата в установленный срок заработной платы (ч. 6 ст. 5.27 КоАП РФ)</vt:lpstr>
      <vt:lpstr>      Ответственность за нарушение законодательства </vt:lpstr>
      <vt:lpstr>Зарегистрированное количество несчастных случаев в 2023 году по сравнению с 2022 годом</vt:lpstr>
      <vt:lpstr>Причины несчастных случаев с тяжёлыми последствиями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 Дроздов</dc:creator>
  <cp:lastModifiedBy>Бадеева Дарья Дмитриевна</cp:lastModifiedBy>
  <cp:revision>164</cp:revision>
  <dcterms:created xsi:type="dcterms:W3CDTF">2017-04-18T12:35:39Z</dcterms:created>
  <dcterms:modified xsi:type="dcterms:W3CDTF">2024-02-14T14:22:29Z</dcterms:modified>
</cp:coreProperties>
</file>