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7" r:id="rId2"/>
    <p:sldId id="260" r:id="rId3"/>
    <p:sldId id="261" r:id="rId4"/>
    <p:sldId id="288" r:id="rId5"/>
    <p:sldId id="293" r:id="rId6"/>
    <p:sldId id="263" r:id="rId7"/>
    <p:sldId id="266" r:id="rId8"/>
    <p:sldId id="290" r:id="rId9"/>
    <p:sldId id="272" r:id="rId10"/>
    <p:sldId id="265" r:id="rId11"/>
    <p:sldId id="271" r:id="rId12"/>
    <p:sldId id="292" r:id="rId13"/>
  </p:sldIdLst>
  <p:sldSz cx="9144000" cy="5143500" type="screen16x9"/>
  <p:notesSz cx="992981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837" autoAdjust="0"/>
  </p:normalViewPr>
  <p:slideViewPr>
    <p:cSldViewPr>
      <p:cViewPr varScale="1">
        <p:scale>
          <a:sx n="123" d="100"/>
          <a:sy n="123" d="100"/>
        </p:scale>
        <p:origin x="1176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2066919826511048"/>
          <c:y val="0.13437113464265243"/>
          <c:w val="0.86968291682990673"/>
          <c:h val="0.417481800623978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СЭБ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6"/>
                <c:pt idx="0">
                  <c:v>строительство</c:v>
                </c:pt>
                <c:pt idx="1">
                  <c:v>продукция производственно-технического назначения</c:v>
                </c:pt>
                <c:pt idx="2">
                  <c:v>пищевая продукция</c:v>
                </c:pt>
                <c:pt idx="3">
                  <c:v>организация питания населения</c:v>
                </c:pt>
                <c:pt idx="4">
                  <c:v>хозяйственно-бытовое водоснабжение</c:v>
                </c:pt>
                <c:pt idx="5">
                  <c:v>питьевое водоснабжение</c:v>
                </c:pt>
                <c:pt idx="6">
                  <c:v>атмосферный воздух</c:v>
                </c:pt>
                <c:pt idx="7">
                  <c:v>почвы</c:v>
                </c:pt>
                <c:pt idx="8">
                  <c:v>сбор отходов</c:v>
                </c:pt>
                <c:pt idx="9">
                  <c:v>проживание в жилых помещениях</c:v>
                </c:pt>
                <c:pt idx="10">
                  <c:v>эксплуатация помещений, оборудования </c:v>
                </c:pt>
                <c:pt idx="11">
                  <c:v>условия труда</c:v>
                </c:pt>
                <c:pt idx="12">
                  <c:v>биологические вещества и их токсины </c:v>
                </c:pt>
                <c:pt idx="13">
                  <c:v>другие физические факторы</c:v>
                </c:pt>
                <c:pt idx="14">
                  <c:v>жалобы на шум </c:v>
                </c:pt>
                <c:pt idx="15">
                  <c:v>воспитание и обучение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38</c:v>
                </c:pt>
                <c:pt idx="1">
                  <c:v>3</c:v>
                </c:pt>
                <c:pt idx="2">
                  <c:v>195</c:v>
                </c:pt>
                <c:pt idx="3">
                  <c:v>114</c:v>
                </c:pt>
                <c:pt idx="4">
                  <c:v>13</c:v>
                </c:pt>
                <c:pt idx="5">
                  <c:v>139</c:v>
                </c:pt>
                <c:pt idx="6">
                  <c:v>66</c:v>
                </c:pt>
                <c:pt idx="7">
                  <c:v>146</c:v>
                </c:pt>
                <c:pt idx="8">
                  <c:v>174</c:v>
                </c:pt>
                <c:pt idx="9">
                  <c:v>694</c:v>
                </c:pt>
                <c:pt idx="10">
                  <c:v>172</c:v>
                </c:pt>
                <c:pt idx="11">
                  <c:v>18</c:v>
                </c:pt>
                <c:pt idx="12">
                  <c:v>50</c:v>
                </c:pt>
                <c:pt idx="13">
                  <c:v>187</c:v>
                </c:pt>
                <c:pt idx="14">
                  <c:v>162</c:v>
                </c:pt>
                <c:pt idx="15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CF-468B-934F-1968B861CD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25"/>
        <c:axId val="102822656"/>
        <c:axId val="102824192"/>
      </c:barChart>
      <c:catAx>
        <c:axId val="10282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824192"/>
        <c:crosses val="autoZero"/>
        <c:auto val="1"/>
        <c:lblAlgn val="ctr"/>
        <c:lblOffset val="100"/>
        <c:noMultiLvlLbl val="0"/>
      </c:catAx>
      <c:valAx>
        <c:axId val="102824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2822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60081041239708044"/>
          <c:y val="1.86046511627906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2174738431668648"/>
          <c:y val="1.8352327192787067E-3"/>
          <c:w val="0.65710780794710177"/>
          <c:h val="0.511256260795102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ЗПП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продовольственные товары</c:v>
                </c:pt>
                <c:pt idx="1">
                  <c:v>договоры с использованием "Интернет", МП</c:v>
                </c:pt>
                <c:pt idx="2">
                  <c:v>по образцам</c:v>
                </c:pt>
                <c:pt idx="3">
                  <c:v>общественное питание</c:v>
                </c:pt>
                <c:pt idx="4">
                  <c:v>бытовое обслуживание населения</c:v>
                </c:pt>
                <c:pt idx="5">
                  <c:v>техническое обслуживание автотранспорта</c:v>
                </c:pt>
                <c:pt idx="6">
                  <c:v>гостиничные услуги</c:v>
                </c:pt>
                <c:pt idx="7">
                  <c:v>туристские услуги</c:v>
                </c:pt>
                <c:pt idx="8">
                  <c:v>транспортные услуги</c:v>
                </c:pt>
                <c:pt idx="9">
                  <c:v>услуги связи</c:v>
                </c:pt>
                <c:pt idx="10">
                  <c:v>деятельность на финансовом рынке</c:v>
                </c:pt>
                <c:pt idx="11">
                  <c:v>долевое строительство жилья </c:v>
                </c:pt>
                <c:pt idx="12">
                  <c:v>жилищно-коммунальные услуги</c:v>
                </c:pt>
                <c:pt idx="13">
                  <c:v>образовательные услуги</c:v>
                </c:pt>
                <c:pt idx="14">
                  <c:v>медицинские услуги</c:v>
                </c:pt>
                <c:pt idx="15">
                  <c:v>культурно-развлекательные мероприятия</c:v>
                </c:pt>
                <c:pt idx="16">
                  <c:v>прочие виды деятельности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360</c:v>
                </c:pt>
                <c:pt idx="1">
                  <c:v>243</c:v>
                </c:pt>
                <c:pt idx="2">
                  <c:v>7</c:v>
                </c:pt>
                <c:pt idx="3">
                  <c:v>32</c:v>
                </c:pt>
                <c:pt idx="4">
                  <c:v>61</c:v>
                </c:pt>
                <c:pt idx="5">
                  <c:v>7</c:v>
                </c:pt>
                <c:pt idx="6">
                  <c:v>6</c:v>
                </c:pt>
                <c:pt idx="7">
                  <c:v>16</c:v>
                </c:pt>
                <c:pt idx="8">
                  <c:v>111</c:v>
                </c:pt>
                <c:pt idx="9">
                  <c:v>135</c:v>
                </c:pt>
                <c:pt idx="10">
                  <c:v>106</c:v>
                </c:pt>
                <c:pt idx="11">
                  <c:v>10</c:v>
                </c:pt>
                <c:pt idx="12">
                  <c:v>150</c:v>
                </c:pt>
                <c:pt idx="13">
                  <c:v>13</c:v>
                </c:pt>
                <c:pt idx="14">
                  <c:v>32</c:v>
                </c:pt>
                <c:pt idx="15">
                  <c:v>63</c:v>
                </c:pt>
                <c:pt idx="16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5-4EDC-9676-0AE666A08B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4917248"/>
        <c:axId val="105119744"/>
      </c:barChart>
      <c:catAx>
        <c:axId val="10491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119744"/>
        <c:crosses val="autoZero"/>
        <c:auto val="1"/>
        <c:lblAlgn val="ctr"/>
        <c:lblOffset val="100"/>
        <c:noMultiLvlLbl val="0"/>
      </c:catAx>
      <c:valAx>
        <c:axId val="105119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04917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76837177002951E-3"/>
          <c:y val="7.5948555659051079E-2"/>
          <c:w val="0.99202316282299663"/>
          <c:h val="0.62604337940490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Контрольная закупка</c:v>
                </c:pt>
              </c:strCache>
            </c:strRef>
          </c:tx>
          <c:invertIfNegative val="0"/>
          <c:dLbls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59,0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8B7-4739-9FE5-755CC8D166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B7-4739-9FE5-755CC8D166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Внеплановые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Лист1!$C$2:$C$6</c:f>
              <c:numCache>
                <c:formatCode>0</c:formatCode>
                <c:ptCount val="5"/>
                <c:pt idx="0">
                  <c:v>1277</c:v>
                </c:pt>
                <c:pt idx="1">
                  <c:v>488</c:v>
                </c:pt>
                <c:pt idx="2">
                  <c:v>695</c:v>
                </c:pt>
                <c:pt idx="3">
                  <c:v>394</c:v>
                </c:pt>
                <c:pt idx="4">
                  <c:v>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E8B7-4739-9FE5-755CC8D166D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Плановые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Лист1!$D$2:$D$6</c:f>
              <c:numCache>
                <c:formatCode>0</c:formatCode>
                <c:ptCount val="5"/>
                <c:pt idx="0">
                  <c:v>555</c:v>
                </c:pt>
                <c:pt idx="1">
                  <c:v>124</c:v>
                </c:pt>
                <c:pt idx="2">
                  <c:v>350</c:v>
                </c:pt>
                <c:pt idx="3">
                  <c:v>409</c:v>
                </c:pt>
                <c:pt idx="4">
                  <c:v>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61-4F32-8C6E-1DF97717814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Административные расследования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Лист1!$E$2:$E$6</c:f>
              <c:numCache>
                <c:formatCode>0</c:formatCode>
                <c:ptCount val="5"/>
                <c:pt idx="0">
                  <c:v>908</c:v>
                </c:pt>
                <c:pt idx="1">
                  <c:v>739</c:v>
                </c:pt>
                <c:pt idx="2">
                  <c:v>483</c:v>
                </c:pt>
                <c:pt idx="3">
                  <c:v>10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14-4B09-9412-DEBACFA9ACA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F714-4B09-9412-DEBACFA9ACA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Лист1!$G$2:$G$6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F714-4B09-9412-DEBACFA9ACA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Столбец4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Лист1!$H$2:$H$6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3-F714-4B09-9412-DEBACFA9AC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axId val="79735040"/>
        <c:axId val="79745024"/>
      </c:barChart>
      <c:catAx>
        <c:axId val="7973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79745024"/>
        <c:crosses val="autoZero"/>
        <c:auto val="1"/>
        <c:lblAlgn val="ctr"/>
        <c:lblOffset val="100"/>
        <c:noMultiLvlLbl val="0"/>
      </c:catAx>
      <c:valAx>
        <c:axId val="797450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9735040"/>
        <c:crosses val="autoZero"/>
        <c:crossBetween val="between"/>
      </c:valAx>
      <c:spPr>
        <a:ln>
          <a:noFill/>
        </a:ln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5.5577446489174627E-2"/>
          <c:y val="0.76127349621341422"/>
          <c:w val="0.69348820017696933"/>
          <c:h val="0.2240314266374309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0.26996</cdr:x>
      <cdr:y>0.07442</cdr:y>
    </cdr:from>
    <cdr:to>
      <cdr:x>0.27449</cdr:x>
      <cdr:y>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584176" y="341437"/>
          <a:ext cx="26542" cy="4246537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C00000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4597" y="0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356CF-78C2-469A-9291-EB5F290844BB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09588"/>
            <a:ext cx="4532313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982" y="3228895"/>
            <a:ext cx="794385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4597" y="6456612"/>
            <a:ext cx="4302919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B4606-E64D-40A5-94FF-760CAC58D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600" dirty="0">
              <a:latin typeface="Franklin Gothic Medium" panose="020B06030201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B4606-E64D-40A5-94FF-760CAC58D2C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9910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B4606-E64D-40A5-94FF-760CAC58D2C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0484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B4606-E64D-40A5-94FF-760CAC58D2C1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079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B4606-E64D-40A5-94FF-760CAC58D2C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458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B4606-E64D-40A5-94FF-760CAC58D2C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305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 smtClean="0">
              <a:latin typeface="+mn-lt"/>
            </a:endParaRPr>
          </a:p>
          <a:p>
            <a:endParaRPr lang="ru-RU" sz="14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B4606-E64D-40A5-94FF-760CAC58D2C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319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ru-RU" sz="1400" b="0" kern="1200" baseline="0" dirty="0" smtClean="0">
              <a:solidFill>
                <a:srgbClr val="800000"/>
              </a:solidFill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B4606-E64D-40A5-94FF-760CAC58D2C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382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B4606-E64D-40A5-94FF-760CAC58D2C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727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B4606-E64D-40A5-94FF-760CAC58D2C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164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B4606-E64D-40A5-94FF-760CAC58D2C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994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B4606-E64D-40A5-94FF-760CAC58D2C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832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B4606-E64D-40A5-94FF-760CAC58D2C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820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D5724-17B6-4DB3-B662-B309CAFEFD84}" type="datetime1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50CA-424A-4892-AB28-8D6A2B191DB1}" type="datetime1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19F9-22AB-466C-8390-BA01A1D23A13}" type="datetime1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E03A-8A67-4FF3-9BFF-CF6DF4E20C6D}" type="datetime1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7178E-0D1B-4ACF-86B7-D0DF57B5741F}" type="datetime1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B004-F7EE-4F91-82A0-5A00404E3433}" type="datetime1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EDE3-4BBE-4B94-BE2C-C15E60441157}" type="datetime1">
              <a:rPr lang="ru-RU" smtClean="0"/>
              <a:pPr/>
              <a:t>14.02.2024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B4B3E-70DF-4435-B906-FC5E1BFE17D0}" type="datetime1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86A-65F4-43A9-B70F-84C2F4981D86}" type="datetime1">
              <a:rPr lang="ru-RU" smtClean="0"/>
              <a:pPr/>
              <a:t>14.02.2024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4C55-5EB5-4887-9AA8-62E8E6E8B11B}" type="datetime1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AAB4-49B8-4C10-819A-25CD5A78E538}" type="datetime1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5C810-1125-475F-AF98-2FFF37034334}" type="datetime1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-32540" y="2211710"/>
            <a:ext cx="9176540" cy="143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Итоги деятельности</a:t>
            </a:r>
            <a:b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Управления Роспотребнадзора</a:t>
            </a:r>
            <a:b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 Архангельской области</a:t>
            </a:r>
            <a:b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 2023 году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0" y="4047914"/>
            <a:ext cx="9144000" cy="756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И.Л. Поспелова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н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ачальник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отдела организации и обеспечения деятельности  Управления</a:t>
            </a:r>
            <a:r>
              <a:rPr kumimoji="0" lang="ru-RU" sz="2000" b="1" i="0" u="none" strike="noStrike" kern="1200" cap="none" spc="0" normalizeH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Роспотребнадзора по Архангельской области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Файл:Emblem of the Federal Service for the Oversight of Consumer Protection  and Welfare.svg — Википеди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4907" y="188641"/>
            <a:ext cx="1674186" cy="1907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573528"/>
          </a:xfrm>
        </p:spPr>
        <p:txBody>
          <a:bodyPr>
            <a:normAutofit/>
          </a:bodyPr>
          <a:lstStyle/>
          <a:p>
            <a:pPr fontAlgn="ctr"/>
            <a:r>
              <a:rPr lang="ru-RU" sz="2000" b="1" dirty="0" smtClean="0">
                <a:solidFill>
                  <a:srgbClr val="002060"/>
                </a:solidFill>
              </a:rPr>
              <a:t>ПРОФИЛАКТИЧЕСКИЕ МЕРОПРИЯТИЯ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4948014"/>
            <a:ext cx="611560" cy="19548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78880"/>
              </p:ext>
            </p:extLst>
          </p:nvPr>
        </p:nvGraphicFramePr>
        <p:xfrm>
          <a:off x="107504" y="2211710"/>
          <a:ext cx="4104456" cy="122782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835806">
                  <a:extLst>
                    <a:ext uri="{9D8B030D-6E8A-4147-A177-3AD203B41FA5}">
                      <a16:colId xmlns:a16="http://schemas.microsoft.com/office/drawing/2014/main" val="3564776368"/>
                    </a:ext>
                  </a:extLst>
                </a:gridCol>
                <a:gridCol w="634325">
                  <a:extLst>
                    <a:ext uri="{9D8B030D-6E8A-4147-A177-3AD203B41FA5}">
                      <a16:colId xmlns:a16="http://schemas.microsoft.com/office/drawing/2014/main" val="1259886716"/>
                    </a:ext>
                  </a:extLst>
                </a:gridCol>
                <a:gridCol w="634325">
                  <a:extLst>
                    <a:ext uri="{9D8B030D-6E8A-4147-A177-3AD203B41FA5}">
                      <a16:colId xmlns:a16="http://schemas.microsoft.com/office/drawing/2014/main" val="2624255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Предостережения:</a:t>
                      </a:r>
                    </a:p>
                  </a:txBody>
                  <a:tcPr marL="54000" marR="7144" marT="7144" marB="0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502105"/>
                  </a:ext>
                </a:extLst>
              </a:tr>
              <a:tr h="287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СЭБ</a:t>
                      </a:r>
                    </a:p>
                  </a:txBody>
                  <a:tcPr marL="54000" marR="7144" marT="7144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755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913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406374"/>
                  </a:ext>
                </a:extLst>
              </a:tr>
              <a:tr h="2876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ЗПП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7144" marT="7144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171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494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615930"/>
                  </a:ext>
                </a:extLst>
              </a:tr>
              <a:tr h="288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7144" marT="7144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926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1407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216708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224691"/>
              </p:ext>
            </p:extLst>
          </p:nvPr>
        </p:nvGraphicFramePr>
        <p:xfrm>
          <a:off x="107505" y="3651869"/>
          <a:ext cx="4104456" cy="136815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565285">
                  <a:extLst>
                    <a:ext uri="{9D8B030D-6E8A-4147-A177-3AD203B41FA5}">
                      <a16:colId xmlns:a16="http://schemas.microsoft.com/office/drawing/2014/main" val="420510227"/>
                    </a:ext>
                  </a:extLst>
                </a:gridCol>
                <a:gridCol w="769585">
                  <a:extLst>
                    <a:ext uri="{9D8B030D-6E8A-4147-A177-3AD203B41FA5}">
                      <a16:colId xmlns:a16="http://schemas.microsoft.com/office/drawing/2014/main" val="438477092"/>
                    </a:ext>
                  </a:extLst>
                </a:gridCol>
                <a:gridCol w="769586">
                  <a:extLst>
                    <a:ext uri="{9D8B030D-6E8A-4147-A177-3AD203B41FA5}">
                      <a16:colId xmlns:a16="http://schemas.microsoft.com/office/drawing/2014/main" val="3700159936"/>
                    </a:ext>
                  </a:extLst>
                </a:gridCol>
              </a:tblGrid>
              <a:tr h="34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Консультирование:</a:t>
                      </a:r>
                    </a:p>
                  </a:txBody>
                  <a:tcPr marL="54000" marR="7144" marT="7144" marB="0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379846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СЭБ</a:t>
                      </a:r>
                    </a:p>
                  </a:txBody>
                  <a:tcPr marL="54000" marR="7144" marT="7144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281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243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623586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ЗПП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7144" marT="7144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899435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7144" marT="7144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281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330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336044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078610"/>
              </p:ext>
            </p:extLst>
          </p:nvPr>
        </p:nvGraphicFramePr>
        <p:xfrm>
          <a:off x="4499992" y="771550"/>
          <a:ext cx="4464495" cy="129614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790310">
                  <a:extLst>
                    <a:ext uri="{9D8B030D-6E8A-4147-A177-3AD203B41FA5}">
                      <a16:colId xmlns:a16="http://schemas.microsoft.com/office/drawing/2014/main" val="4014514304"/>
                    </a:ext>
                  </a:extLst>
                </a:gridCol>
                <a:gridCol w="837093">
                  <a:extLst>
                    <a:ext uri="{9D8B030D-6E8A-4147-A177-3AD203B41FA5}">
                      <a16:colId xmlns:a16="http://schemas.microsoft.com/office/drawing/2014/main" val="1431145152"/>
                    </a:ext>
                  </a:extLst>
                </a:gridCol>
                <a:gridCol w="837092">
                  <a:extLst>
                    <a:ext uri="{9D8B030D-6E8A-4147-A177-3AD203B41FA5}">
                      <a16:colId xmlns:a16="http://schemas.microsoft.com/office/drawing/2014/main" val="3012279837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Информирование:</a:t>
                      </a:r>
                    </a:p>
                  </a:txBody>
                  <a:tcPr marL="54000" marR="7144" marT="7144" marB="0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459544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СЭБ</a:t>
                      </a:r>
                    </a:p>
                  </a:txBody>
                  <a:tcPr marL="54000" marR="7144" marT="7144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596503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ЗПП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7144" marT="7144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5208353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7144" marT="7144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870147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530954"/>
              </p:ext>
            </p:extLst>
          </p:nvPr>
        </p:nvGraphicFramePr>
        <p:xfrm>
          <a:off x="4499992" y="2211709"/>
          <a:ext cx="4464496" cy="158417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61467195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5926585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7854565"/>
                    </a:ext>
                  </a:extLst>
                </a:gridCol>
              </a:tblGrid>
              <a:tr h="30767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ПЛАН </a:t>
                      </a: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обязательных </a:t>
                      </a: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профилактических визитов</a:t>
                      </a:r>
                    </a:p>
                  </a:txBody>
                  <a:tcPr marL="90000" marR="90000" marT="46798" marB="46798" anchor="ctr" anchorCtr="1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anchor="ctr" anchorCtr="1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798" marB="46798" anchor="ctr" anchorCtr="1" horzOverflow="overflow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793351"/>
                  </a:ext>
                </a:extLst>
              </a:tr>
              <a:tr h="307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ПВ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anchor="ctr" anchorCtr="1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ОБЪЕКТОВ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anchor="ctr" anchorCtr="1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108058"/>
                  </a:ext>
                </a:extLst>
              </a:tr>
              <a:tr h="322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СЭБ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1029</a:t>
                      </a: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2335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9378336"/>
                  </a:ext>
                </a:extLst>
              </a:tr>
              <a:tr h="322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ЗПП</a:t>
                      </a:r>
                    </a:p>
                  </a:txBody>
                  <a:tcPr marL="54000" marR="7144" marT="7144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5170146"/>
                  </a:ext>
                </a:extLst>
              </a:tr>
              <a:tr h="322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1130</a:t>
                      </a: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2436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50795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753817"/>
              </p:ext>
            </p:extLst>
          </p:nvPr>
        </p:nvGraphicFramePr>
        <p:xfrm>
          <a:off x="107502" y="771550"/>
          <a:ext cx="4104457" cy="126287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808314">
                  <a:extLst>
                    <a:ext uri="{9D8B030D-6E8A-4147-A177-3AD203B41FA5}">
                      <a16:colId xmlns:a16="http://schemas.microsoft.com/office/drawing/2014/main" val="3564776368"/>
                    </a:ext>
                  </a:extLst>
                </a:gridCol>
                <a:gridCol w="661818">
                  <a:extLst>
                    <a:ext uri="{9D8B030D-6E8A-4147-A177-3AD203B41FA5}">
                      <a16:colId xmlns:a16="http://schemas.microsoft.com/office/drawing/2014/main" val="1259886716"/>
                    </a:ext>
                  </a:extLst>
                </a:gridCol>
                <a:gridCol w="634325">
                  <a:extLst>
                    <a:ext uri="{9D8B030D-6E8A-4147-A177-3AD203B41FA5}">
                      <a16:colId xmlns:a16="http://schemas.microsoft.com/office/drawing/2014/main" val="262425503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Профилактические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7144" marT="7144" marB="0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90000" marR="90000" marT="46798" marB="46798" anchorCtr="1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90000" marR="90000" marT="46798" marB="46798" anchorCtr="1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502105"/>
                  </a:ext>
                </a:extLst>
              </a:tr>
              <a:tr h="125092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Запланировано</a:t>
                      </a:r>
                    </a:p>
                  </a:txBody>
                  <a:tcPr marL="54000" marR="7144" marT="7144" marB="0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279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719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406374"/>
                  </a:ext>
                </a:extLst>
              </a:tr>
              <a:tr h="178176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Проведено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7144" marT="7144" marB="0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691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615930"/>
                  </a:ext>
                </a:extLst>
              </a:tr>
              <a:tr h="342010"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отказ КЛ </a:t>
                      </a:r>
                      <a:endParaRPr 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7144" marT="7144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216708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499992" y="4141408"/>
            <a:ext cx="4392488" cy="374558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https://</a:t>
            </a:r>
            <a:r>
              <a:rPr lang="en-US" dirty="0" smtClean="0">
                <a:solidFill>
                  <a:srgbClr val="002060"/>
                </a:solidFill>
              </a:rPr>
              <a:t>29.rospotrebnadzor.ru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57352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ПЛАН КНМ НА 2024 ГОД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4948014"/>
            <a:ext cx="611560" cy="19548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567536"/>
              </p:ext>
            </p:extLst>
          </p:nvPr>
        </p:nvGraphicFramePr>
        <p:xfrm>
          <a:off x="107504" y="699543"/>
          <a:ext cx="8928991" cy="365311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6893579">
                  <a:extLst>
                    <a:ext uri="{9D8B030D-6E8A-4147-A177-3AD203B41FA5}">
                      <a16:colId xmlns:a16="http://schemas.microsoft.com/office/drawing/2014/main" val="487466197"/>
                    </a:ext>
                  </a:extLst>
                </a:gridCol>
                <a:gridCol w="1076099">
                  <a:extLst>
                    <a:ext uri="{9D8B030D-6E8A-4147-A177-3AD203B41FA5}">
                      <a16:colId xmlns:a16="http://schemas.microsoft.com/office/drawing/2014/main" val="157365225"/>
                    </a:ext>
                  </a:extLst>
                </a:gridCol>
                <a:gridCol w="959313">
                  <a:extLst>
                    <a:ext uri="{9D8B030D-6E8A-4147-A177-3AD203B41FA5}">
                      <a16:colId xmlns:a16="http://schemas.microsoft.com/office/drawing/2014/main" val="2477708487"/>
                    </a:ext>
                  </a:extLst>
                </a:gridCol>
              </a:tblGrid>
              <a:tr h="3529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КНМ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anchor="ctr" anchorCtr="1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объекты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anchor="ctr" anchorCtr="1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9892388"/>
                  </a:ext>
                </a:extLst>
              </a:tr>
              <a:tr h="4305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 сфере здравоохранения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119252"/>
                  </a:ext>
                </a:extLst>
              </a:tr>
              <a:tr h="42375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 сфере образования</a:t>
                      </a:r>
                    </a:p>
                  </a:txBody>
                  <a:tcPr marL="54000" marR="7144" marT="7144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348319"/>
                  </a:ext>
                </a:extLst>
              </a:tr>
              <a:tr h="57062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 сфере предоставления коммунальных, социальных и персональных услуг</a:t>
                      </a:r>
                    </a:p>
                  </a:txBody>
                  <a:tcPr marL="54000" marR="7144" marT="7144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139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8579719"/>
                  </a:ext>
                </a:extLst>
              </a:tr>
              <a:tr h="59808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 сфере производства пищевых продуктов, включая напитки; производство табачных изделий</a:t>
                      </a:r>
                    </a:p>
                  </a:txBody>
                  <a:tcPr marL="54000" marR="7144" marT="7144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853267"/>
                  </a:ext>
                </a:extLst>
              </a:tr>
              <a:tr h="423758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 сфере общественного питания</a:t>
                      </a:r>
                    </a:p>
                  </a:txBody>
                  <a:tcPr marL="54000" marR="7144" marT="7144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798116"/>
                  </a:ext>
                </a:extLst>
              </a:tr>
              <a:tr h="429644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 сфере торговли пищевыми продуктами</a:t>
                      </a:r>
                    </a:p>
                  </a:txBody>
                  <a:tcPr marL="54000" marR="7144" marT="7144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769025"/>
                  </a:ext>
                </a:extLst>
              </a:tr>
              <a:tr h="42375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altLang="ru-RU" sz="14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452</a:t>
                      </a:r>
                      <a:endParaRPr lang="ru-RU" altLang="ru-RU" sz="14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798" marB="46798" horzOverflow="overflow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47488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-32540" y="1779662"/>
            <a:ext cx="9176540" cy="186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БЛАГОДАРЮ ЗА ВНИМАНИЕ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21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4948014"/>
            <a:ext cx="611560" cy="19548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5" name="Заголовок 8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57308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КОНТРОЛЬНОЙ (НАДЗОРНОЙ)</a:t>
            </a:r>
            <a:b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В 2023 ГОДУ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7"/>
          <p:cNvSpPr txBox="1"/>
          <p:nvPr/>
        </p:nvSpPr>
        <p:spPr>
          <a:xfrm>
            <a:off x="827584" y="699542"/>
            <a:ext cx="7488832" cy="2866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spcBef>
                <a:spcPts val="75"/>
              </a:spcBef>
            </a:pPr>
            <a:r>
              <a:rPr spc="-15" dirty="0">
                <a:solidFill>
                  <a:srgbClr val="002060"/>
                </a:solidFill>
                <a:latin typeface="Franklin Gothic Medium"/>
                <a:cs typeface="Franklin Gothic Medium"/>
              </a:rPr>
              <a:t>ПОСТАНОВЛЕНИЯ</a:t>
            </a:r>
            <a:r>
              <a:rPr spc="-41" dirty="0">
                <a:solidFill>
                  <a:srgbClr val="002060"/>
                </a:solidFill>
                <a:latin typeface="Franklin Gothic Medium"/>
                <a:cs typeface="Franklin Gothic Medium"/>
              </a:rPr>
              <a:t> </a:t>
            </a:r>
            <a:r>
              <a:rPr spc="-23" dirty="0">
                <a:solidFill>
                  <a:srgbClr val="002060"/>
                </a:solidFill>
                <a:latin typeface="Franklin Gothic Medium"/>
                <a:cs typeface="Franklin Gothic Medium"/>
              </a:rPr>
              <a:t>ПРАВИТЕЛЬСТВА</a:t>
            </a:r>
            <a:r>
              <a:rPr spc="-41" dirty="0">
                <a:solidFill>
                  <a:srgbClr val="002060"/>
                </a:solidFill>
                <a:latin typeface="Franklin Gothic Medium"/>
                <a:cs typeface="Franklin Gothic Medium"/>
              </a:rPr>
              <a:t> </a:t>
            </a:r>
            <a:r>
              <a:rPr spc="-11" dirty="0">
                <a:solidFill>
                  <a:srgbClr val="002060"/>
                </a:solidFill>
                <a:latin typeface="Franklin Gothic Medium"/>
                <a:cs typeface="Franklin Gothic Medium"/>
              </a:rPr>
              <a:t>РОССИЙСКОЙ</a:t>
            </a:r>
            <a:r>
              <a:rPr spc="-38" dirty="0">
                <a:solidFill>
                  <a:srgbClr val="002060"/>
                </a:solidFill>
                <a:latin typeface="Franklin Gothic Medium"/>
                <a:cs typeface="Franklin Gothic Medium"/>
              </a:rPr>
              <a:t> </a:t>
            </a:r>
            <a:r>
              <a:rPr spc="-19" dirty="0">
                <a:solidFill>
                  <a:srgbClr val="002060"/>
                </a:solidFill>
                <a:latin typeface="Franklin Gothic Medium"/>
                <a:cs typeface="Franklin Gothic Medium"/>
              </a:rPr>
              <a:t>ФЕДЕРАЦИИ</a:t>
            </a:r>
            <a:endParaRPr dirty="0">
              <a:solidFill>
                <a:srgbClr val="002060"/>
              </a:solidFill>
              <a:latin typeface="Franklin Gothic Medium"/>
              <a:cs typeface="Franklin Gothic Medium"/>
            </a:endParaRPr>
          </a:p>
        </p:txBody>
      </p:sp>
      <p:graphicFrame>
        <p:nvGraphicFramePr>
          <p:cNvPr id="9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227817"/>
              </p:ext>
            </p:extLst>
          </p:nvPr>
        </p:nvGraphicFramePr>
        <p:xfrm>
          <a:off x="0" y="987574"/>
          <a:ext cx="9155251" cy="42338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88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7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878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15"/>
                        </a:spcBef>
                        <a:tabLst/>
                      </a:pP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«Положение</a:t>
                      </a:r>
                      <a:r>
                        <a:rPr sz="1400" spc="-5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</a:t>
                      </a:r>
                      <a:r>
                        <a:rPr sz="1400" spc="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федеральном</a:t>
                      </a:r>
                      <a:r>
                        <a:rPr sz="1400" spc="-4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государственном</a:t>
                      </a:r>
                      <a:r>
                        <a:rPr sz="1400" spc="-5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санитарно-эпидемиологическом</a:t>
                      </a:r>
                      <a:r>
                        <a:rPr sz="1400" spc="-7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контроле</a:t>
                      </a:r>
                      <a:r>
                        <a:rPr sz="1400" spc="-5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(надзоре)»</a:t>
                      </a:r>
                      <a:endParaRPr sz="1400" dirty="0">
                        <a:solidFill>
                          <a:srgbClr val="002060"/>
                        </a:solidFill>
                        <a:latin typeface="+mn-lt"/>
                        <a:cs typeface="Franklin Gothic Medium"/>
                      </a:endParaRPr>
                    </a:p>
                  </a:txBody>
                  <a:tcPr marL="0" marR="0" marT="68104" marB="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3400" indent="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300" spc="-30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от</a:t>
                      </a:r>
                      <a:r>
                        <a:rPr sz="1300" spc="-50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</a:t>
                      </a:r>
                      <a:r>
                        <a:rPr sz="1300" spc="5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30.06.2021</a:t>
                      </a:r>
                      <a:r>
                        <a:rPr sz="1300" spc="-80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</a:t>
                      </a:r>
                      <a:r>
                        <a:rPr sz="1300" spc="-10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№ 1100</a:t>
                      </a:r>
                      <a:endParaRPr sz="1300" dirty="0">
                        <a:latin typeface="+mn-lt"/>
                        <a:ea typeface="DejaVu Sans Condensed" pitchFamily="34" charset="0"/>
                        <a:cs typeface="DejaVu Sans Condensed" pitchFamily="34" charset="0"/>
                      </a:endParaRPr>
                    </a:p>
                  </a:txBody>
                  <a:tcPr marL="0" marR="0" marT="68104" marB="0">
                    <a:lnT w="12700">
                      <a:solidFill>
                        <a:srgbClr val="A4A4A4"/>
                      </a:solidFill>
                      <a:prstDash val="soli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134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«Положение</a:t>
                      </a:r>
                      <a:r>
                        <a:rPr sz="1400" spc="-6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федеральном</a:t>
                      </a:r>
                      <a:r>
                        <a:rPr sz="1400" spc="-6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государственном</a:t>
                      </a:r>
                      <a:r>
                        <a:rPr sz="1400" spc="-6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контроле</a:t>
                      </a:r>
                      <a:r>
                        <a:rPr sz="1400" spc="-9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(надзоре)</a:t>
                      </a:r>
                      <a:r>
                        <a:rPr sz="1400" spc="-6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в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области</a:t>
                      </a:r>
                      <a:r>
                        <a:rPr sz="1400" spc="-8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3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защиты</a:t>
                      </a:r>
                      <a:r>
                        <a:rPr sz="1400" spc="-7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прав</a:t>
                      </a:r>
                      <a:r>
                        <a:rPr sz="1400" spc="-4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потребителей»</a:t>
                      </a:r>
                      <a:endParaRPr sz="1400" dirty="0">
                        <a:solidFill>
                          <a:srgbClr val="002060"/>
                        </a:solidFill>
                        <a:latin typeface="+mn-lt"/>
                        <a:cs typeface="Franklin Gothic Medium"/>
                      </a:endParaRPr>
                    </a:p>
                  </a:txBody>
                  <a:tcPr marL="0" marR="0" marT="60484" marB="0"/>
                </a:tc>
                <a:tc>
                  <a:txBody>
                    <a:bodyPr/>
                    <a:lstStyle/>
                    <a:p>
                      <a:pPr marL="355600" indent="177800">
                        <a:lnSpc>
                          <a:spcPct val="100000"/>
                        </a:lnSpc>
                        <a:spcBef>
                          <a:spcPts val="635"/>
                        </a:spcBef>
                        <a:tabLst>
                          <a:tab pos="533400" algn="l"/>
                        </a:tabLst>
                      </a:pPr>
                      <a:r>
                        <a:rPr sz="1300" spc="-30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от</a:t>
                      </a:r>
                      <a:r>
                        <a:rPr sz="1300" spc="-50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</a:t>
                      </a:r>
                      <a:r>
                        <a:rPr sz="1300" spc="5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25.06.2021</a:t>
                      </a:r>
                      <a:r>
                        <a:rPr sz="1300" spc="-75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</a:t>
                      </a:r>
                      <a:r>
                        <a:rPr sz="1300" spc="-10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№</a:t>
                      </a:r>
                      <a:r>
                        <a:rPr sz="1300" spc="-15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</a:t>
                      </a:r>
                      <a:r>
                        <a:rPr sz="1300" spc="-5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1005</a:t>
                      </a:r>
                      <a:endParaRPr sz="1300" dirty="0">
                        <a:latin typeface="+mn-lt"/>
                        <a:ea typeface="DejaVu Sans Condensed" pitchFamily="34" charset="0"/>
                        <a:cs typeface="DejaVu Sans Condensed" pitchFamily="34" charset="0"/>
                      </a:endParaRPr>
                    </a:p>
                  </a:txBody>
                  <a:tcPr marL="0" marR="0" marT="6048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294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«Положение</a:t>
                      </a:r>
                      <a:r>
                        <a:rPr sz="1400" spc="-6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федеральном</a:t>
                      </a:r>
                      <a:r>
                        <a:rPr sz="1400" spc="-5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государственного</a:t>
                      </a:r>
                      <a:r>
                        <a:rPr sz="1400" spc="-6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контроля</a:t>
                      </a:r>
                      <a:r>
                        <a:rPr sz="1400" spc="-6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(надзора)</a:t>
                      </a:r>
                      <a:r>
                        <a:rPr sz="1400" spc="-6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3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за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20" dirty="0" err="1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соблюдением</a:t>
                      </a:r>
                      <a:r>
                        <a:rPr sz="1400" spc="-6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20" dirty="0" err="1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законодательства</a:t>
                      </a:r>
                      <a:r>
                        <a:rPr lang="ru-RU" sz="1400" spc="-20" dirty="0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20" dirty="0" err="1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Российской</a:t>
                      </a:r>
                      <a:r>
                        <a:rPr sz="1400" spc="-65" dirty="0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Федерации</a:t>
                      </a:r>
                      <a:r>
                        <a:rPr sz="1400" spc="-6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защите</a:t>
                      </a:r>
                      <a:r>
                        <a:rPr sz="1400" spc="-7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детей</a:t>
                      </a:r>
                      <a:r>
                        <a:rPr sz="1400" spc="-6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3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от</a:t>
                      </a:r>
                      <a:r>
                        <a:rPr sz="140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информации,</a:t>
                      </a:r>
                      <a:r>
                        <a:rPr sz="1400" spc="-7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причиняющей</a:t>
                      </a:r>
                      <a:r>
                        <a:rPr sz="1400" spc="-6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вред</a:t>
                      </a:r>
                      <a:r>
                        <a:rPr sz="1400" spc="-4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их</a:t>
                      </a:r>
                      <a:r>
                        <a:rPr sz="140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здоровью</a:t>
                      </a:r>
                      <a:r>
                        <a:rPr sz="1400" spc="-7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3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spc="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(или)</a:t>
                      </a:r>
                      <a:r>
                        <a:rPr sz="1400" spc="-6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развитию»</a:t>
                      </a:r>
                      <a:endParaRPr sz="1400" dirty="0">
                        <a:solidFill>
                          <a:srgbClr val="002060"/>
                        </a:solidFill>
                        <a:latin typeface="+mn-lt"/>
                        <a:cs typeface="Franklin Gothic Medium"/>
                      </a:endParaRPr>
                    </a:p>
                  </a:txBody>
                  <a:tcPr marL="0" marR="0" marT="80486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 dirty="0">
                        <a:latin typeface="+mn-lt"/>
                        <a:ea typeface="DejaVu Sans Condensed" pitchFamily="34" charset="0"/>
                        <a:cs typeface="DejaVu Sans Condensed" pitchFamily="34" charset="0"/>
                      </a:endParaRPr>
                    </a:p>
                    <a:p>
                      <a:pPr marL="533400" indent="0">
                        <a:lnSpc>
                          <a:spcPct val="100000"/>
                        </a:lnSpc>
                      </a:pPr>
                      <a:r>
                        <a:rPr sz="1300" spc="-25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от</a:t>
                      </a:r>
                      <a:r>
                        <a:rPr sz="1300" spc="-45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</a:t>
                      </a:r>
                      <a:r>
                        <a:rPr sz="1300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25.06.2021</a:t>
                      </a:r>
                      <a:r>
                        <a:rPr sz="1300" spc="-75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</a:t>
                      </a:r>
                      <a:r>
                        <a:rPr sz="1300" spc="-10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№</a:t>
                      </a:r>
                      <a:r>
                        <a:rPr sz="1300" spc="-5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</a:t>
                      </a:r>
                      <a:r>
                        <a:rPr sz="1300" spc="-20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1019</a:t>
                      </a:r>
                      <a:endParaRPr sz="1300" dirty="0">
                        <a:latin typeface="+mn-lt"/>
                        <a:ea typeface="DejaVu Sans Condensed" pitchFamily="34" charset="0"/>
                        <a:cs typeface="DejaVu Sans Condensed" pitchFamily="34" charset="0"/>
                      </a:endParaRPr>
                    </a:p>
                  </a:txBody>
                  <a:tcPr marL="0" marR="0" marT="1429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6706">
                <a:tc>
                  <a:txBody>
                    <a:bodyPr/>
                    <a:lstStyle/>
                    <a:p>
                      <a:pPr marL="45720" marR="9398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«О 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порядке </a:t>
                      </a:r>
                      <a:r>
                        <a:rPr sz="140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формирования </a:t>
                      </a:r>
                      <a:r>
                        <a:rPr sz="140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плана 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проведения плановых </a:t>
                      </a:r>
                      <a:r>
                        <a:rPr sz="140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контрольных 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(надзорных) 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мероприятий 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на 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очередной </a:t>
                      </a:r>
                      <a:r>
                        <a:rPr sz="1400" spc="-34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календарный 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год, 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его согласования </a:t>
                      </a:r>
                      <a:r>
                        <a:rPr sz="140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с 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органами 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прокуратуры, 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включения 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в 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него </a:t>
                      </a:r>
                      <a:r>
                        <a:rPr sz="1400" spc="-3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 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исключения </a:t>
                      </a:r>
                      <a:r>
                        <a:rPr sz="140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из 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него </a:t>
                      </a:r>
                      <a:r>
                        <a:rPr sz="140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контрольных</a:t>
                      </a:r>
                      <a:r>
                        <a:rPr sz="1400" spc="-5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(надзорных)</a:t>
                      </a:r>
                      <a:r>
                        <a:rPr sz="1400" spc="-6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мероприятий</a:t>
                      </a:r>
                      <a:r>
                        <a:rPr sz="1400" spc="-8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в</a:t>
                      </a:r>
                      <a:r>
                        <a:rPr sz="1400" spc="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течение</a:t>
                      </a:r>
                      <a:r>
                        <a:rPr sz="1400" spc="-7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года»</a:t>
                      </a:r>
                    </a:p>
                  </a:txBody>
                  <a:tcPr marL="0" marR="0" marT="781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+mn-lt"/>
                        <a:ea typeface="DejaVu Sans Condensed" pitchFamily="34" charset="0"/>
                        <a:cs typeface="DejaVu Sans Condensed" pitchFamily="34" charset="0"/>
                      </a:endParaRPr>
                    </a:p>
                    <a:p>
                      <a:pPr marL="533400" indent="0">
                        <a:lnSpc>
                          <a:spcPct val="100000"/>
                        </a:lnSpc>
                      </a:pPr>
                      <a:r>
                        <a:rPr sz="1300" spc="-25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от</a:t>
                      </a:r>
                      <a:r>
                        <a:rPr sz="1300" spc="-45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</a:t>
                      </a:r>
                      <a:r>
                        <a:rPr sz="1300" spc="-5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31.12.2020</a:t>
                      </a:r>
                      <a:r>
                        <a:rPr sz="1300" spc="-80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</a:t>
                      </a:r>
                      <a:r>
                        <a:rPr sz="1300" spc="-10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№</a:t>
                      </a:r>
                      <a:r>
                        <a:rPr sz="1300" spc="-20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</a:t>
                      </a:r>
                      <a:r>
                        <a:rPr sz="1300" spc="-10" dirty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2428</a:t>
                      </a:r>
                      <a:endParaRPr sz="1300" dirty="0">
                        <a:latin typeface="+mn-lt"/>
                        <a:ea typeface="DejaVu Sans Condensed" pitchFamily="34" charset="0"/>
                        <a:cs typeface="DejaVu Sans Condensed" pitchFamily="34" charset="0"/>
                      </a:endParaRPr>
                    </a:p>
                  </a:txBody>
                  <a:tcPr marL="0" marR="0" marT="2858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348">
                <a:tc>
                  <a:txBody>
                    <a:bodyPr/>
                    <a:lstStyle/>
                    <a:p>
                      <a:pPr marL="45720" marR="30162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 smtClean="0">
                          <a:solidFill>
                            <a:srgbClr val="002060"/>
                          </a:solidFill>
                          <a:latin typeface="+mn-lt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400" b="0" i="0" dirty="0" smtClean="0">
                          <a:solidFill>
                            <a:srgbClr val="002060"/>
                          </a:solidFill>
                          <a:latin typeface="+mn-lt"/>
                          <a:cs typeface="Arial" panose="020B0604020202020204" pitchFamily="34" charset="0"/>
                        </a:rPr>
                        <a:t>Об особенностях организации и осуществления государственного контроля (надзора), муниципального контроля» </a:t>
                      </a:r>
                      <a:endParaRPr lang="ru-RU" sz="1400" b="1" i="1" dirty="0" smtClean="0">
                        <a:solidFill>
                          <a:srgbClr val="00206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78581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3400" indent="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spc="-25" dirty="0" err="1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от</a:t>
                      </a:r>
                      <a:r>
                        <a:rPr sz="1300" spc="-40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</a:t>
                      </a:r>
                      <a:r>
                        <a:rPr lang="ru-RU" sz="1300" spc="-40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10</a:t>
                      </a:r>
                      <a:r>
                        <a:rPr sz="1300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.0</a:t>
                      </a:r>
                      <a:r>
                        <a:rPr lang="ru-RU" sz="1300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3</a:t>
                      </a:r>
                      <a:r>
                        <a:rPr sz="1300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.202</a:t>
                      </a:r>
                      <a:r>
                        <a:rPr lang="ru-RU" sz="1300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2</a:t>
                      </a:r>
                      <a:r>
                        <a:rPr sz="1300" spc="-75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</a:t>
                      </a:r>
                      <a:r>
                        <a:rPr sz="1300" spc="-10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№</a:t>
                      </a:r>
                      <a:r>
                        <a:rPr sz="1300" spc="20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</a:t>
                      </a:r>
                      <a:r>
                        <a:rPr lang="ru-RU" sz="1300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336</a:t>
                      </a:r>
                      <a:endParaRPr sz="1300" dirty="0">
                        <a:latin typeface="+mn-lt"/>
                        <a:ea typeface="DejaVu Sans Condensed" pitchFamily="34" charset="0"/>
                        <a:cs typeface="DejaVu Sans Condensed" pitchFamily="34" charset="0"/>
                      </a:endParaRPr>
                    </a:p>
                  </a:txBody>
                  <a:tcPr marL="0" marR="0" marT="2858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348">
                <a:tc>
                  <a:txBody>
                    <a:bodyPr/>
                    <a:lstStyle/>
                    <a:p>
                      <a:pPr marL="45720" marR="30162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10" dirty="0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Изменения</a:t>
                      </a:r>
                      <a:r>
                        <a:rPr lang="ru-RU" sz="1400" spc="-10" baseline="0" dirty="0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в Постановление Правительства Российской Федерации от 10.03.2022 № 336</a:t>
                      </a:r>
                      <a:endParaRPr lang="ru-RU" sz="1400" dirty="0" smtClean="0">
                        <a:solidFill>
                          <a:srgbClr val="002060"/>
                        </a:solidFill>
                        <a:latin typeface="+mn-lt"/>
                        <a:cs typeface="Franklin Gothic Medium"/>
                      </a:endParaRPr>
                    </a:p>
                    <a:p>
                      <a:pPr marL="45720" marR="30162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1" dirty="0" smtClean="0">
                        <a:solidFill>
                          <a:srgbClr val="00206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78581" marB="0"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3400" indent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300" spc="-30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от</a:t>
                      </a:r>
                      <a:r>
                        <a:rPr lang="ru-RU" sz="1300" spc="-50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01</a:t>
                      </a:r>
                      <a:r>
                        <a:rPr lang="ru-RU" sz="1300" spc="5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.10.2022</a:t>
                      </a:r>
                      <a:r>
                        <a:rPr lang="ru-RU" sz="1300" spc="-75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</a:t>
                      </a:r>
                      <a:r>
                        <a:rPr lang="ru-RU" sz="1300" spc="-10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№</a:t>
                      </a:r>
                      <a:r>
                        <a:rPr lang="ru-RU" sz="1300" spc="-15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</a:t>
                      </a:r>
                      <a:r>
                        <a:rPr lang="ru-RU" sz="1300" spc="-5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1743</a:t>
                      </a:r>
                    </a:p>
                    <a:p>
                      <a:pPr marL="5334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от 10.03.2023 № 373 </a:t>
                      </a:r>
                      <a:endParaRPr lang="ru-RU" sz="1300" b="0" spc="-30" dirty="0" smtClean="0">
                        <a:solidFill>
                          <a:srgbClr val="C00000"/>
                        </a:solidFill>
                        <a:latin typeface="+mn-lt"/>
                        <a:ea typeface="DejaVu Sans Condensed" pitchFamily="34" charset="0"/>
                        <a:cs typeface="DejaVu Sans Condensed" pitchFamily="34" charset="0"/>
                      </a:endParaRPr>
                    </a:p>
                    <a:p>
                      <a:pPr marL="5334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spc="-25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от</a:t>
                      </a:r>
                      <a:r>
                        <a:rPr lang="ru-RU" sz="1300" spc="-45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29</a:t>
                      </a:r>
                      <a:r>
                        <a:rPr lang="ru-RU" sz="1300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.11.2023</a:t>
                      </a:r>
                      <a:r>
                        <a:rPr lang="ru-RU" sz="1300" spc="-75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</a:t>
                      </a:r>
                      <a:r>
                        <a:rPr lang="ru-RU" sz="1300" spc="-10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№</a:t>
                      </a:r>
                      <a:r>
                        <a:rPr lang="ru-RU" sz="1300" spc="-5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</a:t>
                      </a:r>
                      <a:r>
                        <a:rPr lang="ru-RU" sz="1300" spc="-20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2020</a:t>
                      </a:r>
                    </a:p>
                    <a:p>
                      <a:pPr marL="5334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spc="-25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от</a:t>
                      </a:r>
                      <a:r>
                        <a:rPr lang="ru-RU" sz="1300" spc="-45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14</a:t>
                      </a:r>
                      <a:r>
                        <a:rPr lang="ru-RU" sz="1300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.12.2023</a:t>
                      </a:r>
                      <a:r>
                        <a:rPr lang="ru-RU" sz="1300" spc="-75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</a:t>
                      </a:r>
                      <a:r>
                        <a:rPr lang="ru-RU" sz="1300" spc="-10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№</a:t>
                      </a:r>
                      <a:r>
                        <a:rPr lang="ru-RU" sz="1300" spc="-5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 </a:t>
                      </a:r>
                      <a:r>
                        <a:rPr lang="ru-RU" sz="1300" spc="-20" dirty="0" smtClean="0">
                          <a:solidFill>
                            <a:srgbClr val="C00000"/>
                          </a:solidFill>
                          <a:latin typeface="+mn-lt"/>
                          <a:ea typeface="DejaVu Sans Condensed" pitchFamily="34" charset="0"/>
                          <a:cs typeface="DejaVu Sans Condensed" pitchFamily="34" charset="0"/>
                        </a:rPr>
                        <a:t>2140</a:t>
                      </a:r>
                      <a:endParaRPr lang="ru-RU" sz="1300" dirty="0" smtClean="0">
                        <a:latin typeface="+mn-lt"/>
                        <a:ea typeface="DejaVu Sans Condensed" pitchFamily="34" charset="0"/>
                        <a:cs typeface="DejaVu Sans Condensed" pitchFamily="34" charset="0"/>
                      </a:endParaRPr>
                    </a:p>
                    <a:p>
                      <a:pPr marL="533400" indent="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 dirty="0">
                        <a:latin typeface="+mn-lt"/>
                        <a:ea typeface="DejaVu Sans Condensed" pitchFamily="34" charset="0"/>
                        <a:cs typeface="DejaVu Sans Condensed" pitchFamily="34" charset="0"/>
                      </a:endParaRPr>
                    </a:p>
                  </a:txBody>
                  <a:tcPr marL="0" marR="0" marT="2858" marB="0">
                    <a:lnB w="12700">
                      <a:solidFill>
                        <a:srgbClr val="A4A4A4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55552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ОСОБЕННОСТИ ПРОВЕДЕНИЯ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ВНЕПЛАНОВЫХ КНМ В 2023-2024 ГОДАХ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4948014"/>
            <a:ext cx="611560" cy="19548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6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673667"/>
              </p:ext>
            </p:extLst>
          </p:nvPr>
        </p:nvGraphicFramePr>
        <p:xfrm>
          <a:off x="28782" y="915566"/>
          <a:ext cx="9079722" cy="3680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93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63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901">
                <a:tc>
                  <a:txBody>
                    <a:bodyPr/>
                    <a:lstStyle/>
                    <a:p>
                      <a:pPr marL="127000" algn="l">
                        <a:lnSpc>
                          <a:spcPts val="1995"/>
                        </a:lnSpc>
                      </a:pPr>
                      <a:r>
                        <a:rPr sz="1400" b="1" dirty="0">
                          <a:solidFill>
                            <a:srgbClr val="C00000"/>
                          </a:solidFill>
                          <a:latin typeface="+mn-lt"/>
                          <a:cs typeface="Franklin Gothic Medium"/>
                        </a:rPr>
                        <a:t>При</a:t>
                      </a:r>
                      <a:r>
                        <a:rPr sz="1400" b="1" spc="-45" dirty="0">
                          <a:solidFill>
                            <a:srgbClr val="C0000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1" spc="-15" dirty="0">
                          <a:solidFill>
                            <a:srgbClr val="C00000"/>
                          </a:solidFill>
                          <a:latin typeface="+mn-lt"/>
                          <a:cs typeface="Franklin Gothic Medium"/>
                        </a:rPr>
                        <a:t>условии</a:t>
                      </a:r>
                      <a:r>
                        <a:rPr sz="1400" b="1" spc="-65" dirty="0">
                          <a:solidFill>
                            <a:srgbClr val="C0000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1" spc="-20" dirty="0">
                          <a:solidFill>
                            <a:srgbClr val="C00000"/>
                          </a:solidFill>
                          <a:latin typeface="+mn-lt"/>
                          <a:cs typeface="Franklin Gothic Medium"/>
                        </a:rPr>
                        <a:t>согласования</a:t>
                      </a:r>
                      <a:r>
                        <a:rPr sz="1400" b="1" spc="-65" dirty="0">
                          <a:solidFill>
                            <a:srgbClr val="C0000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+mn-lt"/>
                          <a:cs typeface="Franklin Gothic Medium"/>
                        </a:rPr>
                        <a:t>с</a:t>
                      </a:r>
                      <a:r>
                        <a:rPr sz="1400" b="1" spc="-15" dirty="0">
                          <a:solidFill>
                            <a:srgbClr val="C0000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1" spc="-20" dirty="0" err="1">
                          <a:solidFill>
                            <a:srgbClr val="C00000"/>
                          </a:solidFill>
                          <a:latin typeface="+mn-lt"/>
                          <a:cs typeface="Franklin Gothic Medium"/>
                        </a:rPr>
                        <a:t>органами</a:t>
                      </a:r>
                      <a:r>
                        <a:rPr sz="1400" b="1" spc="-65" dirty="0">
                          <a:solidFill>
                            <a:srgbClr val="C0000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1" spc="-25" dirty="0" err="1" smtClean="0">
                          <a:solidFill>
                            <a:srgbClr val="C00000"/>
                          </a:solidFill>
                          <a:latin typeface="+mn-lt"/>
                          <a:cs typeface="Franklin Gothic Medium"/>
                        </a:rPr>
                        <a:t>прокуратуры</a:t>
                      </a:r>
                      <a:endParaRPr lang="ru-RU" sz="1400" b="1" spc="-25" dirty="0" smtClean="0">
                        <a:solidFill>
                          <a:srgbClr val="C00000"/>
                        </a:solidFill>
                        <a:latin typeface="+mn-lt"/>
                        <a:cs typeface="Franklin Gothic Medium"/>
                      </a:endParaRPr>
                    </a:p>
                    <a:p>
                      <a:pPr marL="127000" algn="l">
                        <a:lnSpc>
                          <a:spcPts val="1995"/>
                        </a:lnSpc>
                      </a:pPr>
                      <a:endParaRPr sz="1400" dirty="0">
                        <a:latin typeface="+mn-lt"/>
                        <a:cs typeface="Franklin Gothic Medium"/>
                      </a:endParaRPr>
                    </a:p>
                  </a:txBody>
                  <a:tcPr marL="0" marR="0" marT="0" marB="0"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12725" algn="l">
                        <a:lnSpc>
                          <a:spcPts val="1995"/>
                        </a:lnSpc>
                      </a:pPr>
                      <a:r>
                        <a:rPr sz="1400" b="1" spc="-25" dirty="0" smtClean="0">
                          <a:solidFill>
                            <a:srgbClr val="C00000"/>
                          </a:solidFill>
                          <a:latin typeface="+mn-lt"/>
                          <a:cs typeface="Franklin Gothic Medium"/>
                        </a:rPr>
                        <a:t>Б</a:t>
                      </a:r>
                      <a:r>
                        <a:rPr lang="ru-RU" sz="1400" b="1" spc="-25" dirty="0" smtClean="0">
                          <a:solidFill>
                            <a:srgbClr val="C0000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b="1" spc="-25" dirty="0" smtClean="0">
                          <a:solidFill>
                            <a:srgbClr val="C00000"/>
                          </a:solidFill>
                          <a:latin typeface="+mn-lt"/>
                          <a:cs typeface="Franklin Gothic Medium"/>
                        </a:rPr>
                        <a:t>з</a:t>
                      </a:r>
                      <a:r>
                        <a:rPr sz="1400" b="1" spc="-40" dirty="0" smtClean="0">
                          <a:solidFill>
                            <a:srgbClr val="C0000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1" spc="-20" dirty="0">
                          <a:solidFill>
                            <a:srgbClr val="C00000"/>
                          </a:solidFill>
                          <a:latin typeface="+mn-lt"/>
                          <a:cs typeface="Franklin Gothic Medium"/>
                        </a:rPr>
                        <a:t>согласования</a:t>
                      </a:r>
                      <a:r>
                        <a:rPr sz="1400" b="1" spc="-65" dirty="0">
                          <a:solidFill>
                            <a:srgbClr val="C0000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1" dirty="0">
                          <a:solidFill>
                            <a:srgbClr val="C00000"/>
                          </a:solidFill>
                          <a:latin typeface="+mn-lt"/>
                          <a:cs typeface="Franklin Gothic Medium"/>
                        </a:rPr>
                        <a:t>с</a:t>
                      </a:r>
                      <a:r>
                        <a:rPr sz="1400" b="1" spc="-15" dirty="0">
                          <a:solidFill>
                            <a:srgbClr val="C0000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1" spc="-20" dirty="0" err="1" smtClean="0">
                          <a:solidFill>
                            <a:srgbClr val="C00000"/>
                          </a:solidFill>
                          <a:latin typeface="+mn-lt"/>
                          <a:cs typeface="Franklin Gothic Medium"/>
                        </a:rPr>
                        <a:t>оганами</a:t>
                      </a:r>
                      <a:r>
                        <a:rPr lang="ru-RU" sz="1400" b="1" spc="-20" dirty="0" smtClean="0">
                          <a:solidFill>
                            <a:srgbClr val="C0000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1" spc="-25" dirty="0" err="1" smtClean="0">
                          <a:solidFill>
                            <a:srgbClr val="C00000"/>
                          </a:solidFill>
                          <a:latin typeface="+mn-lt"/>
                          <a:cs typeface="Franklin Gothic Medium"/>
                        </a:rPr>
                        <a:t>прокуратуры</a:t>
                      </a:r>
                      <a:endParaRPr sz="1400" b="1" dirty="0">
                        <a:solidFill>
                          <a:srgbClr val="C00000"/>
                        </a:solidFill>
                        <a:latin typeface="+mn-lt"/>
                        <a:cs typeface="Franklin Gothic Medium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2999">
                <a:tc>
                  <a:txBody>
                    <a:bodyPr/>
                    <a:lstStyle/>
                    <a:p>
                      <a:pPr marL="413384" marR="170815" indent="-287020" algn="l">
                        <a:lnSpc>
                          <a:spcPct val="100000"/>
                        </a:lnSpc>
                        <a:spcBef>
                          <a:spcPts val="295"/>
                        </a:spcBef>
                        <a:buFont typeface="Wingdings"/>
                        <a:buChar char=""/>
                        <a:tabLst>
                          <a:tab pos="413384" algn="l"/>
                          <a:tab pos="414020" algn="l"/>
                        </a:tabLst>
                      </a:pP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При</a:t>
                      </a:r>
                      <a:r>
                        <a:rPr sz="1400" b="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непосредственной</a:t>
                      </a:r>
                      <a:r>
                        <a:rPr sz="1400" b="0" spc="-7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угрозе</a:t>
                      </a:r>
                      <a:r>
                        <a:rPr sz="1400" b="0" spc="-8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либо</a:t>
                      </a:r>
                      <a:r>
                        <a:rPr sz="1400" b="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3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фактам</a:t>
                      </a:r>
                      <a:r>
                        <a:rPr sz="1400" b="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причинения</a:t>
                      </a:r>
                      <a:r>
                        <a:rPr sz="1400" b="0" spc="-8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вреда </a:t>
                      </a:r>
                      <a:r>
                        <a:rPr sz="1400" b="0" spc="-36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жизни</a:t>
                      </a:r>
                      <a:r>
                        <a:rPr sz="1400" b="0" spc="-5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b="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тяжкого</a:t>
                      </a:r>
                      <a:r>
                        <a:rPr sz="1400" b="0" spc="-6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вреда</a:t>
                      </a:r>
                      <a:r>
                        <a:rPr sz="1400" b="0" spc="-5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здоровью</a:t>
                      </a:r>
                      <a:r>
                        <a:rPr sz="1400" b="0" spc="-6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граждан;</a:t>
                      </a:r>
                      <a:endParaRPr sz="1400" b="0" dirty="0">
                        <a:solidFill>
                          <a:srgbClr val="002060"/>
                        </a:solidFill>
                        <a:latin typeface="+mn-lt"/>
                        <a:cs typeface="Franklin Gothic Medium"/>
                      </a:endParaRPr>
                    </a:p>
                    <a:p>
                      <a:pPr marL="413384" marR="398780" indent="-287020" algn="l">
                        <a:lnSpc>
                          <a:spcPct val="100000"/>
                        </a:lnSpc>
                        <a:buFont typeface="Wingdings"/>
                        <a:buChar char=""/>
                        <a:tabLst>
                          <a:tab pos="413384" algn="l"/>
                          <a:tab pos="414020" algn="l"/>
                        </a:tabLst>
                      </a:pPr>
                      <a:r>
                        <a:rPr sz="1400" b="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Пр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b="0" spc="-3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не</a:t>
                      </a:r>
                      <a:r>
                        <a:rPr sz="1400" b="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</a:t>
                      </a:r>
                      <a:r>
                        <a:rPr sz="1400" b="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с</a:t>
                      </a:r>
                      <a:r>
                        <a:rPr sz="1400" b="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р</a:t>
                      </a:r>
                      <a:r>
                        <a:rPr sz="1400" b="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b="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дс</a:t>
                      </a:r>
                      <a:r>
                        <a:rPr sz="1400" b="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т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в</a:t>
                      </a:r>
                      <a:r>
                        <a:rPr sz="1400" b="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</a:t>
                      </a:r>
                      <a:r>
                        <a:rPr sz="1400" b="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но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й</a:t>
                      </a:r>
                      <a:r>
                        <a:rPr sz="1400" b="0" spc="-8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уг</a:t>
                      </a:r>
                      <a:r>
                        <a:rPr sz="1400" b="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р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</a:t>
                      </a:r>
                      <a:r>
                        <a:rPr sz="1400" b="0" spc="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з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b="0" spc="-8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b="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(</a:t>
                      </a:r>
                      <a:r>
                        <a:rPr sz="1400" b="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или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)</a:t>
                      </a:r>
                      <a:r>
                        <a:rPr sz="1400" b="0" spc="-3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во</a:t>
                      </a:r>
                      <a:r>
                        <a:rPr sz="1400" b="0" spc="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з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</a:t>
                      </a:r>
                      <a:r>
                        <a:rPr sz="1400" b="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к</a:t>
                      </a:r>
                      <a:r>
                        <a:rPr sz="1400" b="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ов</a:t>
                      </a:r>
                      <a:r>
                        <a:rPr sz="1400" b="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ен</a:t>
                      </a:r>
                      <a:r>
                        <a:rPr sz="1400" b="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я</a:t>
                      </a:r>
                      <a:r>
                        <a:rPr sz="1400" b="0" spc="-6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Ч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С  </a:t>
                      </a:r>
                      <a:r>
                        <a:rPr sz="1400" b="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природного </a:t>
                      </a:r>
                      <a:r>
                        <a:rPr sz="1400" b="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 </a:t>
                      </a:r>
                      <a:r>
                        <a:rPr sz="1400" b="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(или) </a:t>
                      </a:r>
                      <a:r>
                        <a:rPr sz="1400" b="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техногенного </a:t>
                      </a:r>
                      <a:r>
                        <a:rPr sz="1400" b="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характера, </a:t>
                      </a:r>
                      <a:r>
                        <a:rPr sz="1400" b="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по </a:t>
                      </a:r>
                      <a:r>
                        <a:rPr sz="1400" b="0" spc="-3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фактам </a:t>
                      </a:r>
                      <a:r>
                        <a:rPr sz="1400" b="0" spc="-3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возникновения</a:t>
                      </a:r>
                      <a:r>
                        <a:rPr sz="1400" b="0" spc="-8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чрезвычайных</a:t>
                      </a:r>
                      <a:r>
                        <a:rPr sz="1400" b="0" spc="-8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ситуаций</a:t>
                      </a:r>
                      <a:r>
                        <a:rPr sz="1400" b="0" spc="-5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природного</a:t>
                      </a:r>
                      <a:r>
                        <a:rPr sz="1400" b="0" spc="-8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(или) </a:t>
                      </a:r>
                      <a:r>
                        <a:rPr sz="1400" b="0" spc="-36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3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т</a:t>
                      </a:r>
                      <a:r>
                        <a:rPr sz="1400" b="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хно</a:t>
                      </a:r>
                      <a:r>
                        <a:rPr sz="1400" b="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г</a:t>
                      </a:r>
                      <a:r>
                        <a:rPr sz="1400" b="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b="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</a:t>
                      </a:r>
                      <a:r>
                        <a:rPr sz="1400" b="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</a:t>
                      </a:r>
                      <a:r>
                        <a:rPr sz="1400" b="0" spc="-4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г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</a:t>
                      </a:r>
                      <a:r>
                        <a:rPr sz="1400" b="0" spc="-8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х</a:t>
                      </a:r>
                      <a:r>
                        <a:rPr sz="1400" b="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а</a:t>
                      </a:r>
                      <a:r>
                        <a:rPr sz="1400" b="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р</a:t>
                      </a:r>
                      <a:r>
                        <a:rPr sz="1400" b="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а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к</a:t>
                      </a:r>
                      <a:r>
                        <a:rPr sz="1400" b="0" spc="-3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т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b="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р</a:t>
                      </a:r>
                      <a:r>
                        <a:rPr sz="1400" b="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а</a:t>
                      </a:r>
                      <a:r>
                        <a:rPr sz="1400" b="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;</a:t>
                      </a:r>
                    </a:p>
                    <a:p>
                      <a:pPr marL="413384" marR="295910" indent="-287020" algn="l">
                        <a:lnSpc>
                          <a:spcPct val="100000"/>
                        </a:lnSpc>
                        <a:buFont typeface="Wingdings"/>
                        <a:buChar char=""/>
                        <a:tabLst>
                          <a:tab pos="414020" algn="l"/>
                        </a:tabLst>
                      </a:pPr>
                      <a:r>
                        <a:rPr sz="1400" b="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По</a:t>
                      </a:r>
                      <a:r>
                        <a:rPr sz="1400" b="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истечении</a:t>
                      </a:r>
                      <a:r>
                        <a:rPr sz="1400" b="0" spc="-7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срока исполнения</a:t>
                      </a:r>
                      <a:r>
                        <a:rPr sz="1400" b="0" spc="-5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предписания</a:t>
                      </a:r>
                      <a:r>
                        <a:rPr sz="1400" b="0" spc="-5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об</a:t>
                      </a:r>
                      <a:r>
                        <a:rPr sz="1400" b="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устранении </a:t>
                      </a:r>
                      <a:r>
                        <a:rPr sz="1400" b="0" spc="-36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нарушений, влекущих </a:t>
                      </a:r>
                      <a:r>
                        <a:rPr sz="1400" b="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непосредственную </a:t>
                      </a:r>
                      <a:r>
                        <a:rPr sz="1400" b="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угрозу причинения </a:t>
                      </a:r>
                      <a:r>
                        <a:rPr sz="1400" b="0" spc="-36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вреда</a:t>
                      </a:r>
                      <a:r>
                        <a:rPr sz="1400" b="0" spc="-6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жизни</a:t>
                      </a:r>
                      <a:r>
                        <a:rPr sz="1400" b="0" spc="-5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b="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тяжкого</a:t>
                      </a:r>
                      <a:r>
                        <a:rPr sz="1400" b="0" spc="-6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5" dirty="0" err="1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вреда</a:t>
                      </a:r>
                      <a:r>
                        <a:rPr sz="1400" b="0" spc="-5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15" dirty="0" err="1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здоровью</a:t>
                      </a:r>
                      <a:r>
                        <a:rPr lang="ru-RU" sz="1400" b="0" spc="-15" dirty="0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b="0" spc="-10" dirty="0" err="1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граждан</a:t>
                      </a:r>
                      <a:endParaRPr lang="ru-RU" sz="1400" b="0" spc="-10" dirty="0" smtClean="0">
                        <a:solidFill>
                          <a:srgbClr val="002060"/>
                        </a:solidFill>
                        <a:latin typeface="+mn-lt"/>
                        <a:cs typeface="Franklin Gothic Medium"/>
                      </a:endParaRPr>
                    </a:p>
                    <a:p>
                      <a:pPr marL="413384" marR="295910" indent="-287020" algn="l">
                        <a:lnSpc>
                          <a:spcPct val="100000"/>
                        </a:lnSpc>
                        <a:buFont typeface="Wingdings"/>
                        <a:buChar char=""/>
                        <a:tabLst>
                          <a:tab pos="414020" algn="l"/>
                        </a:tabLst>
                      </a:pPr>
                      <a:r>
                        <a:rPr lang="ru-RU" sz="1400" b="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выявлении индикаторов риска нарушения обязательных требований</a:t>
                      </a:r>
                      <a:endParaRPr sz="1400" b="0" dirty="0">
                        <a:solidFill>
                          <a:srgbClr val="002060"/>
                        </a:solidFill>
                        <a:latin typeface="+mn-lt"/>
                        <a:cs typeface="Franklin Gothic Medium"/>
                      </a:endParaRPr>
                    </a:p>
                  </a:txBody>
                  <a:tcPr marL="0" marR="0" marT="28099" marB="0"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64184" indent="-287655" algn="l">
                        <a:lnSpc>
                          <a:spcPct val="100000"/>
                        </a:lnSpc>
                        <a:spcBef>
                          <a:spcPts val="295"/>
                        </a:spcBef>
                        <a:buFont typeface="Wingdings"/>
                        <a:buChar char=""/>
                        <a:tabLst>
                          <a:tab pos="464184" algn="l"/>
                          <a:tab pos="464820" algn="l"/>
                        </a:tabLst>
                      </a:pP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по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р</a:t>
                      </a:r>
                      <a:r>
                        <a:rPr sz="1400" spc="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у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ч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ю</a:t>
                      </a:r>
                      <a:r>
                        <a:rPr sz="1400" spc="-9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Пр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spc="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зи</a:t>
                      </a:r>
                      <a:r>
                        <a:rPr sz="140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д</a:t>
                      </a:r>
                      <a:r>
                        <a:rPr sz="140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</a:t>
                      </a:r>
                      <a:r>
                        <a:rPr sz="1400" spc="-3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т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а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;</a:t>
                      </a:r>
                    </a:p>
                    <a:p>
                      <a:pPr marL="464184" indent="-287655" algn="l">
                        <a:lnSpc>
                          <a:spcPct val="100000"/>
                        </a:lnSpc>
                        <a:buFont typeface="Wingdings"/>
                        <a:buChar char=""/>
                        <a:tabLst>
                          <a:tab pos="464184" algn="l"/>
                          <a:tab pos="464820" algn="l"/>
                        </a:tabLst>
                      </a:pP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по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р</a:t>
                      </a:r>
                      <a:r>
                        <a:rPr sz="1400" spc="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у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ч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ю</a:t>
                      </a:r>
                      <a:r>
                        <a:rPr sz="1400" spc="-9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5" dirty="0" err="1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Пр</a:t>
                      </a:r>
                      <a:r>
                        <a:rPr sz="1400" dirty="0" err="1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ед</a:t>
                      </a:r>
                      <a:r>
                        <a:rPr sz="1400" spc="-10" dirty="0" err="1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с</a:t>
                      </a:r>
                      <a:r>
                        <a:rPr sz="1400" dirty="0" err="1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ед</a:t>
                      </a:r>
                      <a:r>
                        <a:rPr sz="1400" spc="-35" dirty="0" err="1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а</a:t>
                      </a:r>
                      <a:r>
                        <a:rPr sz="1400" spc="-30" dirty="0" err="1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т</a:t>
                      </a:r>
                      <a:r>
                        <a:rPr sz="1400" dirty="0" err="1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spc="10" dirty="0" err="1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л</a:t>
                      </a:r>
                      <a:r>
                        <a:rPr sz="1400" dirty="0" err="1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я</a:t>
                      </a:r>
                      <a:r>
                        <a:rPr sz="1400" spc="-8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lang="ru-RU" sz="1400" spc="-85" dirty="0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</a:t>
                      </a:r>
                      <a:r>
                        <a:rPr sz="1400" spc="5" dirty="0" err="1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р</a:t>
                      </a:r>
                      <a:r>
                        <a:rPr sz="1400" spc="-10" dirty="0" err="1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а</a:t>
                      </a:r>
                      <a:r>
                        <a:rPr sz="1400" dirty="0" err="1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в</a:t>
                      </a:r>
                      <a:r>
                        <a:rPr sz="1400" spc="5" dirty="0" err="1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spc="-30" dirty="0" err="1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т</a:t>
                      </a:r>
                      <a:r>
                        <a:rPr sz="1400" dirty="0" err="1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spc="10" dirty="0" err="1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л</a:t>
                      </a:r>
                      <a:r>
                        <a:rPr sz="1400" spc="-15" dirty="0" err="1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ь</a:t>
                      </a:r>
                      <a:r>
                        <a:rPr sz="1400" spc="-10" dirty="0" err="1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с</a:t>
                      </a:r>
                      <a:r>
                        <a:rPr sz="1400" dirty="0" err="1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тв</a:t>
                      </a:r>
                      <a:r>
                        <a:rPr sz="1400" spc="-15" dirty="0" err="1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а</a:t>
                      </a:r>
                      <a:r>
                        <a:rPr sz="1400" spc="5" dirty="0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;</a:t>
                      </a:r>
                      <a:endParaRPr sz="1400" dirty="0">
                        <a:solidFill>
                          <a:srgbClr val="002060"/>
                        </a:solidFill>
                        <a:latin typeface="+mn-lt"/>
                        <a:cs typeface="Franklin Gothic Medium"/>
                      </a:endParaRPr>
                    </a:p>
                    <a:p>
                      <a:pPr marL="464184" marR="548005" indent="-287020" algn="l">
                        <a:lnSpc>
                          <a:spcPct val="100000"/>
                        </a:lnSpc>
                        <a:buFont typeface="Wingdings"/>
                        <a:buChar char=""/>
                        <a:tabLst>
                          <a:tab pos="464184" algn="l"/>
                          <a:tab pos="464820" algn="l"/>
                        </a:tabLst>
                      </a:pP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по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р</a:t>
                      </a:r>
                      <a:r>
                        <a:rPr sz="1400" spc="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у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ч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ю</a:t>
                      </a:r>
                      <a:r>
                        <a:rPr sz="1400" spc="-8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З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ам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с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т</a:t>
                      </a:r>
                      <a:r>
                        <a:rPr sz="1400" spc="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т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ел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я</a:t>
                      </a:r>
                      <a:r>
                        <a:rPr sz="1400" spc="-6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ре</a:t>
                      </a:r>
                      <a:r>
                        <a:rPr sz="140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д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с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д</a:t>
                      </a:r>
                      <a:r>
                        <a:rPr sz="1400" spc="-3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а</a:t>
                      </a:r>
                      <a:r>
                        <a:rPr sz="140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т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ел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я</a:t>
                      </a:r>
                      <a:r>
                        <a:rPr sz="1400" spc="-8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р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а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в</a:t>
                      </a:r>
                      <a:r>
                        <a:rPr sz="1400" spc="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т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ел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ьс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тва</a:t>
                      </a:r>
                      <a:r>
                        <a:rPr sz="1400" spc="-7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  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с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</a:t>
                      </a:r>
                      <a:r>
                        <a:rPr sz="1400" spc="-4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г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л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ас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в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а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но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м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у</a:t>
                      </a:r>
                      <a:r>
                        <a:rPr sz="1400" spc="-7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с</a:t>
                      </a:r>
                      <a:r>
                        <a:rPr sz="140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р</a:t>
                      </a:r>
                      <a:r>
                        <a:rPr sz="140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у</a:t>
                      </a:r>
                      <a:r>
                        <a:rPr sz="140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к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во</a:t>
                      </a:r>
                      <a:r>
                        <a:rPr sz="140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д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spc="-3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т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spc="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л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м</a:t>
                      </a:r>
                      <a:r>
                        <a:rPr sz="1400" spc="-7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Апп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а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р</a:t>
                      </a:r>
                      <a:r>
                        <a:rPr sz="1400" spc="-3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а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та</a:t>
                      </a:r>
                      <a:r>
                        <a:rPr sz="1400" spc="-1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Пр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а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в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spc="-3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т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spc="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л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ь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с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тв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а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;</a:t>
                      </a:r>
                    </a:p>
                    <a:p>
                      <a:pPr marL="464184" indent="-287655" algn="l">
                        <a:lnSpc>
                          <a:spcPct val="100000"/>
                        </a:lnSpc>
                        <a:buFont typeface="Wingdings"/>
                        <a:buChar char=""/>
                        <a:tabLst>
                          <a:tab pos="464184" algn="l"/>
                          <a:tab pos="464820" algn="l"/>
                        </a:tabLst>
                      </a:pP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5" dirty="0" err="1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т</a:t>
                      </a:r>
                      <a:r>
                        <a:rPr sz="1400" spc="5" dirty="0" err="1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р</a:t>
                      </a:r>
                      <a:r>
                        <a:rPr sz="1400" dirty="0" err="1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spc="-10" dirty="0" err="1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б</a:t>
                      </a:r>
                      <a:r>
                        <a:rPr sz="1400" dirty="0" err="1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ов</a:t>
                      </a:r>
                      <a:r>
                        <a:rPr sz="1400" spc="-10" dirty="0" err="1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а</a:t>
                      </a:r>
                      <a:r>
                        <a:rPr sz="1400" dirty="0" err="1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</a:t>
                      </a:r>
                      <a:r>
                        <a:rPr sz="1400" spc="-15" dirty="0" err="1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dirty="0" err="1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ю</a:t>
                      </a:r>
                      <a:r>
                        <a:rPr sz="1400" spc="-9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5" dirty="0" err="1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пр</a:t>
                      </a:r>
                      <a:r>
                        <a:rPr sz="1400" dirty="0" err="1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</a:t>
                      </a:r>
                      <a:r>
                        <a:rPr sz="1400" spc="5" dirty="0" err="1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к</a:t>
                      </a:r>
                      <a:r>
                        <a:rPr sz="1400" spc="-5" dirty="0" err="1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ур</a:t>
                      </a:r>
                      <a:r>
                        <a:rPr sz="1400" spc="-20" dirty="0" err="1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</a:t>
                      </a:r>
                      <a:r>
                        <a:rPr sz="1400" spc="5" dirty="0" err="1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р</a:t>
                      </a:r>
                      <a:r>
                        <a:rPr sz="1400" spc="-35" dirty="0" err="1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а</a:t>
                      </a:r>
                      <a:r>
                        <a:rPr lang="ru-RU" sz="1400" spc="0" dirty="0" smtClean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;</a:t>
                      </a:r>
                      <a:endParaRPr sz="1400" dirty="0">
                        <a:solidFill>
                          <a:srgbClr val="002060"/>
                        </a:solidFill>
                        <a:latin typeface="+mn-lt"/>
                        <a:cs typeface="Franklin Gothic Medium"/>
                      </a:endParaRPr>
                    </a:p>
                    <a:p>
                      <a:pPr marL="464184" marR="119380" indent="-287020" algn="l">
                        <a:lnSpc>
                          <a:spcPct val="100000"/>
                        </a:lnSpc>
                        <a:buFont typeface="Wingdings"/>
                        <a:buChar char=""/>
                        <a:tabLst>
                          <a:tab pos="464184" algn="l"/>
                          <a:tab pos="464820" algn="l"/>
                        </a:tabLst>
                      </a:pP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При 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представлении </a:t>
                      </a:r>
                      <a:r>
                        <a:rPr sz="1400" spc="-3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контролируемым 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лицом 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сведений об </a:t>
                      </a:r>
                      <a:r>
                        <a:rPr sz="140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с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полн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ен</a:t>
                      </a:r>
                      <a:r>
                        <a:rPr sz="1400" spc="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spc="-8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пр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ед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са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я</a:t>
                      </a:r>
                      <a:r>
                        <a:rPr sz="1400" spc="-6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в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ц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spc="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л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ях</a:t>
                      </a:r>
                      <a:r>
                        <a:rPr sz="1400" spc="-3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пол</a:t>
                      </a:r>
                      <a:r>
                        <a:rPr sz="1400" spc="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у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че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</a:t>
                      </a:r>
                      <a:r>
                        <a:rPr sz="1400" spc="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я</a:t>
                      </a:r>
                      <a:r>
                        <a:rPr sz="1400" spc="-8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л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spc="-3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во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зо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б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в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л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ен</a:t>
                      </a:r>
                      <a:r>
                        <a:rPr sz="1400" spc="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я  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р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а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нее</a:t>
                      </a:r>
                      <a:r>
                        <a:rPr sz="1400" spc="-6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при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</a:t>
                      </a:r>
                      <a:r>
                        <a:rPr sz="140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ст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а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но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вл</a:t>
                      </a:r>
                      <a:r>
                        <a:rPr sz="1400" spc="-2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</a:t>
                      </a:r>
                      <a:r>
                        <a:rPr sz="1400" spc="-2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ог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о</a:t>
                      </a:r>
                      <a:r>
                        <a:rPr sz="1400" spc="-1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д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spc="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й</a:t>
                      </a:r>
                      <a:r>
                        <a:rPr sz="1400" spc="-1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с</a:t>
                      </a:r>
                      <a:r>
                        <a:rPr sz="1400" spc="-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т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в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я</a:t>
                      </a:r>
                      <a:r>
                        <a:rPr sz="1400" spc="-4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 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ли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ц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е</a:t>
                      </a:r>
                      <a:r>
                        <a:rPr sz="1400" spc="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нз</a:t>
                      </a:r>
                      <a:r>
                        <a:rPr sz="1400" spc="-15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ии</a:t>
                      </a:r>
                      <a:r>
                        <a:rPr sz="1400" dirty="0">
                          <a:solidFill>
                            <a:srgbClr val="002060"/>
                          </a:solidFill>
                          <a:latin typeface="+mn-lt"/>
                          <a:cs typeface="Franklin Gothic Medium"/>
                        </a:rPr>
                        <a:t>.</a:t>
                      </a:r>
                    </a:p>
                  </a:txBody>
                  <a:tcPr marL="0" marR="0" marT="28099" marB="0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57352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ОСНОВАНИЯ ПРОВЕДЕНИЯ ВНЕПЛАНОВЫХ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ПРОВЕРОК В 2023 ГОДУ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4948014"/>
            <a:ext cx="611560" cy="195486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002060"/>
                </a:solidFill>
              </a:rPr>
              <a:pPr/>
              <a:t>4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51300" y="777188"/>
            <a:ext cx="8640960" cy="4026810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203598"/>
            <a:ext cx="6120680" cy="504056"/>
          </a:xfrm>
          <a:prstGeom prst="rect">
            <a:avLst/>
          </a:prstGeom>
          <a:solidFill>
            <a:schemeClr val="bg1">
              <a:alpha val="5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Приказы Руководителя </a:t>
            </a:r>
            <a:r>
              <a:rPr lang="ru-RU" sz="1400" dirty="0" err="1" smtClean="0">
                <a:solidFill>
                  <a:srgbClr val="002060"/>
                </a:solidFill>
              </a:rPr>
              <a:t>Роспотребнадзора</a:t>
            </a:r>
            <a:r>
              <a:rPr lang="ru-RU" sz="1400" dirty="0" smtClean="0">
                <a:solidFill>
                  <a:srgbClr val="002060"/>
                </a:solidFill>
              </a:rPr>
              <a:t>, изданных на основании поручений Президента Российской Федерации 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851670"/>
            <a:ext cx="6177868" cy="648072"/>
          </a:xfrm>
          <a:prstGeom prst="rect">
            <a:avLst/>
          </a:prstGeom>
          <a:solidFill>
            <a:schemeClr val="bg1">
              <a:alpha val="5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rgbClr val="002060"/>
                </a:solidFill>
              </a:rPr>
              <a:t>Наличие сведений об угрозе причинения вреда жизни и тяжкого вреда здоровью граждан, по фактам причинения вреда жизни и тяжкого вреда здоровью граждан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571750"/>
            <a:ext cx="6120680" cy="504056"/>
          </a:xfrm>
          <a:prstGeom prst="rect">
            <a:avLst/>
          </a:prstGeom>
          <a:solidFill>
            <a:schemeClr val="bg1">
              <a:alpha val="5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При выявлении индикаторов риска нарушения обязательных требований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3291830"/>
            <a:ext cx="6120680" cy="504056"/>
          </a:xfrm>
          <a:prstGeom prst="rect">
            <a:avLst/>
          </a:prstGeom>
          <a:solidFill>
            <a:schemeClr val="bg1">
              <a:alpha val="5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Истечение срока исполнения решения контрольного (надзорного) органа об устранении  выявленного нарушения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4011910"/>
            <a:ext cx="6120680" cy="504056"/>
          </a:xfrm>
          <a:prstGeom prst="rect">
            <a:avLst/>
          </a:prstGeom>
          <a:solidFill>
            <a:schemeClr val="bg1">
              <a:alpha val="5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Приказы Руководителя </a:t>
            </a:r>
            <a:r>
              <a:rPr lang="ru-RU" sz="1400" dirty="0" err="1" smtClean="0">
                <a:solidFill>
                  <a:srgbClr val="002060"/>
                </a:solidFill>
              </a:rPr>
              <a:t>Роспотребнадзора</a:t>
            </a:r>
            <a:r>
              <a:rPr lang="ru-RU" sz="1400" dirty="0" smtClean="0">
                <a:solidFill>
                  <a:srgbClr val="002060"/>
                </a:solidFill>
              </a:rPr>
              <a:t>, изданных на основании Поручений Правительства РФ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: скругленные углы 10"/>
          <p:cNvSpPr/>
          <p:nvPr/>
        </p:nvSpPr>
        <p:spPr>
          <a:xfrm>
            <a:off x="6500826" y="1214428"/>
            <a:ext cx="1152072" cy="504000"/>
          </a:xfrm>
          <a:prstGeom prst="roundRect">
            <a:avLst>
              <a:gd name="adj" fmla="val 50000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193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: скругленные углы 11"/>
          <p:cNvSpPr/>
          <p:nvPr/>
        </p:nvSpPr>
        <p:spPr>
          <a:xfrm>
            <a:off x="6516216" y="1851670"/>
            <a:ext cx="1152072" cy="504000"/>
          </a:xfrm>
          <a:prstGeom prst="roundRect">
            <a:avLst>
              <a:gd name="adj" fmla="val 50000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10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: скругленные углы 12"/>
          <p:cNvSpPr/>
          <p:nvPr/>
        </p:nvSpPr>
        <p:spPr>
          <a:xfrm>
            <a:off x="6516216" y="2571750"/>
            <a:ext cx="1152072" cy="504000"/>
          </a:xfrm>
          <a:prstGeom prst="roundRect">
            <a:avLst>
              <a:gd name="adj" fmla="val 50000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9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: скругленные углы 13"/>
          <p:cNvSpPr/>
          <p:nvPr/>
        </p:nvSpPr>
        <p:spPr>
          <a:xfrm>
            <a:off x="6516216" y="3291830"/>
            <a:ext cx="1152072" cy="504000"/>
          </a:xfrm>
          <a:prstGeom prst="roundRect">
            <a:avLst>
              <a:gd name="adj" fmla="val 50000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3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: скругленные углы 14"/>
          <p:cNvSpPr/>
          <p:nvPr/>
        </p:nvSpPr>
        <p:spPr>
          <a:xfrm>
            <a:off x="6516216" y="4011910"/>
            <a:ext cx="1152072" cy="504000"/>
          </a:xfrm>
          <a:prstGeom prst="roundRect">
            <a:avLst>
              <a:gd name="adj" fmla="val 50000"/>
            </a:avLst>
          </a:prstGeom>
          <a:solidFill>
            <a:schemeClr val="bg1">
              <a:alpha val="5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2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12360" y="1203598"/>
            <a:ext cx="1079900" cy="504056"/>
          </a:xfrm>
          <a:prstGeom prst="rect">
            <a:avLst/>
          </a:prstGeom>
          <a:solidFill>
            <a:schemeClr val="bg1">
              <a:alpha val="5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89,0%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12360" y="1851670"/>
            <a:ext cx="1079900" cy="504056"/>
          </a:xfrm>
          <a:prstGeom prst="rect">
            <a:avLst/>
          </a:prstGeom>
          <a:solidFill>
            <a:schemeClr val="bg1">
              <a:alpha val="5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4,6%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12360" y="2571750"/>
            <a:ext cx="1079900" cy="504056"/>
          </a:xfrm>
          <a:prstGeom prst="rect">
            <a:avLst/>
          </a:prstGeom>
          <a:solidFill>
            <a:schemeClr val="bg1">
              <a:alpha val="5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4,1%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812360" y="3291830"/>
            <a:ext cx="1079900" cy="504056"/>
          </a:xfrm>
          <a:prstGeom prst="rect">
            <a:avLst/>
          </a:prstGeom>
          <a:solidFill>
            <a:schemeClr val="bg1">
              <a:alpha val="5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1,4%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812360" y="4011910"/>
            <a:ext cx="1079900" cy="504056"/>
          </a:xfrm>
          <a:prstGeom prst="rect">
            <a:avLst/>
          </a:prstGeom>
          <a:solidFill>
            <a:schemeClr val="bg1">
              <a:alpha val="50000"/>
            </a:schemeClr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0,9%</a:t>
            </a:r>
            <a:endParaRPr lang="ru-RU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82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4948014"/>
            <a:ext cx="611560" cy="19548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468313" y="119912"/>
            <a:ext cx="8675687" cy="333264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9525" algn="ctr">
              <a:spcBef>
                <a:spcPts val="79"/>
              </a:spcBef>
            </a:pPr>
            <a:r>
              <a:rPr lang="ru-RU" sz="21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ОБРАЩЕНИЯМИ ГРАЖАН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25E054A6-B4CA-E3D7-8AE9-00AC56C01A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1070485"/>
              </p:ext>
            </p:extLst>
          </p:nvPr>
        </p:nvGraphicFramePr>
        <p:xfrm>
          <a:off x="0" y="483518"/>
          <a:ext cx="507605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A7B13321-F2DD-16D9-9EE8-8CF7B68FE8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829359"/>
              </p:ext>
            </p:extLst>
          </p:nvPr>
        </p:nvGraphicFramePr>
        <p:xfrm>
          <a:off x="3275856" y="555526"/>
          <a:ext cx="5868144" cy="4587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Таблица 2">
            <a:extLst>
              <a:ext uri="{FF2B5EF4-FFF2-40B4-BE49-F238E27FC236}">
                <a16:creationId xmlns:a16="http://schemas.microsoft.com/office/drawing/2014/main" id="{AF340956-7FBF-DFE3-097C-C9B35AEF5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033761"/>
              </p:ext>
            </p:extLst>
          </p:nvPr>
        </p:nvGraphicFramePr>
        <p:xfrm>
          <a:off x="114300" y="800100"/>
          <a:ext cx="1771650" cy="97155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51609">
                  <a:extLst>
                    <a:ext uri="{9D8B030D-6E8A-4147-A177-3AD203B41FA5}">
                      <a16:colId xmlns:a16="http://schemas.microsoft.com/office/drawing/2014/main" val="2864429198"/>
                    </a:ext>
                  </a:extLst>
                </a:gridCol>
                <a:gridCol w="1020041">
                  <a:extLst>
                    <a:ext uri="{9D8B030D-6E8A-4147-A177-3AD203B41FA5}">
                      <a16:colId xmlns:a16="http://schemas.microsoft.com/office/drawing/2014/main" val="888225095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: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3949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67486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СЭБ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2223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6652966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ЗПП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1726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7052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38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573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ВЫЯВЛЕНИЕ ИНДИКАТОРОВ РИСКА НАРУШЕНИЯ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ОБЯЗАТЕЛЬНЫХ ТРЕБОВАНИЙ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4948014"/>
            <a:ext cx="611560" cy="19548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812056"/>
              </p:ext>
            </p:extLst>
          </p:nvPr>
        </p:nvGraphicFramePr>
        <p:xfrm>
          <a:off x="107504" y="843559"/>
          <a:ext cx="8928992" cy="324184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048761">
                  <a:extLst>
                    <a:ext uri="{9D8B030D-6E8A-4147-A177-3AD203B41FA5}">
                      <a16:colId xmlns:a16="http://schemas.microsoft.com/office/drawing/2014/main" val="3373174356"/>
                    </a:ext>
                  </a:extLst>
                </a:gridCol>
                <a:gridCol w="3880231">
                  <a:extLst>
                    <a:ext uri="{9D8B030D-6E8A-4147-A177-3AD203B41FA5}">
                      <a16:colId xmlns:a16="http://schemas.microsoft.com/office/drawing/2014/main" val="986451341"/>
                    </a:ext>
                  </a:extLst>
                </a:gridCol>
              </a:tblGrid>
              <a:tr h="1209198">
                <a:tc gridSpan="2">
                  <a:txBody>
                    <a:bodyPr/>
                    <a:lstStyle/>
                    <a:p>
                      <a:pPr lvl="0" algn="ctr"/>
                      <a:endParaRPr lang="ru-RU" sz="1800" b="0" dirty="0" smtClean="0">
                        <a:solidFill>
                          <a:srgbClr val="002060"/>
                        </a:solidFill>
                      </a:endParaRPr>
                    </a:p>
                    <a:p>
                      <a:pPr lvl="0" algn="ctr"/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РАБОТА ПО ИСПОЛНЕНИЮ ПРИКАЗА РОСПОТРЕБНАДЗОРА </a:t>
                      </a:r>
                    </a:p>
                    <a:p>
                      <a:pPr lvl="0" algn="ctr"/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ОТ 14.09.2023 №635 В 2023 ГОДУ</a:t>
                      </a:r>
                    </a:p>
                    <a:p>
                      <a:pPr algn="l"/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3741105"/>
                  </a:ext>
                </a:extLst>
              </a:tr>
              <a:tr h="4469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Проведено КНМ</a:t>
                      </a:r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9</a:t>
                      </a:r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849321"/>
                  </a:ext>
                </a:extLst>
              </a:tr>
              <a:tr h="341657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Количество КНМ с нарушениями</a:t>
                      </a:r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3537334"/>
                  </a:ext>
                </a:extLst>
              </a:tr>
              <a:tr h="341657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Количество составленных</a:t>
                      </a:r>
                      <a:r>
                        <a:rPr lang="ru-RU" sz="1800" b="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протоколов</a:t>
                      </a:r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10</a:t>
                      </a:r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733854"/>
                  </a:ext>
                </a:extLst>
              </a:tr>
              <a:tr h="854142"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Статьи КоАП РФ</a:t>
                      </a:r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ч.1 ст.14.43, ст.14.53, </a:t>
                      </a:r>
                    </a:p>
                    <a:p>
                      <a:pPr algn="l"/>
                      <a:r>
                        <a:rPr lang="ru-RU" sz="1800" b="0" dirty="0" smtClean="0">
                          <a:solidFill>
                            <a:srgbClr val="002060"/>
                          </a:solidFill>
                        </a:rPr>
                        <a:t>ч.2 ст.14.6, ч.1 ст.14.8, ст.15.12.1</a:t>
                      </a:r>
                      <a:endParaRPr lang="ru-RU" sz="1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922268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653986"/>
              </p:ext>
            </p:extLst>
          </p:nvPr>
        </p:nvGraphicFramePr>
        <p:xfrm>
          <a:off x="107504" y="794756"/>
          <a:ext cx="8928100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573528"/>
          </a:xfrm>
        </p:spPr>
        <p:txBody>
          <a:bodyPr>
            <a:noAutofit/>
          </a:bodyPr>
          <a:lstStyle/>
          <a:p>
            <a:r>
              <a:rPr lang="ru-RU" sz="2000" b="1" spc="-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КОНТРОЛЬНЫЕ</a:t>
            </a:r>
            <a:r>
              <a:rPr lang="ru-RU" sz="2000" b="1" spc="4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(НАДЗОРНЫЕ)</a:t>
            </a:r>
            <a:r>
              <a:rPr lang="ru-RU" sz="2000" b="1" spc="-1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spc="-1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</a:t>
            </a:r>
            <a:r>
              <a:rPr lang="ru-RU" sz="2000" b="1" spc="7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spc="-5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 ГОДУ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4948014"/>
            <a:ext cx="611560" cy="19548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Левая фигурная скобка 4"/>
          <p:cNvSpPr/>
          <p:nvPr/>
        </p:nvSpPr>
        <p:spPr>
          <a:xfrm rot="5400000">
            <a:off x="935596" y="303498"/>
            <a:ext cx="216024" cy="1440160"/>
          </a:xfrm>
          <a:prstGeom prst="leftBrace">
            <a:avLst>
              <a:gd name="adj1" fmla="val 18321"/>
              <a:gd name="adj2" fmla="val 50000"/>
            </a:avLst>
          </a:prstGeom>
          <a:ln>
            <a:solidFill>
              <a:srgbClr val="C00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 rot="5400000">
            <a:off x="2663788" y="303498"/>
            <a:ext cx="216024" cy="1440160"/>
          </a:xfrm>
          <a:prstGeom prst="leftBrace">
            <a:avLst>
              <a:gd name="adj1" fmla="val 18321"/>
              <a:gd name="adj2" fmla="val 50000"/>
            </a:avLst>
          </a:prstGeom>
          <a:ln>
            <a:solidFill>
              <a:srgbClr val="C00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 rot="5400000">
            <a:off x="4391980" y="303498"/>
            <a:ext cx="216024" cy="1440160"/>
          </a:xfrm>
          <a:prstGeom prst="leftBrace">
            <a:avLst>
              <a:gd name="adj1" fmla="val 18321"/>
              <a:gd name="adj2" fmla="val 50000"/>
            </a:avLst>
          </a:prstGeom>
          <a:ln>
            <a:solidFill>
              <a:srgbClr val="C00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1" name="Левая фигурная скобка 10"/>
          <p:cNvSpPr/>
          <p:nvPr/>
        </p:nvSpPr>
        <p:spPr>
          <a:xfrm rot="5400000">
            <a:off x="6120172" y="303498"/>
            <a:ext cx="216024" cy="1440160"/>
          </a:xfrm>
          <a:prstGeom prst="leftBrace">
            <a:avLst>
              <a:gd name="adj1" fmla="val 18321"/>
              <a:gd name="adj2" fmla="val 50000"/>
            </a:avLst>
          </a:prstGeom>
          <a:ln>
            <a:solidFill>
              <a:srgbClr val="C00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 rot="5400000">
            <a:off x="7848364" y="303498"/>
            <a:ext cx="216024" cy="1440160"/>
          </a:xfrm>
          <a:prstGeom prst="leftBrace">
            <a:avLst>
              <a:gd name="adj1" fmla="val 18321"/>
              <a:gd name="adj2" fmla="val 50000"/>
            </a:avLst>
          </a:prstGeom>
          <a:ln>
            <a:solidFill>
              <a:srgbClr val="C00000"/>
            </a:soli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81357" y="591530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2748</a:t>
            </a:r>
            <a:endParaRPr lang="ru-RU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09549" y="591530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/>
              <a:t>1355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37741" y="591530"/>
            <a:ext cx="524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1529</a:t>
            </a:r>
            <a:endParaRPr lang="ru-RU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008412" y="59153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841</a:t>
            </a:r>
            <a:endParaRPr lang="ru-RU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736604" y="59153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446</a:t>
            </a:r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57352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РЕЗУЛЬТАТЫ НАДЗОРНОЙ ДЕЯТЕЛЬНОСТИ ЗА 2023 ГОД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4948014"/>
            <a:ext cx="611560" cy="19548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A5C9CE8-C5CA-4BC5-A72E-6F36E47912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633505"/>
              </p:ext>
            </p:extLst>
          </p:nvPr>
        </p:nvGraphicFramePr>
        <p:xfrm>
          <a:off x="107504" y="3939901"/>
          <a:ext cx="7632848" cy="102070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372041592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495064803"/>
                    </a:ext>
                  </a:extLst>
                </a:gridCol>
              </a:tblGrid>
              <a:tr h="340234"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Штрафы 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383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6530990"/>
                  </a:ext>
                </a:extLst>
              </a:tr>
              <a:tr h="340234"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Предупреждения </a:t>
                      </a: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279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540138"/>
                  </a:ext>
                </a:extLst>
              </a:tr>
              <a:tr h="340234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Административное приостановление деятельности 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6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8078432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87830A1-AD8D-46DA-B30F-67550B182C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4121332"/>
              </p:ext>
            </p:extLst>
          </p:nvPr>
        </p:nvGraphicFramePr>
        <p:xfrm>
          <a:off x="107504" y="627534"/>
          <a:ext cx="8352929" cy="330955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171457">
                  <a:extLst>
                    <a:ext uri="{9D8B030D-6E8A-4147-A177-3AD203B41FA5}">
                      <a16:colId xmlns:a16="http://schemas.microsoft.com/office/drawing/2014/main" val="3720415926"/>
                    </a:ext>
                  </a:extLst>
                </a:gridCol>
                <a:gridCol w="1045368">
                  <a:extLst>
                    <a:ext uri="{9D8B030D-6E8A-4147-A177-3AD203B41FA5}">
                      <a16:colId xmlns:a16="http://schemas.microsoft.com/office/drawing/2014/main" val="2495064803"/>
                    </a:ext>
                  </a:extLst>
                </a:gridCol>
                <a:gridCol w="1045368">
                  <a:extLst>
                    <a:ext uri="{9D8B030D-6E8A-4147-A177-3AD203B41FA5}">
                      <a16:colId xmlns:a16="http://schemas.microsoft.com/office/drawing/2014/main" val="1924307280"/>
                    </a:ext>
                  </a:extLst>
                </a:gridCol>
                <a:gridCol w="1045368">
                  <a:extLst>
                    <a:ext uri="{9D8B030D-6E8A-4147-A177-3AD203B41FA5}">
                      <a16:colId xmlns:a16="http://schemas.microsoft.com/office/drawing/2014/main" val="1047851066"/>
                    </a:ext>
                  </a:extLst>
                </a:gridCol>
                <a:gridCol w="1045368">
                  <a:extLst>
                    <a:ext uri="{9D8B030D-6E8A-4147-A177-3AD203B41FA5}">
                      <a16:colId xmlns:a16="http://schemas.microsoft.com/office/drawing/2014/main" val="1535105901"/>
                    </a:ext>
                  </a:extLst>
                </a:gridCol>
              </a:tblGrid>
              <a:tr h="348864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</a:rPr>
                        <a:t>план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</a:rPr>
                        <a:t>в/план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</a:rPr>
                        <a:t>АР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</a:rPr>
                        <a:t>ВСЕГО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3285439"/>
                  </a:ext>
                </a:extLst>
              </a:tr>
              <a:tr h="659248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</a:rPr>
                        <a:t>Проведено надзорных мероприятий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221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446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530990"/>
                  </a:ext>
                </a:extLst>
              </a:tr>
              <a:tr h="60258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</a:rPr>
                        <a:t>Число мероприятий с выявленными нарушениями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4540138"/>
                  </a:ext>
                </a:extLst>
              </a:tr>
              <a:tr h="60258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</a:rPr>
                        <a:t>Удельный вес мероприятий с выявленными</a:t>
                      </a:r>
                      <a:r>
                        <a:rPr lang="ru-RU" sz="16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</a:rPr>
                        <a:t>нарушениями, (%)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96,4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80,2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37,5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87,4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078432"/>
                  </a:ext>
                </a:extLst>
              </a:tr>
              <a:tr h="536577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002060"/>
                          </a:solidFill>
                        </a:rPr>
                        <a:t>Число выявленных нарушений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1857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654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2514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1855107"/>
                  </a:ext>
                </a:extLst>
              </a:tr>
              <a:tr h="559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</a:rPr>
                        <a:t>Вынесено административных наказаний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228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520</a:t>
                      </a:r>
                      <a:endParaRPr lang="ru-RU" sz="16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382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41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573528"/>
          </a:xfrm>
        </p:spPr>
        <p:txBody>
          <a:bodyPr>
            <a:normAutofit/>
          </a:bodyPr>
          <a:lstStyle/>
          <a:p>
            <a:r>
              <a:rPr lang="ru-RU" altLang="ru-RU" sz="2000" b="1" dirty="0">
                <a:solidFill>
                  <a:srgbClr val="002060"/>
                </a:solidFill>
              </a:rPr>
              <a:t>ДОСУДЕБНОЕ ОБЖАЛОВАНИЕ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4948014"/>
            <a:ext cx="611560" cy="195486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002060"/>
                </a:solidFill>
              </a:rPr>
              <a:pPr/>
              <a:t>9</a:t>
            </a:fld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object 5"/>
          <p:cNvSpPr txBox="1">
            <a:spLocks noChangeArrowheads="1"/>
          </p:cNvSpPr>
          <p:nvPr/>
        </p:nvSpPr>
        <p:spPr bwMode="auto">
          <a:xfrm>
            <a:off x="521494" y="789385"/>
            <a:ext cx="8336756" cy="255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525" rIns="0" bIns="0">
            <a:spAutoFit/>
          </a:bodyPr>
          <a:lstStyle/>
          <a:p>
            <a:pPr marL="9525" algn="ctr">
              <a:spcBef>
                <a:spcPts val="75"/>
              </a:spcBef>
            </a:pPr>
            <a:r>
              <a:rPr lang="ru-RU" altLang="ru-RU" sz="1600" dirty="0">
                <a:solidFill>
                  <a:srgbClr val="002060"/>
                </a:solidFill>
                <a:latin typeface="Franklin Gothic Medium" pitchFamily="34" charset="0"/>
                <a:ea typeface="Franklin Gothic Medium" pitchFamily="34" charset="0"/>
                <a:cs typeface="Franklin Gothic Medium" pitchFamily="34" charset="0"/>
              </a:rPr>
              <a:t>Обжалование решений Управления (248-ФЗ)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2067694"/>
            <a:ext cx="4320480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Отказано в удовлетворении- </a:t>
            </a:r>
            <a:r>
              <a:rPr lang="en-US" sz="1600" dirty="0" smtClean="0">
                <a:solidFill>
                  <a:srgbClr val="002060"/>
                </a:solidFill>
              </a:rPr>
              <a:t>4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4049" y="2067694"/>
            <a:ext cx="3960440" cy="48015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Удовлетворено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частично- </a:t>
            </a:r>
            <a:r>
              <a:rPr lang="en-US" sz="1600" dirty="0" smtClean="0">
                <a:solidFill>
                  <a:srgbClr val="002060"/>
                </a:solidFill>
              </a:rPr>
              <a:t>3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6" name="object 8"/>
          <p:cNvSpPr txBox="1">
            <a:spLocks noChangeArrowheads="1"/>
          </p:cNvSpPr>
          <p:nvPr/>
        </p:nvSpPr>
        <p:spPr bwMode="auto">
          <a:xfrm>
            <a:off x="0" y="4083918"/>
            <a:ext cx="9143999" cy="93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10478" rIns="0" bIns="0">
            <a:spAutoFit/>
          </a:bodyPr>
          <a:lstStyle/>
          <a:p>
            <a:pPr marL="9525">
              <a:spcBef>
                <a:spcPts val="85"/>
              </a:spcBef>
            </a:pPr>
            <a:r>
              <a:rPr lang="ru-RU" altLang="ru-RU" sz="1200" dirty="0">
                <a:solidFill>
                  <a:srgbClr val="002060"/>
                </a:solidFill>
                <a:ea typeface="Franklin Gothic Medium" pitchFamily="34" charset="0"/>
                <a:cs typeface="Franklin Gothic Medium" pitchFamily="34" charset="0"/>
              </a:rPr>
              <a:t>ЗАДАЧИ:</a:t>
            </a:r>
          </a:p>
          <a:p>
            <a:pPr marL="9525">
              <a:buFont typeface="Arial MT"/>
              <a:buChar char="•"/>
            </a:pPr>
            <a:r>
              <a:rPr lang="ru-RU" altLang="ru-RU" sz="1200" dirty="0">
                <a:solidFill>
                  <a:srgbClr val="002060"/>
                </a:solidFill>
                <a:ea typeface="Franklin Gothic Medium" pitchFamily="34" charset="0"/>
                <a:cs typeface="Franklin Gothic Medium" pitchFamily="34" charset="0"/>
              </a:rPr>
              <a:t>Своевременное и объективное рассмотрение жалоб субъектов предпринимательской деятельности в рамках </a:t>
            </a:r>
            <a:r>
              <a:rPr lang="ru-RU" altLang="ru-RU" sz="1200" dirty="0" smtClean="0">
                <a:solidFill>
                  <a:srgbClr val="002060"/>
                </a:solidFill>
                <a:ea typeface="Franklin Gothic Medium" pitchFamily="34" charset="0"/>
                <a:cs typeface="Franklin Gothic Medium" pitchFamily="34" charset="0"/>
              </a:rPr>
              <a:t>248-ФЗ</a:t>
            </a:r>
            <a:endParaRPr lang="ru-RU" altLang="ru-RU" sz="1200" dirty="0">
              <a:solidFill>
                <a:srgbClr val="002060"/>
              </a:solidFill>
              <a:ea typeface="Franklin Gothic Medium" pitchFamily="34" charset="0"/>
              <a:cs typeface="Franklin Gothic Medium" pitchFamily="34" charset="0"/>
            </a:endParaRPr>
          </a:p>
          <a:p>
            <a:pPr marL="9525">
              <a:buFont typeface="Arial MT"/>
              <a:buChar char="•"/>
            </a:pPr>
            <a:r>
              <a:rPr lang="ru-RU" altLang="ru-RU" sz="1200" dirty="0" smtClean="0">
                <a:solidFill>
                  <a:srgbClr val="002060"/>
                </a:solidFill>
                <a:ea typeface="Franklin Gothic Medium" pitchFamily="34" charset="0"/>
                <a:cs typeface="Franklin Gothic Medium" pitchFamily="34" charset="0"/>
              </a:rPr>
              <a:t>Соблюдение </a:t>
            </a:r>
            <a:r>
              <a:rPr lang="ru-RU" altLang="ru-RU" sz="1200" dirty="0">
                <a:solidFill>
                  <a:srgbClr val="002060"/>
                </a:solidFill>
                <a:ea typeface="Franklin Gothic Medium" pitchFamily="34" charset="0"/>
                <a:cs typeface="Franklin Gothic Medium" pitchFamily="34" charset="0"/>
              </a:rPr>
              <a:t>КоАП при привлечении к административной ответственности</a:t>
            </a:r>
          </a:p>
          <a:p>
            <a:pPr marL="9525">
              <a:buFont typeface="Arial MT"/>
              <a:buChar char="•"/>
            </a:pPr>
            <a:r>
              <a:rPr lang="ru-RU" altLang="ru-RU" sz="1200" dirty="0">
                <a:solidFill>
                  <a:srgbClr val="002060"/>
                </a:solidFill>
                <a:ea typeface="Franklin Gothic Medium" pitchFamily="34" charset="0"/>
                <a:cs typeface="Franklin Gothic Medium" pitchFamily="34" charset="0"/>
              </a:rPr>
              <a:t>И</a:t>
            </a:r>
            <a:r>
              <a:rPr lang="ru-RU" altLang="ru-RU" sz="1200" dirty="0" smtClean="0">
                <a:solidFill>
                  <a:srgbClr val="002060"/>
                </a:solidFill>
                <a:ea typeface="Franklin Gothic Medium" pitchFamily="34" charset="0"/>
                <a:cs typeface="Franklin Gothic Medium" pitchFamily="34" charset="0"/>
              </a:rPr>
              <a:t>нформирование </a:t>
            </a:r>
            <a:r>
              <a:rPr lang="ru-RU" altLang="ru-RU" sz="1200" dirty="0">
                <a:solidFill>
                  <a:srgbClr val="002060"/>
                </a:solidFill>
                <a:ea typeface="Franklin Gothic Medium" pitchFamily="34" charset="0"/>
                <a:cs typeface="Franklin Gothic Medium" pitchFamily="34" charset="0"/>
              </a:rPr>
              <a:t>территориальными органами субъектов предпринимательской деятельности о необходимости  досудебного обжалования процессуальных решений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6732240" y="1707654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411760" y="1707654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411760" y="3291830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732240" y="3291830"/>
            <a:ext cx="0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2339752" y="1131590"/>
            <a:ext cx="4464496" cy="57606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Поступило 7 жалоб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99592" y="2859782"/>
            <a:ext cx="7416824" cy="4320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Поступило ходатайств о продлении срока исполнения предписания– </a:t>
            </a:r>
            <a:r>
              <a:rPr lang="en-US" sz="1600" dirty="0">
                <a:solidFill>
                  <a:srgbClr val="002060"/>
                </a:solidFill>
              </a:rPr>
              <a:t>93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1520" y="3507854"/>
            <a:ext cx="4464496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Принято решение об удовлетворении - </a:t>
            </a:r>
            <a:r>
              <a:rPr lang="en-US" sz="1600" dirty="0">
                <a:solidFill>
                  <a:srgbClr val="002060"/>
                </a:solidFill>
              </a:rPr>
              <a:t>74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932040" y="3507854"/>
            <a:ext cx="4032448" cy="50405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Отказано (отзыв заявления) - 1</a:t>
            </a:r>
            <a:r>
              <a:rPr lang="en-US" sz="1600" dirty="0">
                <a:solidFill>
                  <a:srgbClr val="002060"/>
                </a:solidFill>
              </a:rPr>
              <a:t>9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пн24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3AA8B"/>
      </a:accent1>
      <a:accent2>
        <a:srgbClr val="F94144"/>
      </a:accent2>
      <a:accent3>
        <a:srgbClr val="F9C74F"/>
      </a:accent3>
      <a:accent4>
        <a:srgbClr val="577590"/>
      </a:accent4>
      <a:accent5>
        <a:srgbClr val="F3722C"/>
      </a:accent5>
      <a:accent6>
        <a:srgbClr val="90BE6D"/>
      </a:accent6>
      <a:hlink>
        <a:srgbClr val="0000FF"/>
      </a:hlink>
      <a:folHlink>
        <a:srgbClr val="800080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рпн24</Template>
  <TotalTime>1362</TotalTime>
  <Words>757</Words>
  <Application>Microsoft Office PowerPoint</Application>
  <PresentationFormat>Экран (16:9)</PresentationFormat>
  <Paragraphs>237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MT</vt:lpstr>
      <vt:lpstr>Calibri</vt:lpstr>
      <vt:lpstr>DejaVu Sans Condensed</vt:lpstr>
      <vt:lpstr>Franklin Gothic Medium</vt:lpstr>
      <vt:lpstr>Times New Roman</vt:lpstr>
      <vt:lpstr>Wingdings</vt:lpstr>
      <vt:lpstr>рпн24</vt:lpstr>
      <vt:lpstr>Презентация PowerPoint</vt:lpstr>
      <vt:lpstr>ОСОБЕННОСТИ КОНТРОЛЬНОЙ (НАДЗОРНОЙ) ДЕЯТЕЛЬНОСТИ В 2023 ГОДУ</vt:lpstr>
      <vt:lpstr>ОСОБЕННОСТИ ПРОВЕДЕНИЯ  ВНЕПЛАНОВЫХ КНМ В 2023-2024 ГОДАХ</vt:lpstr>
      <vt:lpstr>ОСНОВАНИЯ ПРОВЕДЕНИЯ ВНЕПЛАНОВЫХ  ПРОВЕРОК В 2023 ГОДУ</vt:lpstr>
      <vt:lpstr>РАБОТА С ОБРАЩЕНИЯМИ ГРАЖАН</vt:lpstr>
      <vt:lpstr>ВЫЯВЛЕНИЕ ИНДИКАТОРОВ РИСКА НАРУШЕНИЯ  ОБЯЗАТЕЛЬНЫХ ТРЕБОВАНИЙ</vt:lpstr>
      <vt:lpstr>КОНТРОЛЬНЫЕ (НАДЗОРНЫЕ) МЕРОПРИЯТИЯ В 2023 ГОДУ</vt:lpstr>
      <vt:lpstr>РЕЗУЛЬТАТЫ НАДЗОРНОЙ ДЕЯТЕЛЬНОСТИ ЗА 2023 ГОД</vt:lpstr>
      <vt:lpstr>ДОСУДЕБНОЕ ОБЖАЛОВАНИЕ</vt:lpstr>
      <vt:lpstr>ПРОФИЛАКТИЧЕСКИЕ МЕРОПРИЯТИЯ</vt:lpstr>
      <vt:lpstr>ПЛАН КНМ НА 2024 ГОД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Системный Администратор</dc:creator>
  <cp:lastModifiedBy>Поспелова Инна Леонидовна</cp:lastModifiedBy>
  <cp:revision>116</cp:revision>
  <cp:lastPrinted>2024-02-14T07:01:34Z</cp:lastPrinted>
  <dcterms:modified xsi:type="dcterms:W3CDTF">2024-02-14T13:22:30Z</dcterms:modified>
</cp:coreProperties>
</file>