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324" r:id="rId2"/>
    <p:sldId id="337" r:id="rId3"/>
    <p:sldId id="257" r:id="rId4"/>
    <p:sldId id="295" r:id="rId5"/>
    <p:sldId id="296" r:id="rId6"/>
    <p:sldId id="308" r:id="rId7"/>
    <p:sldId id="339" r:id="rId8"/>
    <p:sldId id="340" r:id="rId9"/>
    <p:sldId id="325" r:id="rId10"/>
    <p:sldId id="357" r:id="rId11"/>
    <p:sldId id="347" r:id="rId12"/>
    <p:sldId id="348" r:id="rId13"/>
    <p:sldId id="353" r:id="rId14"/>
    <p:sldId id="350" r:id="rId15"/>
    <p:sldId id="351" r:id="rId16"/>
    <p:sldId id="354" r:id="rId17"/>
    <p:sldId id="333" r:id="rId18"/>
    <p:sldId id="356" r:id="rId19"/>
    <p:sldId id="358" r:id="rId20"/>
    <p:sldId id="342" r:id="rId21"/>
    <p:sldId id="343" r:id="rId22"/>
    <p:sldId id="359" r:id="rId23"/>
    <p:sldId id="365" r:id="rId24"/>
    <p:sldId id="345" r:id="rId25"/>
    <p:sldId id="360" r:id="rId26"/>
    <p:sldId id="362" r:id="rId27"/>
    <p:sldId id="363" r:id="rId28"/>
    <p:sldId id="364" r:id="rId29"/>
    <p:sldId id="320" r:id="rId30"/>
    <p:sldId id="338" r:id="rId31"/>
  </p:sldIdLst>
  <p:sldSz cx="18288000" cy="10287000"/>
  <p:notesSz cx="6858000" cy="9144000"/>
  <p:embeddedFontLs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Bitter" charset="0"/>
      <p:regular r:id="rId37"/>
    </p:embeddedFont>
    <p:embeddedFont>
      <p:font typeface="Bahnschrift SemiBold" pitchFamily="34" charset="0"/>
      <p:bold r:id="rId38"/>
    </p:embeddedFont>
    <p:embeddedFont>
      <p:font typeface="Tahoma" pitchFamily="34" charset="0"/>
      <p:regular r:id="rId39"/>
      <p:bold r:id="rId40"/>
    </p:embeddedFont>
    <p:embeddedFont>
      <p:font typeface="Bahnschrift Light" pitchFamily="34" charset="0"/>
      <p:regular r:id="rId41"/>
    </p:embeddedFont>
    <p:embeddedFont>
      <p:font typeface="Arial Unicode MS" pitchFamily="34" charset="-128"/>
      <p:regular r:id="rId42"/>
    </p:embeddedFont>
    <p:embeddedFont>
      <p:font typeface="Agrandir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E2C6"/>
    <a:srgbClr val="008000"/>
    <a:srgbClr val="27A962"/>
    <a:srgbClr val="99FF99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466" autoAdjust="0"/>
    <p:restoredTop sz="94622" autoAdjust="0"/>
  </p:normalViewPr>
  <p:slideViewPr>
    <p:cSldViewPr>
      <p:cViewPr>
        <p:scale>
          <a:sx n="70" d="100"/>
          <a:sy n="70" d="100"/>
        </p:scale>
        <p:origin x="-30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06F7E-CE51-42FD-8315-028AE70A9495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AB0FD-BE1C-45F8-812F-7787A94F5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75B54-6B40-4EB9-869B-4BE04050F82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75B54-6B40-4EB9-869B-4BE04050F82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AB0FD-BE1C-45F8-812F-7787A94F5A5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75B54-6B40-4EB9-869B-4BE04050F82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yexport.exportcenter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45.svg"/><Relationship Id="rId3" Type="http://schemas.openxmlformats.org/officeDocument/2006/relationships/image" Target="../media/image7.png"/><Relationship Id="rId21" Type="http://schemas.openxmlformats.org/officeDocument/2006/relationships/image" Target="../media/image11.png"/><Relationship Id="rId2" Type="http://schemas.openxmlformats.org/officeDocument/2006/relationships/image" Target="../media/image6.jpe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8.png"/><Relationship Id="rId19" Type="http://schemas.openxmlformats.org/officeDocument/2006/relationships/image" Target="../media/image9.png"/><Relationship Id="rId14" Type="http://schemas.openxmlformats.org/officeDocument/2006/relationships/image" Target="../media/image241.svg"/><Relationship Id="rId2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195164"/>
            <a:ext cx="18288000" cy="5091836"/>
            <a:chOff x="0" y="0"/>
            <a:chExt cx="4816593" cy="13410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341060"/>
            </a:xfrm>
            <a:custGeom>
              <a:avLst/>
              <a:gdLst/>
              <a:ahLst/>
              <a:cxnLst/>
              <a:rect l="l" t="t" r="r" b="b"/>
              <a:pathLst>
                <a:path w="4816592" h="1341060">
                  <a:moveTo>
                    <a:pt x="0" y="0"/>
                  </a:moveTo>
                  <a:lnTo>
                    <a:pt x="4816592" y="0"/>
                  </a:lnTo>
                  <a:lnTo>
                    <a:pt x="4816592" y="1341060"/>
                  </a:lnTo>
                  <a:lnTo>
                    <a:pt x="0" y="1341060"/>
                  </a:lnTo>
                  <a:close/>
                </a:path>
              </a:pathLst>
            </a:custGeom>
            <a:solidFill>
              <a:srgbClr val="B3C7C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000464" y="1028700"/>
            <a:ext cx="13258800" cy="6370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endParaRPr lang="ru-RU" sz="4600" b="1" dirty="0" smtClean="0">
              <a:solidFill>
                <a:srgbClr val="277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4600" b="1" dirty="0" smtClean="0">
                <a:solidFill>
                  <a:srgbClr val="277600"/>
                </a:solidFill>
                <a:latin typeface="Times New Roman" pitchFamily="18" charset="0"/>
                <a:cs typeface="Times New Roman" pitchFamily="18" charset="0"/>
              </a:rPr>
              <a:t>Итоги работы </a:t>
            </a:r>
          </a:p>
          <a:p>
            <a:pPr lvl="0" algn="ctr">
              <a:spcBef>
                <a:spcPct val="0"/>
              </a:spcBef>
            </a:pPr>
            <a:r>
              <a:rPr lang="ru-RU" sz="4600" b="1" dirty="0" smtClean="0">
                <a:solidFill>
                  <a:srgbClr val="277600"/>
                </a:solidFill>
                <a:latin typeface="Times New Roman" pitchFamily="18" charset="0"/>
                <a:cs typeface="Times New Roman" pitchFamily="18" charset="0"/>
              </a:rPr>
              <a:t>Североморского межрегионального</a:t>
            </a:r>
            <a:br>
              <a:rPr lang="ru-RU" sz="4600" b="1" dirty="0" smtClean="0">
                <a:solidFill>
                  <a:srgbClr val="277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600" b="1" dirty="0" smtClean="0">
                <a:solidFill>
                  <a:srgbClr val="277600"/>
                </a:solidFill>
                <a:latin typeface="Times New Roman" pitchFamily="18" charset="0"/>
                <a:cs typeface="Times New Roman" pitchFamily="18" charset="0"/>
              </a:rPr>
              <a:t>управления Россельхознадзора </a:t>
            </a:r>
          </a:p>
          <a:p>
            <a:pPr lvl="0" algn="ctr">
              <a:spcBef>
                <a:spcPct val="0"/>
              </a:spcBef>
            </a:pPr>
            <a:r>
              <a:rPr lang="ru-RU" sz="4600" b="1" dirty="0" smtClean="0">
                <a:solidFill>
                  <a:srgbClr val="277600"/>
                </a:solidFill>
                <a:latin typeface="Times New Roman" pitchFamily="18" charset="0"/>
                <a:cs typeface="Times New Roman" pitchFamily="18" charset="0"/>
              </a:rPr>
              <a:t>по осуществлению контрольно-надзорной</a:t>
            </a:r>
            <a:br>
              <a:rPr lang="ru-RU" sz="4600" b="1" dirty="0" smtClean="0">
                <a:solidFill>
                  <a:srgbClr val="277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600" b="1" dirty="0" smtClean="0">
                <a:solidFill>
                  <a:srgbClr val="277600"/>
                </a:solidFill>
                <a:latin typeface="Times New Roman" pitchFamily="18" charset="0"/>
                <a:cs typeface="Times New Roman" pitchFamily="18" charset="0"/>
              </a:rPr>
              <a:t>деятельности и проведению </a:t>
            </a:r>
          </a:p>
          <a:p>
            <a:pPr lvl="0" algn="ctr">
              <a:spcBef>
                <a:spcPct val="0"/>
              </a:spcBef>
            </a:pPr>
            <a:r>
              <a:rPr lang="ru-RU" sz="4600" b="1" dirty="0" smtClean="0">
                <a:solidFill>
                  <a:srgbClr val="277600"/>
                </a:solidFill>
                <a:latin typeface="Times New Roman" pitchFamily="18" charset="0"/>
                <a:cs typeface="Times New Roman" pitchFamily="18" charset="0"/>
              </a:rPr>
              <a:t>профилактической работы за 2023 год. </a:t>
            </a:r>
          </a:p>
          <a:p>
            <a:pPr lvl="0" algn="ctr">
              <a:spcBef>
                <a:spcPct val="0"/>
              </a:spcBef>
            </a:pPr>
            <a:endParaRPr lang="ru-RU" sz="4600" b="1" dirty="0" smtClean="0">
              <a:solidFill>
                <a:srgbClr val="277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4600" b="1" dirty="0" smtClean="0">
                <a:solidFill>
                  <a:srgbClr val="277600"/>
                </a:solidFill>
                <a:latin typeface="Times New Roman" pitchFamily="18" charset="0"/>
                <a:cs typeface="Times New Roman" pitchFamily="18" charset="0"/>
              </a:rPr>
              <a:t>Изменения в законодательстве.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06" y="1071534"/>
            <a:ext cx="3424294" cy="38301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596" y="8501086"/>
            <a:ext cx="12573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Докладчик: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Заместитель руководителя–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Громыко Александр Александрович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5429250" y="-2724151"/>
            <a:ext cx="7277100" cy="17373601"/>
            <a:chOff x="0" y="0"/>
            <a:chExt cx="5556128" cy="15471218"/>
          </a:xfrm>
        </p:grpSpPr>
        <p:sp>
          <p:nvSpPr>
            <p:cNvPr id="3" name="Freeform 3"/>
            <p:cNvSpPr/>
            <p:nvPr/>
          </p:nvSpPr>
          <p:spPr>
            <a:xfrm>
              <a:off x="-62230" y="-60960"/>
              <a:ext cx="5713608" cy="15560118"/>
            </a:xfrm>
            <a:custGeom>
              <a:avLst/>
              <a:gdLst/>
              <a:ahLst/>
              <a:cxnLst/>
              <a:rect l="l" t="t" r="r" b="b"/>
              <a:pathLst>
                <a:path w="5713608" h="15560118">
                  <a:moveTo>
                    <a:pt x="106680" y="10145736"/>
                  </a:moveTo>
                  <a:cubicBezTo>
                    <a:pt x="52070" y="14023418"/>
                    <a:pt x="0" y="14627938"/>
                    <a:pt x="265430" y="15083868"/>
                  </a:cubicBezTo>
                  <a:cubicBezTo>
                    <a:pt x="444500" y="15393748"/>
                    <a:pt x="864870" y="15477568"/>
                    <a:pt x="1192530" y="15510588"/>
                  </a:cubicBezTo>
                  <a:cubicBezTo>
                    <a:pt x="2575744" y="15560118"/>
                    <a:pt x="4043795" y="15515668"/>
                    <a:pt x="4800478" y="15466138"/>
                  </a:cubicBezTo>
                  <a:cubicBezTo>
                    <a:pt x="5135758" y="15429307"/>
                    <a:pt x="5427858" y="15299768"/>
                    <a:pt x="5511678" y="14942898"/>
                  </a:cubicBezTo>
                  <a:cubicBezTo>
                    <a:pt x="5610737" y="14518718"/>
                    <a:pt x="5551048" y="13725537"/>
                    <a:pt x="5573908" y="10464154"/>
                  </a:cubicBezTo>
                  <a:cubicBezTo>
                    <a:pt x="5605658" y="6334356"/>
                    <a:pt x="5591687" y="6035235"/>
                    <a:pt x="5589148" y="1895788"/>
                  </a:cubicBezTo>
                  <a:cubicBezTo>
                    <a:pt x="5589148" y="1452880"/>
                    <a:pt x="5713608" y="515620"/>
                    <a:pt x="5450717" y="339090"/>
                  </a:cubicBezTo>
                  <a:cubicBezTo>
                    <a:pt x="5026537" y="49530"/>
                    <a:pt x="4246666" y="52070"/>
                    <a:pt x="2856075" y="66040"/>
                  </a:cubicBezTo>
                  <a:cubicBezTo>
                    <a:pt x="1668356" y="76200"/>
                    <a:pt x="614680" y="0"/>
                    <a:pt x="314960" y="334010"/>
                  </a:cubicBezTo>
                  <a:cubicBezTo>
                    <a:pt x="15240" y="669290"/>
                    <a:pt x="158750" y="1568450"/>
                    <a:pt x="124460" y="3979985"/>
                  </a:cubicBezTo>
                  <a:cubicBezTo>
                    <a:pt x="104140" y="5736116"/>
                    <a:pt x="132080" y="7984345"/>
                    <a:pt x="106680" y="10145736"/>
                  </a:cubicBezTo>
                  <a:close/>
                </a:path>
              </a:pathLst>
            </a:custGeom>
            <a:solidFill>
              <a:srgbClr val="B3C7C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92515" y="3757561"/>
            <a:ext cx="1332047" cy="1314161"/>
            <a:chOff x="76200" y="-9525"/>
            <a:chExt cx="884822" cy="872941"/>
          </a:xfrm>
        </p:grpSpPr>
        <p:sp>
          <p:nvSpPr>
            <p:cNvPr id="5" name="Freeform 5"/>
            <p:cNvSpPr/>
            <p:nvPr/>
          </p:nvSpPr>
          <p:spPr>
            <a:xfrm>
              <a:off x="151849" y="50616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7" name="Group 8"/>
          <p:cNvGrpSpPr/>
          <p:nvPr/>
        </p:nvGrpSpPr>
        <p:grpSpPr>
          <a:xfrm>
            <a:off x="4724400" y="3695700"/>
            <a:ext cx="1223622" cy="122362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741213" y="819362"/>
            <a:ext cx="16805575" cy="1254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75"/>
              </a:lnSpc>
              <a:spcBef>
                <a:spcPct val="0"/>
              </a:spcBef>
            </a:pPr>
            <a:r>
              <a:rPr lang="ru-RU" sz="8500" u="none" dirty="0" smtClean="0">
                <a:solidFill>
                  <a:srgbClr val="73928F"/>
                </a:solidFill>
                <a:latin typeface="Bitter"/>
              </a:rPr>
              <a:t>Сфера контроля (надзора)</a:t>
            </a:r>
            <a:endParaRPr lang="en-US" sz="8500" u="none" dirty="0">
              <a:solidFill>
                <a:srgbClr val="73928F"/>
              </a:solidFill>
              <a:latin typeface="Bitter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38200" y="4991100"/>
            <a:ext cx="89154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/>
              <a:t>государственный земельный надзор за соблюдением обязательных требований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-о запрете самовольного снятия, перемещения и уничтожения плодородного слоя почвы, порчи земель;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-по улучшению земель и охране почв от ветровой, водной эрозии, защите земель от зарастания деревьями и кустарниками, сорными растениями;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- по использованию земельных участков для ведения сельскохозяйственного производства или осуществления иной связанной с сельскохозяйственным производством деятельности;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- в области мелиорации земель;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- по рекультивации земель при осуществлении строительных, мелиоративных, изыскательских и иных работ;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- к обращению при использовании побочных продуктов животноводства на землях сельскохозяйственного назначения.</a:t>
            </a:r>
            <a:endParaRPr lang="en-US" sz="1600" u="none" dirty="0">
              <a:solidFill>
                <a:srgbClr val="000000"/>
              </a:solidFill>
              <a:latin typeface="Bahnschrift Light" pitchFamily="34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287000" y="5524501"/>
            <a:ext cx="6705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/>
              <a:t>государственный надзор за соблюдением гражданами и юридическими лицами регламентов применения пестицидов и агрохимикатов при производстве сельскохозяйственной продукции, за исключением применения пестицидов и агрохимикатов гражданами для ведения личного подсобного хозяйства.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209800" y="2628901"/>
            <a:ext cx="63246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3239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FFFFFF"/>
                </a:solidFill>
                <a:latin typeface="Bahnschrift SemiBold" pitchFamily="34" charset="0"/>
              </a:rPr>
              <a:t>Федеральный государственный земельный контроль (надзор)</a:t>
            </a:r>
            <a:endParaRPr lang="en-US" sz="2400" b="1" u="none" dirty="0">
              <a:solidFill>
                <a:srgbClr val="FFFFFF"/>
              </a:solidFill>
              <a:latin typeface="Bahnschrift SemiBold" pitchFamily="34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058400" y="2628901"/>
            <a:ext cx="73152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3239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FFFFFF"/>
                </a:solidFill>
                <a:latin typeface="Bahnschrift SemiBold" pitchFamily="34" charset="0"/>
              </a:rPr>
              <a:t>Федеральный государственный контроль (надзор) в области безопасного обращения с пестицидами и </a:t>
            </a:r>
            <a:r>
              <a:rPr lang="ru-RU" sz="2400" b="1" dirty="0" err="1" smtClean="0">
                <a:solidFill>
                  <a:srgbClr val="FFFFFF"/>
                </a:solidFill>
                <a:latin typeface="Bahnschrift SemiBold" pitchFamily="34" charset="0"/>
              </a:rPr>
              <a:t>агрохимикатами</a:t>
            </a:r>
            <a:r>
              <a:rPr lang="ru-RU" sz="2400" b="1" dirty="0" smtClean="0">
                <a:solidFill>
                  <a:srgbClr val="FFFFFF"/>
                </a:solidFill>
                <a:latin typeface="Bahnschrift SemiBold" pitchFamily="34" charset="0"/>
              </a:rPr>
              <a:t> </a:t>
            </a:r>
            <a:endParaRPr lang="en-US" sz="2400" b="1" dirty="0" smtClean="0">
              <a:solidFill>
                <a:srgbClr val="FFFFFF"/>
              </a:solidFill>
              <a:latin typeface="Bahnschrift SemiBold" pitchFamily="34" charset="0"/>
            </a:endParaRPr>
          </a:p>
        </p:txBody>
      </p:sp>
      <p:pic>
        <p:nvPicPr>
          <p:cNvPr id="27" name="Рисунок 26" descr="ве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848100"/>
            <a:ext cx="857143" cy="857143"/>
          </a:xfrm>
          <a:prstGeom prst="rect">
            <a:avLst/>
          </a:prstGeom>
        </p:spPr>
      </p:pic>
      <p:pic>
        <p:nvPicPr>
          <p:cNvPr id="30" name="Рисунок 29" descr="цир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58800" y="4000500"/>
            <a:ext cx="857143" cy="85714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35400" y="190500"/>
            <a:ext cx="1426811" cy="1595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66800" y="455513"/>
            <a:ext cx="15163800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750"/>
              </a:lnSpc>
              <a:spcBef>
                <a:spcPct val="0"/>
              </a:spcBef>
            </a:pPr>
            <a:r>
              <a:rPr lang="ru-RU" sz="45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земельный надзор </a:t>
            </a:r>
          </a:p>
          <a:p>
            <a:pPr algn="ctr">
              <a:lnSpc>
                <a:spcPts val="5750"/>
              </a:lnSpc>
              <a:spcBef>
                <a:spcPct val="0"/>
              </a:spcBef>
            </a:pPr>
            <a:r>
              <a:rPr lang="ru-RU" sz="45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(результаты контрольной (надзорной) деятельности) </a:t>
            </a:r>
            <a:endParaRPr lang="en-US" sz="4500" dirty="0" smtClean="0">
              <a:solidFill>
                <a:srgbClr val="7392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35400" y="190500"/>
            <a:ext cx="1426811" cy="1595915"/>
          </a:xfrm>
          <a:prstGeom prst="rect">
            <a:avLst/>
          </a:prstGeom>
        </p:spPr>
      </p:pic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1524000" y="2552700"/>
          <a:ext cx="15392400" cy="6206293"/>
        </p:xfrm>
        <a:graphic>
          <a:graphicData uri="http://schemas.openxmlformats.org/drawingml/2006/table">
            <a:tbl>
              <a:tblPr/>
              <a:tblGrid>
                <a:gridCol w="11430000"/>
                <a:gridCol w="3962400"/>
              </a:tblGrid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Архангельская область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Проведено КНМ всего</a:t>
                      </a: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 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492</a:t>
                      </a:r>
                      <a:endParaRPr lang="ru-RU" sz="2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90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КНМ </a:t>
                      </a: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 </a:t>
                      </a: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взаимодействия</a:t>
                      </a:r>
                      <a:endParaRPr lang="ru-RU" sz="2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90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КНМ с взаимодействием</a:t>
                      </a:r>
                      <a:endParaRPr lang="ru-RU" sz="2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ru-RU" sz="2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marL="0" marR="0" indent="9000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КНМ (с взаимодействием) </a:t>
                      </a: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нарушениями 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</a:t>
                      </a:r>
                      <a:endParaRPr lang="ru-RU" sz="2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Наложено штрафов, тыс. руб. 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421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360281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Взыскано штрафов тыс. руб. </a:t>
                      </a:r>
                      <a:endParaRPr lang="ru-RU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201*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553382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Выдано предписаний, требований об устранении нарушений 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Составлено протоколов об АП 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464929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Вынесено постановлений о привлечении к ответственности 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Прекращено дел об АП 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554641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Внесено представлений об устранении причин совершения правонарушения 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Наложено наказаний в виде предупреждения </a:t>
                      </a:r>
                      <a:endParaRPr lang="ru-RU" sz="2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24000" y="9182100"/>
            <a:ext cx="15392400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(* - с учетом оплаты административного штрафа не позднее 20 дней со дня вынесения постановления о наложении административного штрафа)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35400" y="190500"/>
            <a:ext cx="1426811" cy="159591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19201" y="3360420"/>
          <a:ext cx="15697200" cy="5364480"/>
        </p:xfrm>
        <a:graphic>
          <a:graphicData uri="http://schemas.openxmlformats.org/drawingml/2006/table">
            <a:tbl>
              <a:tblPr/>
              <a:tblGrid>
                <a:gridCol w="11684167"/>
                <a:gridCol w="4013033"/>
              </a:tblGrid>
              <a:tr h="1143000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Архангельская </a:t>
                      </a:r>
                    </a:p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Профилактические мероприятия, из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них: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922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Информирование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315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899160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Консультирование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182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Профилактический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визит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Выдача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предостережения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</a:tbl>
          </a:graphicData>
        </a:graphic>
      </p:graphicFrame>
      <p:sp>
        <p:nvSpPr>
          <p:cNvPr id="8" name="TextBox 5"/>
          <p:cNvSpPr txBox="1"/>
          <p:nvPr/>
        </p:nvSpPr>
        <p:spPr>
          <a:xfrm>
            <a:off x="1066800" y="836513"/>
            <a:ext cx="15163800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750"/>
              </a:lnSpc>
              <a:spcBef>
                <a:spcPct val="0"/>
              </a:spcBef>
            </a:pPr>
            <a:r>
              <a:rPr lang="ru-RU" sz="45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земельный надзор </a:t>
            </a:r>
          </a:p>
          <a:p>
            <a:pPr algn="ctr">
              <a:lnSpc>
                <a:spcPts val="5750"/>
              </a:lnSpc>
              <a:spcBef>
                <a:spcPct val="0"/>
              </a:spcBef>
            </a:pPr>
            <a:r>
              <a:rPr lang="ru-RU" sz="45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(профилактическая деятельность) </a:t>
            </a:r>
            <a:endParaRPr lang="en-US" sz="4500" dirty="0" smtClean="0">
              <a:solidFill>
                <a:srgbClr val="73928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38400" y="684113"/>
            <a:ext cx="13487400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750"/>
              </a:lnSpc>
              <a:spcBef>
                <a:spcPct val="0"/>
              </a:spcBef>
            </a:pPr>
            <a:r>
              <a:rPr lang="ru-RU" sz="5000" dirty="0" smtClean="0">
                <a:solidFill>
                  <a:srgbClr val="73928F"/>
                </a:solidFill>
                <a:latin typeface="Bitter"/>
              </a:rPr>
              <a:t>Федеральный государственный </a:t>
            </a:r>
          </a:p>
          <a:p>
            <a:pPr lvl="0" algn="ctr">
              <a:lnSpc>
                <a:spcPts val="5750"/>
              </a:lnSpc>
              <a:spcBef>
                <a:spcPct val="0"/>
              </a:spcBef>
            </a:pPr>
            <a:r>
              <a:rPr lang="ru-RU" sz="5000" dirty="0" smtClean="0">
                <a:solidFill>
                  <a:srgbClr val="73928F"/>
                </a:solidFill>
                <a:latin typeface="Bitter"/>
              </a:rPr>
              <a:t>земельный надзор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219200" y="2628901"/>
            <a:ext cx="15849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 знать!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Федеральный закон от 24.07.2002 № 101-ФЗ «Об обороте земель сельскохозяйственного назначения»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5067300"/>
            <a:ext cx="16002000" cy="37338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п. 5 ст. 8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установлено, что собственник земельного участка из земель сельскохозяйственного назначения, которому выдано предписание об устранении выявленного в рамках федерального государственного земельного контроля (надзора) нарушения обязательных требований,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вправе передавать такой земельный участок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залог, совершать сделки, направленные на переход, прекращение права собственности на такой земельный участок, за исключением перехода права в порядке универсального правопреемства, а также иные действия, направленные на прекращение права собственности на такой земельный участок.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35400" y="190500"/>
            <a:ext cx="1426811" cy="1595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447800" y="455513"/>
            <a:ext cx="1516380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контроль (надзор) в области обращения с пестицидами и </a:t>
            </a:r>
            <a:r>
              <a:rPr lang="ru-RU" sz="44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агрохимикатами</a:t>
            </a:r>
          </a:p>
          <a:p>
            <a:pPr lvl="0" algn="ctr">
              <a:spcBef>
                <a:spcPct val="0"/>
              </a:spcBef>
            </a:pPr>
            <a:r>
              <a:rPr lang="ru-RU" sz="44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(результаты контрольно-надзорной деятельности)</a:t>
            </a:r>
            <a:endParaRPr lang="en-US" sz="4400" dirty="0" smtClean="0">
              <a:solidFill>
                <a:srgbClr val="7392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35400" y="190500"/>
            <a:ext cx="1426811" cy="159591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33400" y="8877300"/>
            <a:ext cx="1729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371600" y="2705101"/>
          <a:ext cx="15544800" cy="6553199"/>
        </p:xfrm>
        <a:graphic>
          <a:graphicData uri="http://schemas.openxmlformats.org/drawingml/2006/table">
            <a:tbl>
              <a:tblPr/>
              <a:tblGrid>
                <a:gridCol w="12754708"/>
                <a:gridCol w="2790092"/>
              </a:tblGrid>
              <a:tr h="887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Архангельская область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561371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Проведено КНМ всего, </a:t>
                      </a: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</a:t>
                      </a: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них: 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</a:t>
                      </a:r>
                      <a:endParaRPr lang="ru-RU" sz="2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561371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КНМ </a:t>
                      </a: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 </a:t>
                      </a: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взаимодействия</a:t>
                      </a:r>
                      <a:endParaRPr lang="ru-RU" sz="2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561371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КНМ </a:t>
                      </a: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</a:t>
                      </a: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взаимодействием</a:t>
                      </a:r>
                      <a:endParaRPr lang="ru-RU" sz="2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</a:t>
                      </a:r>
                      <a:endParaRPr lang="ru-RU" sz="2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561371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Проверок с нарушениями 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561371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Наложено штрафов, тыс. руб. 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561371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Взыскано штрафов тыс. руб. 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561371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Выдано предписаний, требований об устранении нарушений 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561371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Составлено протоколов об АП 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561371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Вынесено постановлений о привлечении к ответственности 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613306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Внесено представлений об устранении причин совершения правонарушения 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533400" y="379313"/>
            <a:ext cx="16078200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750"/>
              </a:lnSpc>
              <a:spcBef>
                <a:spcPct val="0"/>
              </a:spcBef>
            </a:pPr>
            <a:r>
              <a:rPr lang="ru-RU" sz="50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контроль (надзор) в области обращения с пестицидами и </a:t>
            </a:r>
            <a:r>
              <a:rPr lang="ru-RU" sz="50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агрохимикатами</a:t>
            </a:r>
          </a:p>
          <a:p>
            <a:pPr algn="ctr">
              <a:lnSpc>
                <a:spcPts val="5750"/>
              </a:lnSpc>
              <a:spcBef>
                <a:spcPct val="0"/>
              </a:spcBef>
            </a:pPr>
            <a:r>
              <a:rPr lang="ru-RU" sz="54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(профилактическая деятельность) </a:t>
            </a:r>
            <a:endParaRPr lang="en-US" sz="5400" dirty="0" smtClean="0">
              <a:solidFill>
                <a:srgbClr val="7392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35400" y="190500"/>
            <a:ext cx="1426811" cy="159591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9200" y="3086100"/>
          <a:ext cx="15697200" cy="6050280"/>
        </p:xfrm>
        <a:graphic>
          <a:graphicData uri="http://schemas.openxmlformats.org/drawingml/2006/table">
            <a:tbl>
              <a:tblPr/>
              <a:tblGrid>
                <a:gridCol w="11684167"/>
                <a:gridCol w="4013033"/>
              </a:tblGrid>
              <a:tr h="1289122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Архангельская </a:t>
                      </a:r>
                    </a:p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859415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Профилактические мероприятия, из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них: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ahoma"/>
                        </a:rPr>
                        <a:t>472</a:t>
                      </a:r>
                      <a:endParaRPr lang="ru-RU" sz="24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893791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Информирование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ahoma"/>
                        </a:rPr>
                        <a:t>325</a:t>
                      </a:r>
                      <a:endParaRPr lang="ru-RU" sz="24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1014109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Консультирование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ahoma"/>
                        </a:rPr>
                        <a:t>106</a:t>
                      </a:r>
                      <a:endParaRPr lang="ru-RU" sz="24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962545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Профилактический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визит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ahoma"/>
                        </a:rPr>
                        <a:t>10</a:t>
                      </a:r>
                      <a:endParaRPr lang="ru-RU" sz="24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1031298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Выдача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предостережения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ahoma"/>
                        </a:rPr>
                        <a:t>31</a:t>
                      </a:r>
                      <a:endParaRPr lang="ru-RU" sz="24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" y="419100"/>
            <a:ext cx="15011400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750"/>
              </a:lnSpc>
              <a:spcBef>
                <a:spcPct val="0"/>
              </a:spcBef>
            </a:pPr>
            <a:r>
              <a:rPr lang="ru-RU" sz="50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контроль (надзор) в области обращения с пестицидами и агрохимикатами</a:t>
            </a:r>
            <a:endParaRPr lang="en-US" sz="5000" dirty="0" smtClean="0">
              <a:solidFill>
                <a:srgbClr val="7392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219200" y="1943100"/>
            <a:ext cx="158496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Полномочия осуществляются с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31.08.2023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Приказ Россельхознадзора от 31.08.2023 № 1072 «О внесении изменений в приложение № 1 и № 2 к приказу Россельхознадзора от 22.12.2020 № 1378 «О перечнях нормативных правовых актов (их отдельных положений), содержащих обязательные требования, оценка соблюдения которых осуществляется Россельхознадзором в рамках государственного контроля (надзора), привлечения к административной ответственности, предоставления лицензий и иных разрешений»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Постановление Правительства РФ от 07.05.2022 № 828 «О Федеральной государственной информационной системе прослеживаемости пестицидов и агрохимикатов»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6438900"/>
            <a:ext cx="16002000" cy="2667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Россельхознадзор осуществляет оценку соблюдения хозяйствующими субъектами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подпунктов «б», «в» пункта 15 Правил создания, развития и эксплуатации Федеральной государственной информационной системы прослеживаемости пестицидов и агрохимикатов.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Ответственность за несоблюдение данных Правил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предусмотрена статьей 19.7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РФ «Непредставление сведений (информации)»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35400" y="190500"/>
            <a:ext cx="1426811" cy="1595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143000" y="3403291"/>
            <a:ext cx="5786422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750"/>
              </a:lnSpc>
              <a:spcBef>
                <a:spcPct val="0"/>
              </a:spcBef>
            </a:pPr>
            <a:r>
              <a:rPr lang="ru-RU" sz="4800" dirty="0" smtClean="0">
                <a:solidFill>
                  <a:srgbClr val="73928F"/>
                </a:solidFill>
                <a:latin typeface="Bitter"/>
              </a:rPr>
              <a:t>Государственный карантинный </a:t>
            </a:r>
          </a:p>
          <a:p>
            <a:pPr lvl="0" algn="ctr">
              <a:lnSpc>
                <a:spcPts val="5750"/>
              </a:lnSpc>
              <a:spcBef>
                <a:spcPct val="0"/>
              </a:spcBef>
            </a:pPr>
            <a:r>
              <a:rPr lang="ru-RU" sz="4800" dirty="0" smtClean="0">
                <a:solidFill>
                  <a:srgbClr val="73928F"/>
                </a:solidFill>
                <a:latin typeface="Bitter"/>
              </a:rPr>
              <a:t>фитосанитарный надзор</a:t>
            </a:r>
            <a:endParaRPr lang="en-US" sz="4800" dirty="0" smtClean="0">
              <a:solidFill>
                <a:srgbClr val="73928F"/>
              </a:solidFill>
              <a:latin typeface="Bitter"/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0" y="681476"/>
            <a:ext cx="18288000" cy="637299"/>
            <a:chOff x="0" y="0"/>
            <a:chExt cx="4816593" cy="1678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16592" cy="167848"/>
            </a:xfrm>
            <a:custGeom>
              <a:avLst/>
              <a:gdLst/>
              <a:ahLst/>
              <a:cxnLst/>
              <a:rect l="l" t="t" r="r" b="b"/>
              <a:pathLst>
                <a:path w="4816592" h="167848">
                  <a:moveTo>
                    <a:pt x="0" y="0"/>
                  </a:moveTo>
                  <a:lnTo>
                    <a:pt x="4816592" y="0"/>
                  </a:lnTo>
                  <a:lnTo>
                    <a:pt x="4816592" y="167848"/>
                  </a:lnTo>
                  <a:lnTo>
                    <a:pt x="0" y="167848"/>
                  </a:lnTo>
                  <a:close/>
                </a:path>
              </a:pathLst>
            </a:custGeom>
            <a:solidFill>
              <a:srgbClr val="B3C7C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pic>
        <p:nvPicPr>
          <p:cNvPr id="18" name="Рисунок 17" descr="Рисунок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46" y="2857484"/>
            <a:ext cx="10612380" cy="527913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35400" y="190500"/>
            <a:ext cx="1426811" cy="1595915"/>
          </a:xfrm>
          <a:prstGeom prst="rect">
            <a:avLst/>
          </a:prstGeom>
        </p:spPr>
      </p:pic>
      <p:sp>
        <p:nvSpPr>
          <p:cNvPr id="17" name="TextBox 14"/>
          <p:cNvSpPr txBox="1"/>
          <p:nvPr/>
        </p:nvSpPr>
        <p:spPr>
          <a:xfrm>
            <a:off x="1676400" y="745336"/>
            <a:ext cx="14249400" cy="455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780"/>
              </a:lnSpc>
            </a:pPr>
            <a:r>
              <a:rPr lang="ru-RU" sz="3000" spc="135" dirty="0" smtClean="0">
                <a:solidFill>
                  <a:srgbClr val="66787F"/>
                </a:solidFill>
                <a:latin typeface="Times New Roman" pitchFamily="18" charset="0"/>
                <a:cs typeface="Times New Roman" pitchFamily="18" charset="0"/>
              </a:rPr>
              <a:t>Североморское межрегиональное управление Россельхознадзора</a:t>
            </a:r>
            <a:endParaRPr lang="en-US" sz="3000" spc="135" dirty="0">
              <a:solidFill>
                <a:srgbClr val="66787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5295903" y="-2590801"/>
            <a:ext cx="7696199" cy="17373601"/>
            <a:chOff x="0" y="0"/>
            <a:chExt cx="5556128" cy="15471218"/>
          </a:xfrm>
        </p:grpSpPr>
        <p:sp>
          <p:nvSpPr>
            <p:cNvPr id="3" name="Freeform 3"/>
            <p:cNvSpPr/>
            <p:nvPr/>
          </p:nvSpPr>
          <p:spPr>
            <a:xfrm>
              <a:off x="-62230" y="-60960"/>
              <a:ext cx="5713608" cy="15560118"/>
            </a:xfrm>
            <a:custGeom>
              <a:avLst/>
              <a:gdLst/>
              <a:ahLst/>
              <a:cxnLst/>
              <a:rect l="l" t="t" r="r" b="b"/>
              <a:pathLst>
                <a:path w="5713608" h="15560118">
                  <a:moveTo>
                    <a:pt x="106680" y="10145736"/>
                  </a:moveTo>
                  <a:cubicBezTo>
                    <a:pt x="52070" y="14023418"/>
                    <a:pt x="0" y="14627938"/>
                    <a:pt x="265430" y="15083868"/>
                  </a:cubicBezTo>
                  <a:cubicBezTo>
                    <a:pt x="444500" y="15393748"/>
                    <a:pt x="864870" y="15477568"/>
                    <a:pt x="1192530" y="15510588"/>
                  </a:cubicBezTo>
                  <a:cubicBezTo>
                    <a:pt x="2575744" y="15560118"/>
                    <a:pt x="4043795" y="15515668"/>
                    <a:pt x="4800478" y="15466138"/>
                  </a:cubicBezTo>
                  <a:cubicBezTo>
                    <a:pt x="5135758" y="15429307"/>
                    <a:pt x="5427858" y="15299768"/>
                    <a:pt x="5511678" y="14942898"/>
                  </a:cubicBezTo>
                  <a:cubicBezTo>
                    <a:pt x="5610737" y="14518718"/>
                    <a:pt x="5551048" y="13725537"/>
                    <a:pt x="5573908" y="10464154"/>
                  </a:cubicBezTo>
                  <a:cubicBezTo>
                    <a:pt x="5605658" y="6334356"/>
                    <a:pt x="5591687" y="6035235"/>
                    <a:pt x="5589148" y="1895788"/>
                  </a:cubicBezTo>
                  <a:cubicBezTo>
                    <a:pt x="5589148" y="1452880"/>
                    <a:pt x="5713608" y="515620"/>
                    <a:pt x="5450717" y="339090"/>
                  </a:cubicBezTo>
                  <a:cubicBezTo>
                    <a:pt x="5026537" y="49530"/>
                    <a:pt x="4246666" y="52070"/>
                    <a:pt x="2856075" y="66040"/>
                  </a:cubicBezTo>
                  <a:cubicBezTo>
                    <a:pt x="1668356" y="76200"/>
                    <a:pt x="614680" y="0"/>
                    <a:pt x="314960" y="334010"/>
                  </a:cubicBezTo>
                  <a:cubicBezTo>
                    <a:pt x="15240" y="669290"/>
                    <a:pt x="158750" y="1568450"/>
                    <a:pt x="124460" y="3979985"/>
                  </a:cubicBezTo>
                  <a:cubicBezTo>
                    <a:pt x="104140" y="5736116"/>
                    <a:pt x="132080" y="7984345"/>
                    <a:pt x="106680" y="10145736"/>
                  </a:cubicBezTo>
                  <a:close/>
                </a:path>
              </a:pathLst>
            </a:custGeom>
            <a:solidFill>
              <a:srgbClr val="B3C7C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4173200" y="4305301"/>
            <a:ext cx="1223622" cy="1223622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7" name="Group 8"/>
          <p:cNvGrpSpPr/>
          <p:nvPr/>
        </p:nvGrpSpPr>
        <p:grpSpPr>
          <a:xfrm>
            <a:off x="2724234" y="3848100"/>
            <a:ext cx="1223622" cy="122362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8" name="Group 16"/>
          <p:cNvGrpSpPr/>
          <p:nvPr/>
        </p:nvGrpSpPr>
        <p:grpSpPr>
          <a:xfrm>
            <a:off x="8423159" y="4305301"/>
            <a:ext cx="1223622" cy="122362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741213" y="819362"/>
            <a:ext cx="16805575" cy="1254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75"/>
              </a:lnSpc>
              <a:spcBef>
                <a:spcPct val="0"/>
              </a:spcBef>
            </a:pPr>
            <a:r>
              <a:rPr lang="ru-RU" sz="8500" u="none" dirty="0" smtClean="0">
                <a:solidFill>
                  <a:srgbClr val="73928F"/>
                </a:solidFill>
                <a:latin typeface="Bitter"/>
              </a:rPr>
              <a:t>Сфера контроля (надзора)</a:t>
            </a:r>
            <a:endParaRPr lang="en-US" sz="8500" u="none" dirty="0">
              <a:solidFill>
                <a:srgbClr val="73928F"/>
              </a:solidFill>
              <a:latin typeface="Bitter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38200" y="5235762"/>
            <a:ext cx="5486400" cy="4327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10000"/>
              </a:lnSpc>
              <a:buFontTx/>
              <a:buChar char="-"/>
            </a:pPr>
            <a:r>
              <a:rPr lang="ru-RU" sz="1600" dirty="0" smtClean="0"/>
              <a:t> государственный </a:t>
            </a:r>
            <a:r>
              <a:rPr lang="ru-RU" sz="1600" dirty="0" smtClean="0"/>
              <a:t>карантинный фитосанитарный контроль (надзор) в пределах своей </a:t>
            </a:r>
            <a:r>
              <a:rPr lang="ru-RU" sz="1600" dirty="0" smtClean="0"/>
              <a:t>компетенции</a:t>
            </a:r>
          </a:p>
          <a:p>
            <a:pPr lvl="0" algn="just">
              <a:lnSpc>
                <a:spcPts val="2774"/>
              </a:lnSpc>
              <a:buFontTx/>
              <a:buChar char="-"/>
            </a:pPr>
            <a:r>
              <a:rPr lang="ru-RU" sz="1600" dirty="0" smtClean="0"/>
              <a:t>-</a:t>
            </a:r>
            <a:r>
              <a:rPr lang="ru-RU" sz="1600" dirty="0" smtClean="0"/>
              <a:t> </a:t>
            </a:r>
            <a:r>
              <a:rPr lang="ru-RU" sz="1600" dirty="0" smtClean="0"/>
              <a:t>организация </a:t>
            </a:r>
            <a:r>
              <a:rPr lang="ru-RU" sz="1600" dirty="0" smtClean="0"/>
              <a:t>проведения работ по обеззараживанию </a:t>
            </a:r>
            <a:r>
              <a:rPr lang="ru-RU" sz="1600" dirty="0" err="1" smtClean="0"/>
              <a:t>подкарантинных</a:t>
            </a:r>
            <a:r>
              <a:rPr lang="ru-RU" sz="1600" dirty="0" smtClean="0"/>
              <a:t> объектов методом газации и работ по их </a:t>
            </a:r>
            <a:r>
              <a:rPr lang="ru-RU" sz="1600" dirty="0" smtClean="0"/>
              <a:t>дегазации</a:t>
            </a:r>
          </a:p>
          <a:p>
            <a:pPr lvl="0" algn="just">
              <a:lnSpc>
                <a:spcPct val="110000"/>
              </a:lnSpc>
              <a:buFontTx/>
              <a:buChar char="-"/>
            </a:pPr>
            <a:r>
              <a:rPr lang="ru-RU" sz="1600" dirty="0" smtClean="0"/>
              <a:t>мониторинг карантинного фитосанитарного состояния </a:t>
            </a:r>
            <a:r>
              <a:rPr lang="ru-RU" sz="1600" dirty="0" smtClean="0"/>
              <a:t>территории, </a:t>
            </a:r>
            <a:r>
              <a:rPr lang="ru-RU" sz="1600" dirty="0" smtClean="0"/>
              <a:t>установление и упразднение карантинных фитосанитарных </a:t>
            </a:r>
            <a:r>
              <a:rPr lang="ru-RU" sz="1600" dirty="0" smtClean="0"/>
              <a:t>зон,  формирование </a:t>
            </a:r>
            <a:r>
              <a:rPr lang="ru-RU" sz="1600" dirty="0" smtClean="0"/>
              <a:t>и ведение базы открытых данных карантинных фитосанитарных зон в электронной </a:t>
            </a:r>
            <a:r>
              <a:rPr lang="ru-RU" sz="1600" dirty="0" smtClean="0"/>
              <a:t>форме</a:t>
            </a:r>
          </a:p>
          <a:p>
            <a:pPr lvl="0" algn="just">
              <a:lnSpc>
                <a:spcPct val="110000"/>
              </a:lnSpc>
              <a:buFontTx/>
              <a:buChar char="-"/>
            </a:pPr>
            <a:r>
              <a:rPr lang="ru-RU" sz="1600" dirty="0" smtClean="0"/>
              <a:t> ведение </a:t>
            </a:r>
            <a:r>
              <a:rPr lang="ru-RU" sz="1600" dirty="0" smtClean="0"/>
              <a:t>федеральных государственных информационных систем выдачи и учета фитосанитарной </a:t>
            </a:r>
            <a:r>
              <a:rPr lang="ru-RU" sz="1600" dirty="0" smtClean="0"/>
              <a:t>документации</a:t>
            </a:r>
          </a:p>
          <a:p>
            <a:pPr lvl="0" algn="just">
              <a:lnSpc>
                <a:spcPct val="110000"/>
              </a:lnSpc>
              <a:buFontTx/>
              <a:buChar char="-"/>
            </a:pPr>
            <a:r>
              <a:rPr lang="ru-RU" sz="1600" dirty="0" smtClean="0"/>
              <a:t>фитосанитарную </a:t>
            </a:r>
            <a:r>
              <a:rPr lang="ru-RU" sz="1600" dirty="0" smtClean="0"/>
              <a:t>сертификацию, реэкспортную фитосанитарную сертификацию, а также карантинную сертификацию </a:t>
            </a:r>
            <a:r>
              <a:rPr lang="ru-RU" sz="1600" dirty="0" err="1" smtClean="0"/>
              <a:t>подкарантинной</a:t>
            </a:r>
            <a:r>
              <a:rPr lang="ru-RU" sz="1600" dirty="0" smtClean="0"/>
              <a:t> продукции</a:t>
            </a:r>
            <a:endParaRPr lang="en-US" sz="160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496800" y="5524501"/>
            <a:ext cx="5105400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just">
              <a:lnSpc>
                <a:spcPts val="2774"/>
              </a:lnSpc>
              <a:buFontTx/>
              <a:buChar char="-"/>
            </a:pPr>
            <a:r>
              <a:rPr lang="ru-RU" sz="1600" dirty="0" smtClean="0"/>
              <a:t> государственный </a:t>
            </a:r>
            <a:r>
              <a:rPr lang="ru-RU" sz="1600" dirty="0" smtClean="0"/>
              <a:t>надзор в области семеноводства в отношении семян сельскохозяйственных </a:t>
            </a:r>
            <a:r>
              <a:rPr lang="ru-RU" sz="1600" dirty="0" smtClean="0"/>
              <a:t>растений</a:t>
            </a:r>
          </a:p>
          <a:p>
            <a:pPr marL="0" lvl="1" algn="just">
              <a:lnSpc>
                <a:spcPts val="2774"/>
              </a:lnSpc>
              <a:buFontTx/>
              <a:buChar char="-"/>
            </a:pPr>
            <a:r>
              <a:rPr lang="ru-RU" sz="1600" dirty="0" smtClean="0"/>
              <a:t>контроль за посевом и посадкой </a:t>
            </a:r>
            <a:r>
              <a:rPr lang="ru-RU" sz="1600" dirty="0" err="1" smtClean="0"/>
              <a:t>подкарантинной</a:t>
            </a:r>
            <a:r>
              <a:rPr lang="ru-RU" sz="1600" dirty="0" smtClean="0"/>
              <a:t> продукции, ввезенной в Российскую Федерацию из иностранных государств или групп иностранных государств, где выявлено распространение карантинных объектов, характерных для такой </a:t>
            </a:r>
            <a:r>
              <a:rPr lang="ru-RU" sz="1600" dirty="0" err="1" smtClean="0"/>
              <a:t>подкарантинной</a:t>
            </a:r>
            <a:r>
              <a:rPr lang="ru-RU" sz="1600" dirty="0" smtClean="0"/>
              <a:t> продукции</a:t>
            </a:r>
            <a:r>
              <a:rPr lang="ru-RU" sz="1600" dirty="0" smtClean="0"/>
              <a:t>;</a:t>
            </a:r>
          </a:p>
          <a:p>
            <a:pPr marL="0" lvl="1" algn="just">
              <a:lnSpc>
                <a:spcPts val="2774"/>
              </a:lnSpc>
              <a:buFontTx/>
              <a:buChar char="-"/>
            </a:pPr>
            <a:r>
              <a:rPr lang="ru-RU" sz="1600" dirty="0" smtClean="0"/>
              <a:t> контроль за ввозом на территорию </a:t>
            </a:r>
            <a:r>
              <a:rPr lang="ru-RU" sz="1600" dirty="0" smtClean="0"/>
              <a:t>РФ, </a:t>
            </a:r>
            <a:r>
              <a:rPr lang="ru-RU" sz="1600" dirty="0" smtClean="0"/>
              <a:t>в пределах подконтрольной Управлению территории, </a:t>
            </a:r>
            <a:r>
              <a:rPr lang="ru-RU" sz="1600" dirty="0" smtClean="0"/>
              <a:t>ГМО и </a:t>
            </a:r>
            <a:r>
              <a:rPr lang="ru-RU" sz="1600" dirty="0" smtClean="0"/>
              <a:t>семян в пунктах пропуска через государственную границу </a:t>
            </a:r>
            <a:r>
              <a:rPr lang="ru-RU" sz="1600" dirty="0" smtClean="0"/>
              <a:t>РФ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71600" y="2628901"/>
            <a:ext cx="46482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3239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FFFFFF"/>
                </a:solidFill>
                <a:latin typeface="Bahnschrift SemiBold" pitchFamily="34" charset="0"/>
              </a:rPr>
              <a:t>Федеральный государственный карантинный фитосанитарный надзор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781800" y="5448301"/>
            <a:ext cx="5181600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74"/>
              </a:lnSpc>
              <a:buFontTx/>
              <a:buChar char="-"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/>
              <a:t>государственный надзор в области обеспечения качества и безопасности пищевых продуктов, материалов и изделий в пределах своей компетенции, в том числе за соблюдением требований к качеству и безопасности зерна, крупы, комбикормов и компонентов для их производства, побочных продуктов переработки зерна при осуществлении их закупок для государственных нужд, ввозе (вывозе) на территорию Евразийского экономического союза, а также при поставке (закладке) зерна и крупы в государственный резерв, их хранении в составе государственного резерва и </a:t>
            </a:r>
            <a:r>
              <a:rPr lang="ru-RU" sz="1600" dirty="0" err="1" smtClean="0"/>
              <a:t>транспортировк</a:t>
            </a:r>
            <a:endParaRPr lang="en-US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553200" y="2628901"/>
            <a:ext cx="5268686" cy="2012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39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FFFFFF"/>
                </a:solidFill>
                <a:latin typeface="Bahnschrift SemiBold" pitchFamily="34" charset="0"/>
              </a:rPr>
              <a:t>Федеральный государственный контроль в области качества и безопасности зерна и продуктов его переработки</a:t>
            </a:r>
          </a:p>
          <a:p>
            <a:pPr algn="ctr">
              <a:lnSpc>
                <a:spcPts val="3239"/>
              </a:lnSpc>
              <a:spcBef>
                <a:spcPct val="0"/>
              </a:spcBef>
            </a:pPr>
            <a:endParaRPr lang="en-US" sz="2400" b="1" u="none" dirty="0">
              <a:solidFill>
                <a:srgbClr val="FFFFFF"/>
              </a:solidFill>
              <a:latin typeface="Bahnschrift SemiBold" pitchFamily="34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2344400" y="2628901"/>
            <a:ext cx="4495800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3239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FFFFFF"/>
                </a:solidFill>
                <a:latin typeface="Bahnschrift SemiBold" pitchFamily="34" charset="0"/>
              </a:rPr>
              <a:t>Государственный контроль в области семеноводства сельскохозяйственных растений</a:t>
            </a:r>
          </a:p>
        </p:txBody>
      </p:sp>
      <p:pic>
        <p:nvPicPr>
          <p:cNvPr id="27" name="Рисунок 26" descr="ве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7474" y="4031340"/>
            <a:ext cx="857143" cy="857143"/>
          </a:xfrm>
          <a:prstGeom prst="rect">
            <a:avLst/>
          </a:prstGeom>
        </p:spPr>
      </p:pic>
      <p:pic>
        <p:nvPicPr>
          <p:cNvPr id="29" name="Рисунок 28" descr="ле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06399" y="4468622"/>
            <a:ext cx="857143" cy="857143"/>
          </a:xfrm>
          <a:prstGeom prst="rect">
            <a:avLst/>
          </a:prstGeom>
        </p:spPr>
      </p:pic>
      <p:pic>
        <p:nvPicPr>
          <p:cNvPr id="30" name="Рисунок 29" descr="цир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68970" y="4468622"/>
            <a:ext cx="857143" cy="85714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535400" y="190500"/>
            <a:ext cx="1426811" cy="1595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447800" y="512683"/>
            <a:ext cx="151638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>
                <a:solidFill>
                  <a:srgbClr val="73928F"/>
                </a:solidFill>
                <a:latin typeface="Bitter"/>
              </a:rPr>
              <a:t>Государственный карантинный фитосанитарный надзор</a:t>
            </a:r>
          </a:p>
          <a:p>
            <a:pPr lvl="0" algn="ctr">
              <a:spcBef>
                <a:spcPct val="0"/>
              </a:spcBef>
            </a:pPr>
            <a:r>
              <a:rPr lang="ru-RU" sz="44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результаты контрольно-надзорной деятельности)</a:t>
            </a:r>
            <a:endParaRPr lang="en-US" sz="4400" dirty="0" smtClean="0">
              <a:solidFill>
                <a:srgbClr val="7392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35400" y="190500"/>
            <a:ext cx="1426811" cy="159591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33400" y="8877300"/>
            <a:ext cx="1729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371600" y="2400300"/>
          <a:ext cx="15544800" cy="6553199"/>
        </p:xfrm>
        <a:graphic>
          <a:graphicData uri="http://schemas.openxmlformats.org/drawingml/2006/table">
            <a:tbl>
              <a:tblPr/>
              <a:tblGrid>
                <a:gridCol w="12754708"/>
                <a:gridCol w="2790092"/>
              </a:tblGrid>
              <a:tr h="887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Архангельская область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561371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Проведено КНМ всего, </a:t>
                      </a: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</a:t>
                      </a: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них: 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1084</a:t>
                      </a:r>
                      <a:endParaRPr lang="ru-RU" sz="2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561371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КНМ </a:t>
                      </a: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 </a:t>
                      </a: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взаимодействия</a:t>
                      </a:r>
                      <a:endParaRPr lang="ru-RU" sz="2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1076</a:t>
                      </a:r>
                      <a:endParaRPr lang="ru-RU" sz="2400" b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561371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КНМ </a:t>
                      </a: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</a:t>
                      </a: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взаимодействием</a:t>
                      </a:r>
                      <a:endParaRPr lang="ru-RU" sz="2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2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561371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Проверок с нарушениями 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2400" b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561371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Наложено штрафов, тыс. руб. 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561371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Взыскано штрафов тыс. руб. 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1,25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561371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Выдано предписаний, требований об устранении нарушений 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561371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Составлено протоколов об АП 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561371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Вынесено постановлений о привлечении к ответственности 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613306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Внесено представлений об устранении причин совершения правонарушения 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143000" y="3403291"/>
            <a:ext cx="5786422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800" dirty="0" smtClean="0">
                <a:solidFill>
                  <a:srgbClr val="66787F"/>
                </a:solidFill>
                <a:latin typeface="Bitter"/>
              </a:rPr>
              <a:t>Федеральный государственный </a:t>
            </a:r>
          </a:p>
          <a:p>
            <a:pPr lvl="0" algn="ctr">
              <a:spcBef>
                <a:spcPct val="0"/>
              </a:spcBef>
            </a:pPr>
            <a:r>
              <a:rPr lang="ru-RU" sz="4800" dirty="0" smtClean="0">
                <a:solidFill>
                  <a:srgbClr val="66787F"/>
                </a:solidFill>
                <a:latin typeface="Bitter"/>
              </a:rPr>
              <a:t>ветеринарный контроль (надзор)</a:t>
            </a:r>
            <a:endParaRPr lang="en-US" sz="4800" u="none" dirty="0">
              <a:solidFill>
                <a:srgbClr val="66787F"/>
              </a:solidFill>
              <a:latin typeface="Bitter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0" y="681476"/>
            <a:ext cx="18288000" cy="637299"/>
            <a:chOff x="0" y="0"/>
            <a:chExt cx="24384000" cy="849732"/>
          </a:xfrm>
        </p:grpSpPr>
        <p:grpSp>
          <p:nvGrpSpPr>
            <p:cNvPr id="6" name="Group 11"/>
            <p:cNvGrpSpPr/>
            <p:nvPr/>
          </p:nvGrpSpPr>
          <p:grpSpPr>
            <a:xfrm>
              <a:off x="0" y="0"/>
              <a:ext cx="24384000" cy="849732"/>
              <a:chOff x="0" y="0"/>
              <a:chExt cx="4816593" cy="16784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816592" cy="167848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67848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7848"/>
                    </a:lnTo>
                    <a:lnTo>
                      <a:pt x="0" y="167848"/>
                    </a:lnTo>
                    <a:close/>
                  </a:path>
                </a:pathLst>
              </a:custGeom>
              <a:solidFill>
                <a:srgbClr val="B3C7C5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235200" y="85147"/>
              <a:ext cx="18999200" cy="6075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780"/>
                </a:lnSpc>
              </a:pPr>
              <a:r>
                <a:rPr lang="ru-RU" sz="3000" spc="135" dirty="0" smtClean="0">
                  <a:solidFill>
                    <a:srgbClr val="66787F"/>
                  </a:solidFill>
                  <a:latin typeface="Times New Roman" pitchFamily="18" charset="0"/>
                  <a:cs typeface="Times New Roman" pitchFamily="18" charset="0"/>
                </a:rPr>
                <a:t>Североморское межрегиональное управление Россельхознадзора</a:t>
              </a:r>
              <a:endParaRPr lang="en-US" sz="3000" spc="135" dirty="0">
                <a:solidFill>
                  <a:srgbClr val="66787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8" name="Рисунок 17" descr="Рисунок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46" y="2857484"/>
            <a:ext cx="10612380" cy="52791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35400" y="190500"/>
            <a:ext cx="1426811" cy="1595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609601" y="1952625"/>
            <a:ext cx="17145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ru-RU" alt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35400" y="190500"/>
            <a:ext cx="1426811" cy="159591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09600" y="4457700"/>
            <a:ext cx="1013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533400" y="571500"/>
            <a:ext cx="16078200" cy="1440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8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Государственный карантинный фитосанитарный надзор</a:t>
            </a:r>
          </a:p>
          <a:p>
            <a:pPr algn="ctr">
              <a:lnSpc>
                <a:spcPts val="5750"/>
              </a:lnSpc>
              <a:spcBef>
                <a:spcPct val="0"/>
              </a:spcBef>
            </a:pPr>
            <a:r>
              <a:rPr lang="ru-RU" sz="48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8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профилактическая деятельность) </a:t>
            </a:r>
            <a:endParaRPr lang="en-US" sz="4800" dirty="0" smtClean="0">
              <a:solidFill>
                <a:srgbClr val="7392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219200" y="2933699"/>
          <a:ext cx="15697200" cy="4876801"/>
        </p:xfrm>
        <a:graphic>
          <a:graphicData uri="http://schemas.openxmlformats.org/drawingml/2006/table">
            <a:tbl>
              <a:tblPr/>
              <a:tblGrid>
                <a:gridCol w="11684167"/>
                <a:gridCol w="4013033"/>
              </a:tblGrid>
              <a:tr h="1105381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Архангельская </a:t>
                      </a:r>
                    </a:p>
                    <a:p>
                      <a:pPr marL="0" algn="ctr" defTabSz="914400" rtl="0" eaLnBrk="1" latin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754284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Профилактические мероприятия, из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них: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1888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754284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Информирование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143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754284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Консультирование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596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754284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Профилактический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визит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754284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Выдача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предостережения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1059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590800" y="266701"/>
            <a:ext cx="13335000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750"/>
              </a:lnSpc>
              <a:spcBef>
                <a:spcPct val="0"/>
              </a:spcBef>
            </a:pPr>
            <a:r>
              <a:rPr lang="ru-RU" sz="4000" dirty="0" smtClean="0">
                <a:solidFill>
                  <a:srgbClr val="73928F"/>
                </a:solidFill>
                <a:latin typeface="Bitter"/>
              </a:rPr>
              <a:t>Государственный карантинный фитосанитарный </a:t>
            </a:r>
            <a:r>
              <a:rPr lang="ru-RU" sz="4000" dirty="0" smtClean="0">
                <a:solidFill>
                  <a:srgbClr val="73928F"/>
                </a:solidFill>
                <a:latin typeface="Bitter"/>
              </a:rPr>
              <a:t>надзор</a:t>
            </a:r>
          </a:p>
          <a:p>
            <a:pPr algn="ctr">
              <a:lnSpc>
                <a:spcPts val="5750"/>
              </a:lnSpc>
              <a:spcBef>
                <a:spcPct val="0"/>
              </a:spcBef>
            </a:pPr>
            <a:r>
              <a:rPr lang="ru-RU" sz="4000" dirty="0" smtClean="0">
                <a:solidFill>
                  <a:srgbClr val="73928F"/>
                </a:solidFill>
                <a:latin typeface="Bitter"/>
              </a:rPr>
              <a:t>(осуществление  </a:t>
            </a:r>
            <a:r>
              <a:rPr lang="ru-RU" sz="4000" dirty="0" smtClean="0">
                <a:solidFill>
                  <a:srgbClr val="73928F"/>
                </a:solidFill>
                <a:latin typeface="Bitter"/>
              </a:rPr>
              <a:t>государственных </a:t>
            </a:r>
            <a:r>
              <a:rPr lang="ru-RU" sz="4000" dirty="0" smtClean="0">
                <a:solidFill>
                  <a:srgbClr val="73928F"/>
                </a:solidFill>
                <a:latin typeface="Bitter"/>
              </a:rPr>
              <a:t>услуг)</a:t>
            </a:r>
            <a:endParaRPr lang="en-US" sz="4000" dirty="0" smtClean="0">
              <a:solidFill>
                <a:srgbClr val="73928F"/>
              </a:solidFill>
              <a:latin typeface="Bitter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35400" y="190500"/>
            <a:ext cx="1426811" cy="1595915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219200" y="1866901"/>
          <a:ext cx="15697200" cy="2511128"/>
        </p:xfrm>
        <a:graphic>
          <a:graphicData uri="http://schemas.openxmlformats.org/drawingml/2006/table">
            <a:tbl>
              <a:tblPr/>
              <a:tblGrid>
                <a:gridCol w="11684167"/>
                <a:gridCol w="4013033"/>
              </a:tblGrid>
              <a:tr h="658791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Архангельская </a:t>
                      </a:r>
                    </a:p>
                    <a:p>
                      <a:pPr marL="0" algn="ctr" defTabSz="914400" rtl="0" eaLnBrk="1" latin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581816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Arial Unicode MS" pitchFamily="2"/>
                          <a:cs typeface="Times New Roman" pitchFamily="18" charset="0"/>
                        </a:rPr>
                        <a:t>Выдано фитосанитарных сертификатов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Arial Unicode MS" pitchFamily="2"/>
                          <a:cs typeface="Times New Roman" pitchFamily="18" charset="0"/>
                        </a:rPr>
                        <a:t>32823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513933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Arial Unicode MS" pitchFamily="2"/>
                          <a:cs typeface="Times New Roman" pitchFamily="18" charset="0"/>
                        </a:rPr>
                        <a:t>Выдано карантинных сертификатов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Arial Unicode MS" pitchFamily="2"/>
                          <a:cs typeface="Times New Roman" pitchFamily="18" charset="0"/>
                        </a:rPr>
                        <a:t>17833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683859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Arial Unicode MS" pitchFamily="2"/>
                          <a:cs typeface="Times New Roman" pitchFamily="18" charset="0"/>
                        </a:rPr>
                        <a:t>Сертифицировано лесопродукции при отправке на экспорт, млн. куб.м.  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Arial Unicode MS" pitchFamily="2"/>
                          <a:cs typeface="Times New Roman" pitchFamily="18" charset="0"/>
                        </a:rPr>
                        <a:t>&gt;1,8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762000" y="4610100"/>
            <a:ext cx="168402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 sz="1800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Заявление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получение государственной услуги участники внешнеэкономической деятельности могут подавать в электронной форме по принципу «Одного окна» в федеральной государственной системе «Единый портала государственных и муниципальных услуг (функций)» посредством платформы «Мой экспорт» с использованием информационной системы «Одно окно», созданной акционерным обществом «Российский экспортный центр» (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https://myexport.exportcenter.ru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3400" y="6896100"/>
            <a:ext cx="1714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ctr">
              <a:defRPr sz="1800"/>
            </a:pPr>
            <a:r>
              <a:rPr lang="ru-RU" sz="2400" dirty="0" smtClean="0">
                <a:latin typeface="Times New Roman" pitchFamily="18" charset="0"/>
                <a:ea typeface="Arial Unicode MS" pitchFamily="2"/>
                <a:cs typeface="Times New Roman" pitchFamily="18" charset="0"/>
              </a:rPr>
              <a:t>В соответствии со ст. 22 Федерального закона от 21.07.2014 № 206-ФЗ </a:t>
            </a:r>
            <a:br>
              <a:rPr lang="ru-RU" sz="2400" dirty="0" smtClean="0">
                <a:latin typeface="Times New Roman" pitchFamily="18" charset="0"/>
                <a:ea typeface="Arial Unicode MS" pitchFamily="2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Arial Unicode MS" pitchFamily="2"/>
                <a:cs typeface="Times New Roman" pitchFamily="18" charset="0"/>
              </a:rPr>
              <a:t>«О карантине растений» принято </a:t>
            </a:r>
            <a:r>
              <a:rPr lang="ru-RU" sz="2400" b="1" dirty="0" smtClean="0">
                <a:latin typeface="Times New Roman" pitchFamily="18" charset="0"/>
                <a:ea typeface="Arial Unicode MS" pitchFamily="2"/>
                <a:cs typeface="Times New Roman" pitchFamily="18" charset="0"/>
              </a:rPr>
              <a:t>2 решения о выдаче специального знака </a:t>
            </a:r>
            <a:r>
              <a:rPr lang="ru-RU" sz="2400" b="1" dirty="0" smtClean="0">
                <a:latin typeface="Times New Roman" pitchFamily="18" charset="0"/>
                <a:ea typeface="Arial Unicode MS" pitchFamily="2"/>
                <a:cs typeface="Times New Roman" pitchFamily="18" charset="0"/>
              </a:rPr>
              <a:t>международного </a:t>
            </a:r>
            <a:r>
              <a:rPr lang="ru-RU" sz="2400" b="1" dirty="0" smtClean="0">
                <a:latin typeface="Times New Roman" pitchFamily="18" charset="0"/>
                <a:ea typeface="Arial Unicode MS" pitchFamily="2"/>
                <a:cs typeface="Times New Roman" pitchFamily="18" charset="0"/>
              </a:rPr>
              <a:t>образца </a:t>
            </a:r>
            <a:r>
              <a:rPr lang="ru-RU" sz="2400" dirty="0" smtClean="0">
                <a:latin typeface="Times New Roman" pitchFamily="18" charset="0"/>
                <a:ea typeface="Arial Unicode MS" pitchFamily="2"/>
                <a:cs typeface="Times New Roman" pitchFamily="18" charset="0"/>
              </a:rPr>
              <a:t>для маркировки древесных упаковочных и крепежных материалов (поддоны, ящики, барабаны, стойки) для крепления грузов при вывозе продукции из Российской Федерации. </a:t>
            </a:r>
          </a:p>
          <a:p>
            <a:pPr indent="450000" algn="ctr">
              <a:defRPr sz="1800"/>
            </a:pPr>
            <a:r>
              <a:rPr lang="ru-RU" sz="2400" dirty="0" smtClean="0">
                <a:latin typeface="Times New Roman" pitchFamily="18" charset="0"/>
                <a:ea typeface="Arial Unicode MS" pitchFamily="2"/>
                <a:cs typeface="Times New Roman" pitchFamily="18" charset="0"/>
              </a:rPr>
              <a:t>Маркировка наноситься на древесный упаковочный материал или крепежный материал сразу после проведения его обеззараживания. Такие требования направлены на снижение риска проникновения и распространения карантинных вредных организмов, переносимых в процессе международной торговли.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590800" y="266701"/>
            <a:ext cx="13335000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750"/>
              </a:lnSpc>
              <a:spcBef>
                <a:spcPct val="0"/>
              </a:spcBef>
            </a:pPr>
            <a:r>
              <a:rPr lang="ru-RU" sz="4000" dirty="0" smtClean="0">
                <a:solidFill>
                  <a:srgbClr val="73928F"/>
                </a:solidFill>
                <a:latin typeface="Bitter"/>
              </a:rPr>
              <a:t>Государственный карантинный фитосанитарный </a:t>
            </a:r>
            <a:r>
              <a:rPr lang="ru-RU" sz="4000" dirty="0" smtClean="0">
                <a:solidFill>
                  <a:srgbClr val="73928F"/>
                </a:solidFill>
                <a:latin typeface="Bitter"/>
              </a:rPr>
              <a:t>надзор</a:t>
            </a:r>
          </a:p>
          <a:p>
            <a:pPr lvl="0" algn="ctr">
              <a:lnSpc>
                <a:spcPts val="5750"/>
              </a:lnSpc>
              <a:spcBef>
                <a:spcPct val="0"/>
              </a:spcBef>
            </a:pPr>
            <a:r>
              <a:rPr lang="ru-RU" sz="4000" dirty="0" smtClean="0">
                <a:solidFill>
                  <a:srgbClr val="73928F"/>
                </a:solidFill>
                <a:latin typeface="Bitter"/>
              </a:rPr>
              <a:t>(карантинный фитосанитарный мониторинг )</a:t>
            </a:r>
            <a:endParaRPr lang="ru-RU" sz="4000" dirty="0" smtClean="0">
              <a:solidFill>
                <a:srgbClr val="73928F"/>
              </a:solidFill>
              <a:latin typeface="Bitter"/>
            </a:endParaRPr>
          </a:p>
        </p:txBody>
      </p:sp>
      <p:sp>
        <p:nvSpPr>
          <p:cNvPr id="11" name="Прямоугольник 22"/>
          <p:cNvSpPr/>
          <p:nvPr/>
        </p:nvSpPr>
        <p:spPr>
          <a:xfrm>
            <a:off x="1219200" y="6210300"/>
            <a:ext cx="15697200" cy="362966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5000" rIns="90000" bIns="45000" compatLnSpc="0">
            <a:spAutoFit/>
          </a:bodyPr>
          <a:lstStyle/>
          <a:p>
            <a:pPr>
              <a:defRPr sz="1800"/>
            </a:pP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Выявлены карантинные объекты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:</a:t>
            </a:r>
            <a:endParaRPr lang="en-US" sz="2400" kern="0" dirty="0" smtClean="0">
              <a:solidFill>
                <a:srgbClr val="000000"/>
              </a:solidFill>
              <a:latin typeface="Times New Roman" pitchFamily="18" charset="0"/>
              <a:ea typeface="Arial Unicode MS" pitchFamily="2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 sz="1800"/>
            </a:pP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Бурая </a:t>
            </a:r>
            <a:r>
              <a:rPr lang="ru-RU" sz="2400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монилиозная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гниль 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Monilinia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fructicola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(Winter) Honey</a:t>
            </a:r>
          </a:p>
          <a:p>
            <a:pPr>
              <a:buFont typeface="Wingdings" pitchFamily="2" charset="2"/>
              <a:buChar char="Ø"/>
              <a:defRPr sz="1800"/>
            </a:pP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Восточная 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плодожорка 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Grapholita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molesta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(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Busck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  <a:defRPr sz="1800"/>
            </a:pP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Западный 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цветочный </a:t>
            </a:r>
            <a:r>
              <a:rPr lang="ru-RU" sz="2400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трипс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Frankliniella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occidentalis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Pergande</a:t>
            </a:r>
            <a:endParaRPr lang="en-US" sz="2400" kern="0" dirty="0" smtClean="0">
              <a:solidFill>
                <a:srgbClr val="000000"/>
              </a:solidFill>
              <a:latin typeface="Times New Roman" pitchFamily="18" charset="0"/>
              <a:ea typeface="Arial Unicode MS" pitchFamily="2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 sz="1800"/>
            </a:pP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Тутовая 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щитовка 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Pseudaulacaspis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pentagona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(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Targioni-Tozzetti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  <a:defRPr sz="1800"/>
            </a:pP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Калифорнийская 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щитовка 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Quadraspidiotus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perniciosus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Comst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  <a:defRPr sz="1800"/>
            </a:pP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Средиземноморская 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плодовая муха 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Ceratitis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capitata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(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Wiedemann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  <a:defRPr sz="1800"/>
            </a:pP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Большой 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черный еловый усач  (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Monochamus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urussovi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(Fischer v. Waldheim))</a:t>
            </a:r>
          </a:p>
          <a:p>
            <a:pPr>
              <a:buFont typeface="Wingdings" pitchFamily="2" charset="2"/>
              <a:buChar char="Ø"/>
              <a:defRPr sz="1800"/>
            </a:pP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Малый 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черный еловый усач (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Monochamus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sutor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Linnaeus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)</a:t>
            </a:r>
            <a:endParaRPr lang="ru-RU" sz="2400" kern="0" dirty="0" smtClean="0">
              <a:solidFill>
                <a:srgbClr val="000000"/>
              </a:solidFill>
              <a:latin typeface="Times New Roman" pitchFamily="18" charset="0"/>
              <a:ea typeface="Arial Unicode MS" pitchFamily="2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 sz="1800"/>
            </a:pP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Черный 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сосновый усач (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Monochamus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galoprovincialis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Oliv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.)</a:t>
            </a:r>
            <a:endParaRPr lang="ru-RU" sz="2400" kern="0" dirty="0">
              <a:solidFill>
                <a:srgbClr val="000000"/>
              </a:solidFill>
              <a:latin typeface="Times New Roman" pitchFamily="18" charset="0"/>
              <a:ea typeface="Arial Unicode MS" pitchFamily="2"/>
              <a:cs typeface="Times New Roman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35400" y="190500"/>
            <a:ext cx="1426811" cy="1595915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219200" y="1866900"/>
          <a:ext cx="15697200" cy="4175721"/>
        </p:xfrm>
        <a:graphic>
          <a:graphicData uri="http://schemas.openxmlformats.org/drawingml/2006/table">
            <a:tbl>
              <a:tblPr/>
              <a:tblGrid>
                <a:gridCol w="11684167"/>
                <a:gridCol w="4013033"/>
              </a:tblGrid>
              <a:tr h="797517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Архангельская </a:t>
                      </a:r>
                    </a:p>
                    <a:p>
                      <a:pPr marL="0" algn="ctr" defTabSz="914400" rtl="0" eaLnBrk="1" latin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745713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Обследовано (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/>
                          <a:ea typeface="Arial Unicode MS" pitchFamily="2"/>
                          <a:cs typeface="Times New Roman" pitchFamily="18"/>
                        </a:rPr>
                        <a:t>S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/>
                          <a:ea typeface="Arial Unicode MS" pitchFamily="2"/>
                          <a:cs typeface="Times New Roman" pitchFamily="18"/>
                        </a:rPr>
                        <a:t>,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/>
                          <a:ea typeface="Arial Unicode MS" pitchFamily="2"/>
                          <a:cs typeface="Times New Roman" pitchFamily="18"/>
                        </a:rPr>
                        <a:t> га)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/>
                          <a:ea typeface="Arial Unicode MS" pitchFamily="2"/>
                          <a:cs typeface="Times New Roman" pitchFamily="18"/>
                        </a:rPr>
                        <a:t>6 161 682,21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658708">
                <a:tc>
                  <a:txBody>
                    <a:bodyPr/>
                    <a:lstStyle/>
                    <a:p>
                      <a:pPr marL="0" marR="0" indent="360000" algn="l" defTabSz="914400" rtl="0" eaLnBrk="1" fontAlgn="auto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/>
                          <a:ea typeface="Arial Unicode MS" pitchFamily="2"/>
                          <a:cs typeface="Times New Roman" pitchFamily="18"/>
                        </a:rPr>
                        <a:t>Случаев обнаружения карантинных объектов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/>
                          <a:ea typeface="Arial Unicode MS" pitchFamily="2"/>
                          <a:cs typeface="Times New Roman" pitchFamily="18"/>
                        </a:rPr>
                        <a:t>477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952703">
                <a:tc>
                  <a:txBody>
                    <a:bodyPr/>
                    <a:lstStyle/>
                    <a:p>
                      <a:pPr marL="355600" indent="3175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Упразднены карантинные фитосанитарные зоны и отмены карантинные фитосанитарные режимы по карантинному объекту - золотистой картофельной нематоде (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Globodera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rostochiensis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Woll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.)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Behrens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.) (количество зон /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/>
                          <a:ea typeface="Arial Unicode MS" pitchFamily="2"/>
                          <a:cs typeface="Times New Roman" pitchFamily="18"/>
                        </a:rPr>
                        <a:t>S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/>
                          <a:ea typeface="Arial Unicode MS" pitchFamily="2"/>
                          <a:cs typeface="Times New Roman" pitchFamily="18"/>
                        </a:rPr>
                        <a:t>,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/>
                          <a:ea typeface="Arial Unicode MS" pitchFamily="2"/>
                          <a:cs typeface="Times New Roman" pitchFamily="18"/>
                        </a:rPr>
                        <a:t> га)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/ 45,3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876503">
                <a:tc>
                  <a:txBody>
                    <a:bodyPr/>
                    <a:lstStyle/>
                    <a:p>
                      <a:pPr marL="355600" indent="3175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Установлена КФЗ и введен карантинный фитосанитарный режим  по Большому еловому усачу (</a:t>
                      </a:r>
                      <a:r>
                        <a:rPr lang="ru-RU" sz="2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Monochamus</a:t>
                      </a: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urussovi</a:t>
                      </a: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ru-RU" sz="2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Fischer</a:t>
                      </a: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2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Waldheim</a:t>
                      </a: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))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(количество зон /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/>
                          <a:ea typeface="Arial Unicode MS" pitchFamily="2"/>
                          <a:cs typeface="Times New Roman" pitchFamily="18"/>
                        </a:rPr>
                        <a:t>S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/>
                          <a:ea typeface="Arial Unicode MS" pitchFamily="2"/>
                          <a:cs typeface="Times New Roman" pitchFamily="18"/>
                        </a:rPr>
                        <a:t>,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/>
                          <a:ea typeface="Arial Unicode MS" pitchFamily="2"/>
                          <a:cs typeface="Times New Roman" pitchFamily="18"/>
                        </a:rPr>
                        <a:t> га) 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/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1017,39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590800" y="266700"/>
            <a:ext cx="13335000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750"/>
              </a:lnSpc>
              <a:spcBef>
                <a:spcPct val="0"/>
              </a:spcBef>
            </a:pPr>
            <a:r>
              <a:rPr lang="ru-RU" sz="5000" dirty="0" smtClean="0">
                <a:solidFill>
                  <a:srgbClr val="73928F"/>
                </a:solidFill>
                <a:latin typeface="Bitter"/>
              </a:rPr>
              <a:t>Государственный контроль в области качества и безопасности зерна и продуктов его переработки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35400" y="190500"/>
            <a:ext cx="1426811" cy="1595915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19200" y="2095500"/>
          <a:ext cx="15697200" cy="5791203"/>
        </p:xfrm>
        <a:graphic>
          <a:graphicData uri="http://schemas.openxmlformats.org/drawingml/2006/table">
            <a:tbl>
              <a:tblPr/>
              <a:tblGrid>
                <a:gridCol w="11684167"/>
                <a:gridCol w="4013033"/>
              </a:tblGrid>
              <a:tr h="896611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Архангельская </a:t>
                      </a:r>
                    </a:p>
                    <a:p>
                      <a:pPr marL="0" algn="ctr" defTabSz="914400" rtl="0" eaLnBrk="1" latin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611824">
                <a:tc>
                  <a:txBody>
                    <a:bodyPr/>
                    <a:lstStyle/>
                    <a:p>
                      <a:pPr marL="0" marR="0" indent="4500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Проведено </a:t>
                      </a: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КНМ без взаимодействия</a:t>
                      </a:r>
                      <a:endParaRPr lang="ru-RU" sz="2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127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611824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Проверено продукции,</a:t>
                      </a:r>
                      <a:r>
                        <a:rPr lang="ru-RU" sz="24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партий / </a:t>
                      </a:r>
                      <a:r>
                        <a:rPr lang="ru-RU" sz="24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тн</a:t>
                      </a:r>
                      <a:r>
                        <a:rPr lang="ru-RU" sz="24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dirty="0" smtClean="0">
                          <a:solidFill>
                            <a:srgbClr val="003217"/>
                          </a:solidFill>
                          <a:latin typeface="Times New Roman" pitchFamily="18" charset="0"/>
                          <a:ea typeface="Mangal" pitchFamily="2"/>
                          <a:cs typeface="Mangal" pitchFamily="2"/>
                        </a:rPr>
                        <a:t>145 / 8 000,7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611824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Прекращено действие деклараций</a:t>
                      </a:r>
                      <a:r>
                        <a:rPr lang="ru-RU" sz="24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 соответствии </a:t>
                      </a:r>
                      <a:endParaRPr lang="ru-RU" sz="2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dirty="0" smtClean="0">
                          <a:solidFill>
                            <a:srgbClr val="003217"/>
                          </a:solidFill>
                          <a:latin typeface="Times New Roman" pitchFamily="18" charset="0"/>
                          <a:ea typeface="Mangal" pitchFamily="2"/>
                          <a:cs typeface="Mangal" pitchFamily="2"/>
                        </a:rPr>
                        <a:t>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611824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Профилактические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мероприятия, из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них: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405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611824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Информирование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611824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Консультирование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220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611824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Профилактический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визит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611824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Выдача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предостережения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139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438400" y="266700"/>
            <a:ext cx="13335000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750"/>
              </a:lnSpc>
              <a:spcBef>
                <a:spcPct val="0"/>
              </a:spcBef>
            </a:pPr>
            <a:r>
              <a:rPr lang="ru-RU" sz="5000" dirty="0" smtClean="0">
                <a:solidFill>
                  <a:srgbClr val="73928F"/>
                </a:solidFill>
                <a:latin typeface="Bitter"/>
              </a:rPr>
              <a:t>Государственный контроль в области семеноводства сельскохозяйственных растений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35400" y="190500"/>
            <a:ext cx="1426811" cy="15959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28800" y="7277100"/>
            <a:ext cx="14401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рамках мониторинга велся контроль за наличием генно-инженерных модифицированных организмов (ГМО) при производстве и выращивании семян сельскохозяйственных культур. </a:t>
            </a:r>
          </a:p>
          <a:p>
            <a:pPr indent="43200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отобранных образцах ГМО не обнаружено. </a:t>
            </a:r>
            <a:endParaRPr lang="ru-RU" sz="2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19200" y="2095500"/>
          <a:ext cx="15697200" cy="4876799"/>
        </p:xfrm>
        <a:graphic>
          <a:graphicData uri="http://schemas.openxmlformats.org/drawingml/2006/table">
            <a:tbl>
              <a:tblPr/>
              <a:tblGrid>
                <a:gridCol w="11684167"/>
                <a:gridCol w="4013033"/>
              </a:tblGrid>
              <a:tr h="844232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Архангельская </a:t>
                      </a:r>
                    </a:p>
                    <a:p>
                      <a:pPr marL="0" algn="ctr" defTabSz="914400" rtl="0" eaLnBrk="1" latin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576081">
                <a:tc>
                  <a:txBody>
                    <a:bodyPr/>
                    <a:lstStyle/>
                    <a:p>
                      <a:pPr marL="0" marR="0" indent="4500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Проведено </a:t>
                      </a: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КНМ без взаимодействия</a:t>
                      </a:r>
                      <a:endParaRPr lang="ru-RU" sz="2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576081">
                <a:tc>
                  <a:txBody>
                    <a:bodyPr/>
                    <a:lstStyle/>
                    <a:p>
                      <a:pPr indent="45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Проконтролировано </a:t>
                      </a:r>
                      <a:r>
                        <a:rPr lang="ru-RU" altLang="ru-RU" sz="2400" dirty="0" smtClean="0">
                          <a:solidFill>
                            <a:srgbClr val="003217"/>
                          </a:solidFill>
                          <a:latin typeface="Times New Roman" pitchFamily="18" charset="0"/>
                          <a:ea typeface="Mangal" pitchFamily="2"/>
                          <a:cs typeface="Mangal" pitchFamily="2"/>
                        </a:rPr>
                        <a:t>партий семян сельскохозяйственных растений</a:t>
                      </a:r>
                      <a:endParaRPr lang="ru-RU" sz="2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dirty="0" smtClean="0">
                          <a:solidFill>
                            <a:srgbClr val="003217"/>
                          </a:solidFill>
                          <a:latin typeface="Times New Roman" pitchFamily="18" charset="0"/>
                          <a:ea typeface="Mangal" pitchFamily="2"/>
                          <a:cs typeface="Mangal" pitchFamily="2"/>
                        </a:rPr>
                        <a:t>4258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576081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Профилактические мероприятия, из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них: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576081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Информирование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576081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Консультирование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576081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Профилактический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визит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576081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Выдача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предостережения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66800" y="2628900"/>
            <a:ext cx="15849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Вступил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силу с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01.09.2023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Федеральный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закон от 30.12.2021 № 454-ФЗ «О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семеноводстве»;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320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Основная цель этого закона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обеспечение качественного и безопасного семенного материала для сельского хозяйства. Закон устанавливает необходимые стандарты для семенного материала и управление процессом его производства.</a:t>
            </a:r>
          </a:p>
          <a:p>
            <a:pPr indent="4320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Закон внесены также понятия «Пространственной изоляции», «Специальная семеноводческая зона», «Генетический паспорт», «Банк стандартных образцов семян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35400" y="190500"/>
            <a:ext cx="1426811" cy="1595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66700"/>
            <a:ext cx="15316200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750"/>
              </a:lnSpc>
              <a:spcBef>
                <a:spcPct val="0"/>
              </a:spcBef>
            </a:pPr>
            <a:r>
              <a:rPr lang="ru-RU" sz="48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Государственный контроль в области семеноводства сельскохозяйственных </a:t>
            </a:r>
            <a:r>
              <a:rPr lang="ru-RU" sz="48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растений</a:t>
            </a:r>
          </a:p>
          <a:p>
            <a:pPr lvl="0" algn="ctr">
              <a:lnSpc>
                <a:spcPts val="5750"/>
              </a:lnSpc>
              <a:spcBef>
                <a:spcPct val="0"/>
              </a:spcBef>
            </a:pPr>
            <a:r>
              <a:rPr lang="ru-RU" sz="48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(изменения в законодательстве)</a:t>
            </a:r>
            <a:endParaRPr lang="ru-RU" sz="4800" dirty="0" smtClean="0">
              <a:solidFill>
                <a:srgbClr val="7392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5400" y="6743700"/>
            <a:ext cx="16002000" cy="19812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Производителям семенного и посадочного материала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обратить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внимание, что в семенах, предназначенных для  производства семян и воспроизводства сельскохозяйственных растений, новым законом предусмотрено определение не только показателей сортовых и посевных качеств семян, но и наличия в них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генно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инженерно – модифицированных организмов (ГМО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66800" y="1638300"/>
            <a:ext cx="15849600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Вступил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силу с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01.09.2023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Постановление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Правительства РФ от 03.04.2023 № 532 «Об утверждении Правил осуществления федерального государственного контроля (надзора) в области семеноводства в отношении семян сельскохозяйственных растений в пунктах пропуска через государственную границу Российской Федерации при ввозе семян сельскохозяйственных растений в Российскую Федерацию из иностранных государств, не являющихся членами Евразийского экономического союза, и о внесении изменений в Правила осуществления контроля при пропуске лиц, транспортных средств, грузов, товаров и животных через государственную границу Российской Федерации»;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Постановление Правительства РФ от 20.12.2022 № 2358 «Об утверждении Правил ввоза в Российскую Федерацию и вывоза из Российской Федерации семян сельскохозяйственных растений»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Постановление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Правительства РФ от 03.10.2022 № 1758 «Об утверждении Положения о федеральном государственном контроле (надзоре) в области семеноводства в отношении семян сельскохозяйственных растений и признании утратившими силу некоторых актов Правительства Российской Федерации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Постановление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Правительства РФ от 01.02.2023 № 147 «Об утверждении Правил осуществления анализа рисков в области семеноводства сельскохозяйственных растений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Постановление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Правительства РФ от 16.05.2023 № 754 «Об утверждении Правил локализации производства семян сельскохозяйственных растений на территории Российской Федерации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35400" y="190500"/>
            <a:ext cx="1426811" cy="1595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66700"/>
            <a:ext cx="153162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5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Государственный контроль в области семеноводства сельскохозяйственных </a:t>
            </a:r>
            <a:r>
              <a:rPr lang="ru-RU" sz="35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растений (изменения в законодательстве)</a:t>
            </a:r>
            <a:endParaRPr lang="ru-RU" sz="3500" dirty="0" smtClean="0">
              <a:solidFill>
                <a:srgbClr val="73928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66800" y="1333500"/>
            <a:ext cx="15849600" cy="778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Вступил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силу с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01.09.2023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Распоряжение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Правительства РФ от 08.12.2022 № 3835-р «Об утверждении перечня родов и видов сельскохозяйственных растений, производство и выращивание которых направлено на обеспечение продовольственной безопасности Российской Федерации, сорта и гибриды которых подлежат включению в Государственный реестр сортов и гибридов сельскохозяйственных растений, допущенных к использованию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Приказ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Министерства сельского хозяйства Российской Федерации от 13.02.2023 № 83 «Об утверждении формы заключения о наличии (об отсутствии) в посевах (посадках) или семенах сельскохозяйственных растений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генно-инженерно-модифицированных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организмов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Приказ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Федеральной службы по ветеринарному и фитосанитарному надзору, Федеральной таможенной службы от 23.01.2023 № 72/37 «Об утверждении порядка разработки и реализации мер по управлению рисками, включающего в себя порядок сбора и анализа информации, в том числе предварительной информации, предоставляемой участниками внешнеэкономической деятельности в таможенные органы, а также стратегии и тактики применения системы управления рисками при осуществлении федерального государственного контроля (надзора) в области семеноводства в отношении семян сельскохозяйственных растений в пунктах пропуска через Государственную границу Российской Федерации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Приказ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Министерства сельского хозяйства Российской Федерации от 06.04.2023 № 346 «Об утверждении Порядка уничтожения посевов (посадок) или семян сельскохозяйственных растений, в которых выявлено наличие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генно-инженерно-модифицированных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организмов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35400" y="190500"/>
            <a:ext cx="1426811" cy="1595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66700"/>
            <a:ext cx="153162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5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Государственный контроль в области семеноводства сельскохозяйственных </a:t>
            </a:r>
            <a:r>
              <a:rPr lang="ru-RU" sz="35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растений (изменения в законодательстве)</a:t>
            </a:r>
            <a:endParaRPr lang="ru-RU" sz="3500" dirty="0" smtClean="0">
              <a:solidFill>
                <a:srgbClr val="73928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66800" y="1333500"/>
            <a:ext cx="15849600" cy="832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Вступил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силу с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01.09.2023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Приказ Министерства сельского хозяйства Российской Федерации от 26.05.2023 № 528 «Об утверждении Требований к показателям сортовых и посевных (посадочных) качеств семян сельскохозяйственных растений и форм документов, содержащих сведения об указанных показателях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Приказ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Минсельхоза России от 06.04.2023 N 347 «Об утверждении Порядка реализации и транспортировки семян сельскохозяйственных растений и форм ярлыков (этикеток), которые должна иметь тара (упаковка) семян сельскохозяйственных растений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затаренном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состоянии при их реализации и транспортировке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Приказ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Минсельхоза России от 08.02.2023 N 71 «Об утверждении Методических рекомендаций по разработке схемы производства семян сорта или гибрида сельскохозяйственного растения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Приказ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Минсельхоза России от 25.08.2022 N 561 «Об утверждении формы свидетельства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оригинатора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автора сорта или гибрида сельскохозяйственного растения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Приказ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Минсельхоза России от 24.05.2023 N 527 «Об утверждении Порядка введения временных ограничений на ввоз семян сельскохозяйственных растений в Российскую Федерацию и (или) установления дополнительных (специальных) требований к показателям сортовых и посевных (посадочных) качеств семян сельскохозяйственных растений, ввозимых в Российскую Федерацию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Приказ Минсельхоза России от 24.05.2023 N 525 «Об утверждении Методики определения показателей сортовых качеств семян сельскохозяйственных растений»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Приказ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Минсельхоза России от 22.05.2023 N 512 «Об утверждении Положения о регистрации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оригинатора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сорта или гибрида сельскохозяйственного растения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35400" y="190500"/>
            <a:ext cx="1426811" cy="1595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66700"/>
            <a:ext cx="153162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5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Государственный контроль в области семеноводства сельскохозяйственных </a:t>
            </a:r>
            <a:r>
              <a:rPr lang="ru-RU" sz="35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растений (изменения в законодательстве)</a:t>
            </a:r>
            <a:endParaRPr lang="ru-RU" sz="3500" dirty="0" smtClean="0">
              <a:solidFill>
                <a:srgbClr val="73928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bfbf96d5ab19fdb74c3bcf2c373f35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86800" y="1866900"/>
            <a:ext cx="9237164" cy="69342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1984373"/>
            <a:ext cx="6804257" cy="1254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775"/>
              </a:lnSpc>
              <a:spcBef>
                <a:spcPct val="0"/>
              </a:spcBef>
            </a:pPr>
            <a:r>
              <a:rPr lang="ru-RU" sz="8500" u="none" dirty="0" smtClean="0">
                <a:solidFill>
                  <a:srgbClr val="73928F"/>
                </a:solidFill>
                <a:latin typeface="Bitter"/>
              </a:rPr>
              <a:t>Контакты</a:t>
            </a:r>
            <a:endParaRPr lang="en-US" sz="8500" u="none" dirty="0">
              <a:solidFill>
                <a:srgbClr val="73928F"/>
              </a:solidFill>
              <a:latin typeface="Bitte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06641" y="4250465"/>
            <a:ext cx="7708759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660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Республика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Карелия,г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Петрозаводск, ул. Мурманская, д.22</a:t>
            </a:r>
          </a:p>
          <a:p>
            <a:pPr lvl="0">
              <a:lnSpc>
                <a:spcPts val="2660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Республика Коми, г.Сыктывкар, ул. Интернациональная, д. 108/3</a:t>
            </a:r>
          </a:p>
          <a:p>
            <a:pPr lvl="0">
              <a:lnSpc>
                <a:spcPts val="2660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Мурманск, ул. Пушкинская, 7</a:t>
            </a:r>
          </a:p>
          <a:p>
            <a:pPr lvl="0">
              <a:lnSpc>
                <a:spcPts val="266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Архангельск, пр. Ломоносова, д.206</a:t>
            </a:r>
          </a:p>
          <a:p>
            <a:pPr lvl="0">
              <a:lnSpc>
                <a:spcPts val="2660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НАО, г. Нарьян-Мар, ул. Ленина, д. 33а</a:t>
            </a:r>
            <a:endParaRPr lang="en-US" sz="2000" u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81000" y="6134100"/>
            <a:ext cx="457201" cy="4572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219200" y="6057900"/>
            <a:ext cx="5774168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660"/>
              </a:lnSpc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8142) 78-24-32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Петрозаводск</a:t>
            </a:r>
          </a:p>
          <a:p>
            <a:pPr lvl="0">
              <a:lnSpc>
                <a:spcPts val="2660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(8212) 31-19-55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Сыктывкар</a:t>
            </a:r>
          </a:p>
          <a:p>
            <a:pPr lvl="0">
              <a:lnSpc>
                <a:spcPts val="2660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(8152) 45-54-04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Мурманск</a:t>
            </a:r>
          </a:p>
          <a:p>
            <a:pPr lvl="0">
              <a:lnSpc>
                <a:spcPts val="266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(8182) 65-97-65 – Архангельск</a:t>
            </a:r>
          </a:p>
          <a:p>
            <a:pPr lvl="0">
              <a:lnSpc>
                <a:spcPts val="2660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(81853) 4-23-86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Нарьян-Мар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19200" y="7962900"/>
            <a:ext cx="5774168" cy="315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660"/>
              </a:lnSpc>
              <a:spcBef>
                <a:spcPct val="0"/>
              </a:spcBef>
            </a:pPr>
            <a:r>
              <a:rPr lang="en-US" sz="1900" dirty="0" err="1" smtClean="0">
                <a:solidFill>
                  <a:srgbClr val="000000"/>
                </a:solidFill>
                <a:latin typeface="Agrandir"/>
              </a:rPr>
              <a:t>t.me</a:t>
            </a:r>
            <a:r>
              <a:rPr lang="en-US" sz="1900" dirty="0" smtClean="0">
                <a:solidFill>
                  <a:srgbClr val="000000"/>
                </a:solidFill>
                <a:latin typeface="Agrandir"/>
              </a:rPr>
              <a:t>/</a:t>
            </a:r>
            <a:r>
              <a:rPr lang="en-US" sz="1900" dirty="0" err="1" smtClean="0">
                <a:solidFill>
                  <a:srgbClr val="000000"/>
                </a:solidFill>
                <a:latin typeface="Agrandir"/>
              </a:rPr>
              <a:t>smurshn</a:t>
            </a:r>
            <a:endParaRPr lang="en-US" sz="1900" u="none" dirty="0">
              <a:solidFill>
                <a:srgbClr val="000000"/>
              </a:solidFill>
              <a:latin typeface="Agrandir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381000" y="9182100"/>
            <a:ext cx="457200" cy="45720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219200" y="9182100"/>
            <a:ext cx="5774168" cy="315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660"/>
              </a:lnSpc>
              <a:spcBef>
                <a:spcPct val="0"/>
              </a:spcBef>
            </a:pPr>
            <a:r>
              <a:rPr lang="en-US" sz="1900" dirty="0" smtClean="0">
                <a:solidFill>
                  <a:srgbClr val="000000"/>
                </a:solidFill>
                <a:latin typeface="Agrandir"/>
              </a:rPr>
              <a:t>10.fsvps.gov.ru</a:t>
            </a:r>
            <a:endParaRPr lang="en-US" sz="1900" u="none" dirty="0">
              <a:solidFill>
                <a:srgbClr val="000000"/>
              </a:solidFill>
              <a:latin typeface="Agrandir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219200" y="8572500"/>
            <a:ext cx="5774169" cy="315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660"/>
              </a:lnSpc>
              <a:spcBef>
                <a:spcPct val="0"/>
              </a:spcBef>
            </a:pPr>
            <a:r>
              <a:rPr lang="en-US" sz="1900" dirty="0" smtClean="0">
                <a:solidFill>
                  <a:srgbClr val="000000"/>
                </a:solidFill>
                <a:latin typeface="Agrandir"/>
              </a:rPr>
              <a:t>vk.com/rshn10</a:t>
            </a:r>
            <a:endParaRPr lang="en-US" sz="1900" u="none" dirty="0">
              <a:solidFill>
                <a:srgbClr val="000000"/>
              </a:solidFill>
              <a:latin typeface="Agrandir"/>
            </a:endParaRPr>
          </a:p>
        </p:txBody>
      </p:sp>
      <p:pic>
        <p:nvPicPr>
          <p:cNvPr id="26" name="Рисунок 25" descr="pngwing.com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81000" y="8496300"/>
            <a:ext cx="495300" cy="495300"/>
          </a:xfrm>
          <a:prstGeom prst="rect">
            <a:avLst/>
          </a:prstGeom>
        </p:spPr>
      </p:pic>
      <p:pic>
        <p:nvPicPr>
          <p:cNvPr id="27" name="Рисунок 26" descr="pngwing.com (1)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81000" y="7886700"/>
            <a:ext cx="533400" cy="533400"/>
          </a:xfrm>
          <a:prstGeom prst="rect">
            <a:avLst/>
          </a:prstGeom>
        </p:spPr>
      </p:pic>
      <p:pic>
        <p:nvPicPr>
          <p:cNvPr id="28" name="Рисунок 27" descr="pngwing.com (2)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81000" y="4305300"/>
            <a:ext cx="609600" cy="609600"/>
          </a:xfrm>
          <a:prstGeom prst="rect">
            <a:avLst/>
          </a:prstGeom>
        </p:spPr>
      </p:pic>
      <p:grpSp>
        <p:nvGrpSpPr>
          <p:cNvPr id="15" name="Group 11"/>
          <p:cNvGrpSpPr/>
          <p:nvPr/>
        </p:nvGrpSpPr>
        <p:grpSpPr>
          <a:xfrm>
            <a:off x="0" y="681476"/>
            <a:ext cx="18288000" cy="637299"/>
            <a:chOff x="0" y="0"/>
            <a:chExt cx="4816593" cy="167848"/>
          </a:xfrm>
        </p:grpSpPr>
        <p:sp>
          <p:nvSpPr>
            <p:cNvPr id="16" name="Freeform 12"/>
            <p:cNvSpPr/>
            <p:nvPr/>
          </p:nvSpPr>
          <p:spPr>
            <a:xfrm>
              <a:off x="0" y="0"/>
              <a:ext cx="4816592" cy="167848"/>
            </a:xfrm>
            <a:custGeom>
              <a:avLst/>
              <a:gdLst/>
              <a:ahLst/>
              <a:cxnLst/>
              <a:rect l="l" t="t" r="r" b="b"/>
              <a:pathLst>
                <a:path w="4816592" h="167848">
                  <a:moveTo>
                    <a:pt x="0" y="0"/>
                  </a:moveTo>
                  <a:lnTo>
                    <a:pt x="4816592" y="0"/>
                  </a:lnTo>
                  <a:lnTo>
                    <a:pt x="4816592" y="167848"/>
                  </a:lnTo>
                  <a:lnTo>
                    <a:pt x="0" y="167848"/>
                  </a:lnTo>
                  <a:close/>
                </a:path>
              </a:pathLst>
            </a:custGeom>
            <a:solidFill>
              <a:srgbClr val="B3C7C5"/>
            </a:solidFill>
          </p:spPr>
        </p:sp>
        <p:sp>
          <p:nvSpPr>
            <p:cNvPr id="18" name="TextBox 13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22" name="TextBox 14"/>
          <p:cNvSpPr txBox="1"/>
          <p:nvPr/>
        </p:nvSpPr>
        <p:spPr>
          <a:xfrm>
            <a:off x="1676400" y="745336"/>
            <a:ext cx="14249400" cy="455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780"/>
              </a:lnSpc>
            </a:pPr>
            <a:r>
              <a:rPr lang="ru-RU" sz="3000" spc="135" dirty="0" smtClean="0">
                <a:solidFill>
                  <a:srgbClr val="66787F"/>
                </a:solidFill>
                <a:latin typeface="Times New Roman" pitchFamily="18" charset="0"/>
                <a:cs typeface="Times New Roman" pitchFamily="18" charset="0"/>
              </a:rPr>
              <a:t>Североморское межрегиональное управление Россельхознадзора</a:t>
            </a:r>
            <a:endParaRPr lang="en-US" sz="3000" spc="135" dirty="0">
              <a:solidFill>
                <a:srgbClr val="6678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6535400" y="190500"/>
            <a:ext cx="1426811" cy="15959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5505452" y="-2800350"/>
            <a:ext cx="7277100" cy="17373601"/>
            <a:chOff x="0" y="0"/>
            <a:chExt cx="5556128" cy="15471218"/>
          </a:xfrm>
        </p:grpSpPr>
        <p:sp>
          <p:nvSpPr>
            <p:cNvPr id="3" name="Freeform 3"/>
            <p:cNvSpPr/>
            <p:nvPr/>
          </p:nvSpPr>
          <p:spPr>
            <a:xfrm>
              <a:off x="-62230" y="-60960"/>
              <a:ext cx="5713608" cy="15560118"/>
            </a:xfrm>
            <a:custGeom>
              <a:avLst/>
              <a:gdLst/>
              <a:ahLst/>
              <a:cxnLst/>
              <a:rect l="l" t="t" r="r" b="b"/>
              <a:pathLst>
                <a:path w="5713608" h="15560118">
                  <a:moveTo>
                    <a:pt x="106680" y="10145736"/>
                  </a:moveTo>
                  <a:cubicBezTo>
                    <a:pt x="52070" y="14023418"/>
                    <a:pt x="0" y="14627938"/>
                    <a:pt x="265430" y="15083868"/>
                  </a:cubicBezTo>
                  <a:cubicBezTo>
                    <a:pt x="444500" y="15393748"/>
                    <a:pt x="864870" y="15477568"/>
                    <a:pt x="1192530" y="15510588"/>
                  </a:cubicBezTo>
                  <a:cubicBezTo>
                    <a:pt x="2575744" y="15560118"/>
                    <a:pt x="4043795" y="15515668"/>
                    <a:pt x="4800478" y="15466138"/>
                  </a:cubicBezTo>
                  <a:cubicBezTo>
                    <a:pt x="5135758" y="15429307"/>
                    <a:pt x="5427858" y="15299768"/>
                    <a:pt x="5511678" y="14942898"/>
                  </a:cubicBezTo>
                  <a:cubicBezTo>
                    <a:pt x="5610737" y="14518718"/>
                    <a:pt x="5551048" y="13725537"/>
                    <a:pt x="5573908" y="10464154"/>
                  </a:cubicBezTo>
                  <a:cubicBezTo>
                    <a:pt x="5605658" y="6334356"/>
                    <a:pt x="5591687" y="6035235"/>
                    <a:pt x="5589148" y="1895788"/>
                  </a:cubicBezTo>
                  <a:cubicBezTo>
                    <a:pt x="5589148" y="1452880"/>
                    <a:pt x="5713608" y="515620"/>
                    <a:pt x="5450717" y="339090"/>
                  </a:cubicBezTo>
                  <a:cubicBezTo>
                    <a:pt x="5026537" y="49530"/>
                    <a:pt x="4246666" y="52070"/>
                    <a:pt x="2856075" y="66040"/>
                  </a:cubicBezTo>
                  <a:cubicBezTo>
                    <a:pt x="1668356" y="76200"/>
                    <a:pt x="614680" y="0"/>
                    <a:pt x="314960" y="334010"/>
                  </a:cubicBezTo>
                  <a:cubicBezTo>
                    <a:pt x="15240" y="669290"/>
                    <a:pt x="158750" y="1568450"/>
                    <a:pt x="124460" y="3979985"/>
                  </a:cubicBezTo>
                  <a:cubicBezTo>
                    <a:pt x="104140" y="5736116"/>
                    <a:pt x="132080" y="7984345"/>
                    <a:pt x="106680" y="10145736"/>
                  </a:cubicBezTo>
                  <a:close/>
                </a:path>
              </a:pathLst>
            </a:custGeom>
            <a:solidFill>
              <a:srgbClr val="B3C7C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4173200" y="4305301"/>
            <a:ext cx="1223622" cy="1223622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724234" y="4250534"/>
            <a:ext cx="1223622" cy="122362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423159" y="4305301"/>
            <a:ext cx="1223622" cy="122362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741213" y="819362"/>
            <a:ext cx="16805575" cy="1254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75"/>
              </a:lnSpc>
              <a:spcBef>
                <a:spcPct val="0"/>
              </a:spcBef>
            </a:pPr>
            <a:r>
              <a:rPr lang="ru-RU" sz="8500" u="none" dirty="0" smtClean="0">
                <a:solidFill>
                  <a:srgbClr val="73928F"/>
                </a:solidFill>
                <a:latin typeface="Bitter"/>
              </a:rPr>
              <a:t>Сфера контроля (надзора)</a:t>
            </a:r>
            <a:endParaRPr lang="en-US" sz="8500" u="none" dirty="0">
              <a:solidFill>
                <a:srgbClr val="73928F"/>
              </a:solidFill>
              <a:latin typeface="Bitter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38200" y="5372101"/>
            <a:ext cx="5486400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2774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ветеринарный контроль (надзор), в том числе в пунктах пропуска через Государственную границу Российской Федерации в пределах своей компетенции;</a:t>
            </a:r>
          </a:p>
          <a:p>
            <a:pPr lvl="0" algn="just">
              <a:lnSpc>
                <a:spcPts val="2774"/>
              </a:lnSpc>
              <a:buFontTx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государственный надзор в области обеспечения качества и безопасности пищевых продуктов, материалов и изделий в пределах своей компетенции;</a:t>
            </a:r>
          </a:p>
          <a:p>
            <a:pPr lvl="0" algn="just">
              <a:lnSpc>
                <a:spcPts val="2774"/>
              </a:lnSpc>
              <a:buFontTx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контроль за эффективностью и качеством осуществления ОГВ субъектов РФ переданных полномочий РФ в области ветеринарии.</a:t>
            </a:r>
            <a:endParaRPr lang="en-US" sz="1600" u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496800" y="5524501"/>
            <a:ext cx="4157628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just">
              <a:lnSpc>
                <a:spcPts val="2774"/>
              </a:lnSpc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контроль (надзор) в области обращения с животными в части соблюдения требований к содержанию и использованию животных в культурно-зрелищных целях;</a:t>
            </a:r>
          </a:p>
          <a:p>
            <a:pPr lvl="0" algn="just">
              <a:lnSpc>
                <a:spcPts val="2774"/>
              </a:lnSpc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лицензирование деятельности по содержанию и использованию животных в зоопарках, зоосадах, цирках,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зоотеатрах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дельфинариях, океанариумах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71600" y="2628901"/>
            <a:ext cx="4038600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3239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FFFFFF"/>
                </a:solidFill>
                <a:latin typeface="Bahnschrift SemiBold" pitchFamily="34" charset="0"/>
              </a:rPr>
              <a:t>Федеральный государственный ветеринарный контроль (надзор)</a:t>
            </a:r>
            <a:endParaRPr lang="en-US" sz="2400" b="1" u="none" dirty="0">
              <a:solidFill>
                <a:srgbClr val="FFFFFF"/>
              </a:solidFill>
              <a:latin typeface="Bahnschrift SemiBold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781800" y="5448301"/>
            <a:ext cx="5181600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74"/>
              </a:lnSpc>
              <a:buFontTx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лицензирование фармацевтической деятельности ;</a:t>
            </a:r>
          </a:p>
          <a:p>
            <a:pPr algn="just">
              <a:lnSpc>
                <a:spcPts val="2774"/>
              </a:lnSpc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контроль (надзор) в сфере обращения лекарственных средств для ветеринарного применения;</a:t>
            </a:r>
          </a:p>
          <a:p>
            <a:pPr algn="just">
              <a:lnSpc>
                <a:spcPts val="2774"/>
              </a:lnSpc>
              <a:buFontTx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принятие решений об изъятии и уничтожении фальсифицированных лекарственных средств;</a:t>
            </a:r>
          </a:p>
          <a:p>
            <a:pPr algn="just">
              <a:lnSpc>
                <a:spcPts val="2774"/>
              </a:lnSpc>
              <a:buFontTx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инспектирования субъектов обращения лекарственных средств для ветеринарного применения на соответствие требованиям ;</a:t>
            </a:r>
          </a:p>
          <a:p>
            <a:pPr algn="just">
              <a:lnSpc>
                <a:spcPts val="2774"/>
              </a:lnSpc>
              <a:buFontTx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оценку соответствия соискателя лицензии, лицензиата лицензионным требованиям.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553200" y="2628901"/>
            <a:ext cx="5268686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3239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FFFFFF"/>
                </a:solidFill>
                <a:latin typeface="Bahnschrift SemiBold" pitchFamily="34" charset="0"/>
              </a:rPr>
              <a:t>Федеральный государственный контроль (надзор) в сфере обращения лекарственных средств для ветеринарного применения</a:t>
            </a:r>
            <a:endParaRPr lang="en-US" sz="2400" b="1" u="none" dirty="0">
              <a:solidFill>
                <a:srgbClr val="FFFFFF"/>
              </a:solidFill>
              <a:latin typeface="Bahnschrift SemiBold" pitchFamily="34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1887200" y="2628901"/>
            <a:ext cx="5943600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3239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FFFFFF"/>
                </a:solidFill>
                <a:latin typeface="Bahnschrift SemiBold" pitchFamily="34" charset="0"/>
              </a:rPr>
              <a:t>Федеральный надзор в сфере ответственного обращения с животными, использованием животных </a:t>
            </a:r>
            <a:br>
              <a:rPr lang="ru-RU" sz="2400" b="1" dirty="0" smtClean="0">
                <a:solidFill>
                  <a:srgbClr val="FFFFFF"/>
                </a:solidFill>
                <a:latin typeface="Bahnschrift SemiBold" pitchFamily="34" charset="0"/>
              </a:rPr>
            </a:br>
            <a:r>
              <a:rPr lang="ru-RU" sz="2400" b="1" dirty="0" smtClean="0">
                <a:solidFill>
                  <a:srgbClr val="FFFFFF"/>
                </a:solidFill>
                <a:latin typeface="Bahnschrift SemiBold" pitchFamily="34" charset="0"/>
              </a:rPr>
              <a:t>в культурно зрелищных целях</a:t>
            </a:r>
            <a:endParaRPr lang="en-US" sz="2400" b="1" u="none" dirty="0">
              <a:solidFill>
                <a:srgbClr val="FFFFFF"/>
              </a:solidFill>
              <a:latin typeface="Bahnschrift SemiBold" pitchFamily="34" charset="0"/>
            </a:endParaRPr>
          </a:p>
        </p:txBody>
      </p:sp>
      <p:pic>
        <p:nvPicPr>
          <p:cNvPr id="27" name="Рисунок 26" descr="ве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7474" y="4433774"/>
            <a:ext cx="857143" cy="857143"/>
          </a:xfrm>
          <a:prstGeom prst="rect">
            <a:avLst/>
          </a:prstGeom>
        </p:spPr>
      </p:pic>
      <p:pic>
        <p:nvPicPr>
          <p:cNvPr id="29" name="Рисунок 28" descr="ле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06399" y="4468622"/>
            <a:ext cx="857143" cy="857143"/>
          </a:xfrm>
          <a:prstGeom prst="rect">
            <a:avLst/>
          </a:prstGeom>
        </p:spPr>
      </p:pic>
      <p:pic>
        <p:nvPicPr>
          <p:cNvPr id="30" name="Рисунок 29" descr="цир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68970" y="4468622"/>
            <a:ext cx="857143" cy="85714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535400" y="190500"/>
            <a:ext cx="1426811" cy="1595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195164"/>
            <a:ext cx="18288000" cy="5091836"/>
            <a:chOff x="0" y="0"/>
            <a:chExt cx="4816593" cy="13410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341060"/>
            </a:xfrm>
            <a:custGeom>
              <a:avLst/>
              <a:gdLst/>
              <a:ahLst/>
              <a:cxnLst/>
              <a:rect l="l" t="t" r="r" b="b"/>
              <a:pathLst>
                <a:path w="4816592" h="1341060">
                  <a:moveTo>
                    <a:pt x="0" y="0"/>
                  </a:moveTo>
                  <a:lnTo>
                    <a:pt x="4816592" y="0"/>
                  </a:lnTo>
                  <a:lnTo>
                    <a:pt x="4816592" y="1341060"/>
                  </a:lnTo>
                  <a:lnTo>
                    <a:pt x="0" y="1341060"/>
                  </a:lnTo>
                  <a:close/>
                </a:path>
              </a:pathLst>
            </a:custGeom>
            <a:solidFill>
              <a:srgbClr val="B3C7C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590800" y="5638949"/>
            <a:ext cx="13258800" cy="3924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5295"/>
              </a:lnSpc>
              <a:spcBef>
                <a:spcPct val="0"/>
              </a:spcBef>
            </a:pPr>
            <a:r>
              <a:rPr lang="ru-RU" sz="6600" b="1" dirty="0" smtClean="0">
                <a:solidFill>
                  <a:srgbClr val="2776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r>
              <a:rPr lang="ru-RU" sz="9600" b="1" dirty="0" smtClean="0">
                <a:solidFill>
                  <a:srgbClr val="277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b="1" dirty="0" smtClean="0">
                <a:solidFill>
                  <a:srgbClr val="2776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3300" u="none" dirty="0">
              <a:solidFill>
                <a:srgbClr val="73928F"/>
              </a:solidFill>
              <a:latin typeface="Bitter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647700"/>
            <a:ext cx="3886200" cy="4346789"/>
          </a:xfrm>
          <a:prstGeom prst="rect">
            <a:avLst/>
          </a:prstGeom>
        </p:spPr>
      </p:pic>
      <p:grpSp>
        <p:nvGrpSpPr>
          <p:cNvPr id="7" name="Group 11"/>
          <p:cNvGrpSpPr/>
          <p:nvPr/>
        </p:nvGrpSpPr>
        <p:grpSpPr>
          <a:xfrm>
            <a:off x="0" y="8544801"/>
            <a:ext cx="18288000" cy="637299"/>
            <a:chOff x="0" y="0"/>
            <a:chExt cx="4816593" cy="167848"/>
          </a:xfrm>
        </p:grpSpPr>
        <p:sp>
          <p:nvSpPr>
            <p:cNvPr id="8" name="Freeform 12"/>
            <p:cNvSpPr/>
            <p:nvPr/>
          </p:nvSpPr>
          <p:spPr>
            <a:xfrm>
              <a:off x="0" y="0"/>
              <a:ext cx="4816592" cy="167848"/>
            </a:xfrm>
            <a:custGeom>
              <a:avLst/>
              <a:gdLst/>
              <a:ahLst/>
              <a:cxnLst/>
              <a:rect l="l" t="t" r="r" b="b"/>
              <a:pathLst>
                <a:path w="4816592" h="167848">
                  <a:moveTo>
                    <a:pt x="0" y="0"/>
                  </a:moveTo>
                  <a:lnTo>
                    <a:pt x="4816592" y="0"/>
                  </a:lnTo>
                  <a:lnTo>
                    <a:pt x="4816592" y="167848"/>
                  </a:lnTo>
                  <a:lnTo>
                    <a:pt x="0" y="167848"/>
                  </a:lnTo>
                  <a:close/>
                </a:path>
              </a:pathLst>
            </a:custGeom>
            <a:solidFill>
              <a:srgbClr val="B3C7C5"/>
            </a:solidFill>
          </p:spPr>
        </p:sp>
        <p:sp>
          <p:nvSpPr>
            <p:cNvPr id="10" name="TextBox 13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1" name="TextBox 14"/>
          <p:cNvSpPr txBox="1"/>
          <p:nvPr/>
        </p:nvSpPr>
        <p:spPr>
          <a:xfrm>
            <a:off x="1676400" y="8608661"/>
            <a:ext cx="14249400" cy="455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780"/>
              </a:lnSpc>
            </a:pPr>
            <a:r>
              <a:rPr lang="ru-RU" sz="3000" spc="135" dirty="0" smtClean="0">
                <a:solidFill>
                  <a:srgbClr val="66787F"/>
                </a:solidFill>
                <a:latin typeface="Times New Roman" pitchFamily="18" charset="0"/>
                <a:cs typeface="Times New Roman" pitchFamily="18" charset="0"/>
              </a:rPr>
              <a:t>Североморское межрегиональное управление Россельхознадзора</a:t>
            </a:r>
            <a:endParaRPr lang="en-US" sz="3000" spc="135" dirty="0">
              <a:solidFill>
                <a:srgbClr val="66787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600" y="266701"/>
            <a:ext cx="14859000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750"/>
              </a:lnSpc>
              <a:spcBef>
                <a:spcPct val="0"/>
              </a:spcBef>
            </a:pPr>
            <a:r>
              <a:rPr lang="ru-RU" sz="48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ветеринарный надзор (результаты контрольно-надзорной деятельности)</a:t>
            </a:r>
            <a:endParaRPr lang="en-US" sz="4800" dirty="0">
              <a:solidFill>
                <a:srgbClr val="7392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90596" y="2022570"/>
          <a:ext cx="15773403" cy="7388130"/>
        </p:xfrm>
        <a:graphic>
          <a:graphicData uri="http://schemas.openxmlformats.org/drawingml/2006/table">
            <a:tbl>
              <a:tblPr/>
              <a:tblGrid>
                <a:gridCol w="12649204"/>
                <a:gridCol w="3124199"/>
              </a:tblGrid>
              <a:tr h="896697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Архангельская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448349">
                <a:tc>
                  <a:txBody>
                    <a:bodyPr/>
                    <a:lstStyle/>
                    <a:p>
                      <a:pPr marL="36000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Проведено КНМ всего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из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них: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ahoma"/>
                        </a:rPr>
                        <a:t>1247</a:t>
                      </a:r>
                      <a:endParaRPr lang="ru-RU" sz="24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448349">
                <a:tc>
                  <a:txBody>
                    <a:bodyPr/>
                    <a:lstStyle/>
                    <a:p>
                      <a:pPr marL="360000" indent="357188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КНМ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 взаимодействия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ahoma"/>
                        </a:rPr>
                        <a:t>1216</a:t>
                      </a:r>
                      <a:endParaRPr lang="ru-RU" sz="24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519824">
                <a:tc>
                  <a:txBody>
                    <a:bodyPr/>
                    <a:lstStyle/>
                    <a:p>
                      <a:pPr marL="360000" indent="357188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КНМ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взаимодействием,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том числе: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ahoma"/>
                        </a:rPr>
                        <a:t>31</a:t>
                      </a:r>
                      <a:endParaRPr lang="ru-RU" sz="24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448349">
                <a:tc>
                  <a:txBody>
                    <a:bodyPr/>
                    <a:lstStyle/>
                    <a:p>
                      <a:pPr marL="360000" indent="542925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плановых КНМ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ahoma"/>
                        </a:rPr>
                        <a:t>14</a:t>
                      </a:r>
                      <a:endParaRPr lang="ru-RU" sz="24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448349">
                <a:tc>
                  <a:txBody>
                    <a:bodyPr/>
                    <a:lstStyle/>
                    <a:p>
                      <a:pPr marL="360000" indent="542925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внеплановых КНМ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ahoma"/>
                        </a:rPr>
                        <a:t>17</a:t>
                      </a:r>
                      <a:endParaRPr lang="ru-RU" sz="24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448349">
                <a:tc>
                  <a:txBody>
                    <a:bodyPr/>
                    <a:lstStyle/>
                    <a:p>
                      <a:pPr marL="36000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Проверок с нарушениями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ahoma"/>
                        </a:rPr>
                        <a:t>27</a:t>
                      </a:r>
                      <a:endParaRPr lang="ru-RU" sz="24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448349">
                <a:tc>
                  <a:txBody>
                    <a:bodyPr/>
                    <a:lstStyle/>
                    <a:p>
                      <a:pPr marL="36000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Наложено штрафов, тыс. руб.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ahoma"/>
                        </a:rPr>
                        <a:t>412</a:t>
                      </a:r>
                      <a:endParaRPr lang="ru-RU" sz="24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448349">
                <a:tc>
                  <a:txBody>
                    <a:bodyPr/>
                    <a:lstStyle/>
                    <a:p>
                      <a:pPr marL="36000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Взыскано штрафов тыс. руб.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ahoma"/>
                        </a:rPr>
                        <a:t>174,576</a:t>
                      </a:r>
                      <a:endParaRPr lang="ru-RU" sz="24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497925">
                <a:tc>
                  <a:txBody>
                    <a:bodyPr/>
                    <a:lstStyle/>
                    <a:p>
                      <a:pPr marL="36000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Выдано предписаний, требований об устранении нарушений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ahoma"/>
                        </a:rPr>
                        <a:t>25</a:t>
                      </a:r>
                      <a:endParaRPr lang="ru-RU" sz="24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448349">
                <a:tc>
                  <a:txBody>
                    <a:bodyPr/>
                    <a:lstStyle/>
                    <a:p>
                      <a:pPr marL="36000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Составлено протоколов об АП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ahoma"/>
                        </a:rPr>
                        <a:t>74</a:t>
                      </a:r>
                      <a:endParaRPr lang="ru-RU" sz="24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488659">
                <a:tc>
                  <a:txBody>
                    <a:bodyPr/>
                    <a:lstStyle/>
                    <a:p>
                      <a:pPr marL="36000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Вынесено постановлений о привлечении к ответственности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ahoma"/>
                        </a:rPr>
                        <a:t>64</a:t>
                      </a:r>
                      <a:endParaRPr lang="ru-RU" sz="24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448349">
                <a:tc>
                  <a:txBody>
                    <a:bodyPr/>
                    <a:lstStyle/>
                    <a:p>
                      <a:pPr marL="36000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Прекращено дел об АП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ahoma"/>
                        </a:rPr>
                        <a:t>7</a:t>
                      </a:r>
                      <a:endParaRPr lang="ru-RU" sz="24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500454">
                <a:tc>
                  <a:txBody>
                    <a:bodyPr/>
                    <a:lstStyle/>
                    <a:p>
                      <a:pPr marL="36000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Внесено представлений об устранении причин совершения правонарушения 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ahoma"/>
                        </a:rPr>
                        <a:t>36</a:t>
                      </a:r>
                      <a:endParaRPr lang="ru-RU" sz="24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449430">
                <a:tc>
                  <a:txBody>
                    <a:bodyPr/>
                    <a:lstStyle/>
                    <a:p>
                      <a:pPr marL="36000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Наложено наказание в виде предупреждения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ahoma"/>
                        </a:rPr>
                        <a:t>20</a:t>
                      </a:r>
                      <a:endParaRPr lang="ru-RU" sz="24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35400" y="190500"/>
            <a:ext cx="1426811" cy="1595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19201" y="2857500"/>
          <a:ext cx="15697200" cy="5364480"/>
        </p:xfrm>
        <a:graphic>
          <a:graphicData uri="http://schemas.openxmlformats.org/drawingml/2006/table">
            <a:tbl>
              <a:tblPr/>
              <a:tblGrid>
                <a:gridCol w="11684167"/>
                <a:gridCol w="4013033"/>
              </a:tblGrid>
              <a:tr h="1143000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Архангельская </a:t>
                      </a:r>
                    </a:p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Профилактические мероприятия, из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них: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ahoma"/>
                        </a:rPr>
                        <a:t>5208</a:t>
                      </a:r>
                      <a:endParaRPr lang="ru-RU" sz="24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Информирование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ahoma"/>
                        </a:rPr>
                        <a:t>2382</a:t>
                      </a:r>
                      <a:endParaRPr lang="ru-RU" sz="24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899160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Консультирование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ahoma"/>
                        </a:rPr>
                        <a:t>1154</a:t>
                      </a:r>
                      <a:endParaRPr lang="ru-RU" sz="24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Профилактический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визит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ahoma"/>
                        </a:rPr>
                        <a:t>102</a:t>
                      </a:r>
                      <a:endParaRPr lang="ru-RU" sz="24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indent="360000" algn="l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Выдача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предостережения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ahoma"/>
                        </a:rPr>
                        <a:t>1570</a:t>
                      </a:r>
                      <a:endParaRPr lang="ru-RU" sz="24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</a:tr>
            </a:tbl>
          </a:graphicData>
        </a:graphic>
      </p:graphicFrame>
      <p:sp>
        <p:nvSpPr>
          <p:cNvPr id="10" name="TextBox 21"/>
          <p:cNvSpPr txBox="1"/>
          <p:nvPr/>
        </p:nvSpPr>
        <p:spPr>
          <a:xfrm>
            <a:off x="1981200" y="8343900"/>
            <a:ext cx="1440180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774"/>
              </a:lnSpc>
            </a:pPr>
            <a:r>
              <a:rPr lang="ru-RU" sz="2400" u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Количество профилактических мероприятий в 4 раза превышает количество </a:t>
            </a:r>
            <a:br>
              <a:rPr lang="ru-RU" sz="2400" u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контрольных (надзорных) мероприятий.</a:t>
            </a:r>
            <a:endParaRPr lang="en-US" sz="2400" u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35400" y="190500"/>
            <a:ext cx="1426811" cy="1595915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143000" y="684113"/>
            <a:ext cx="14859000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750"/>
              </a:lnSpc>
              <a:spcBef>
                <a:spcPct val="0"/>
              </a:spcBef>
            </a:pPr>
            <a:r>
              <a:rPr lang="ru-RU" sz="48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ветеринарный надзор (профилактическая деятельность)</a:t>
            </a:r>
            <a:endParaRPr lang="en-US" sz="4800" dirty="0">
              <a:solidFill>
                <a:srgbClr val="73928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43200" y="190500"/>
            <a:ext cx="13487400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  <a:spcBef>
                <a:spcPct val="0"/>
              </a:spcBef>
            </a:pPr>
            <a:r>
              <a:rPr lang="ru-RU" sz="50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Актуальные изменения в нормативные акты </a:t>
            </a:r>
          </a:p>
          <a:p>
            <a:pPr algn="ctr">
              <a:lnSpc>
                <a:spcPts val="5750"/>
              </a:lnSpc>
              <a:spcBef>
                <a:spcPct val="0"/>
              </a:spcBef>
            </a:pPr>
            <a:r>
              <a:rPr lang="ru-RU" sz="50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в сфере ветеринарии</a:t>
            </a:r>
            <a:endParaRPr lang="en-US" sz="5000" u="none" dirty="0">
              <a:solidFill>
                <a:srgbClr val="7392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514600" y="1790700"/>
            <a:ext cx="130372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4762500"/>
            <a:ext cx="15468600" cy="12954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выявление  двух и более фактов увеличения поступившей продукции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5 и более % в процессе гашения ВСД.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35400" y="190500"/>
            <a:ext cx="1426811" cy="15959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95400" y="1790700"/>
            <a:ext cx="15392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перечень индикаторов риска нарушения обязательных требований, используемых при осуществлении федерального государственного ветеринарного контроля (надзора), утвержденный приказом Министерства сельского хозяйства Российской Федерации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 28.05.2021 №343 внесены изменения: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30238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Приказ Минсельхоза России от 22.09.2023 № 749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вступил в силу с 05.11.2023</a:t>
            </a:r>
          </a:p>
          <a:p>
            <a:pPr algn="just"/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6362700"/>
            <a:ext cx="1554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Приказ Минсельхоза России от 22.12.2023 № 938  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зарегистрирован В Минюсте 31.01.2024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95400" y="7353300"/>
            <a:ext cx="15468600" cy="1815882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оформление на производственном объекте производственного ВСД при отсутствии в ФГИС сведений о наличии животных на данном объекте и о гашении ВСД, оформленных при перемещении на данный производственный объект животных или иных подконтрольных товаров, из которых произведено данное сырье.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43200" y="190500"/>
            <a:ext cx="13487400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  <a:spcBef>
                <a:spcPct val="0"/>
              </a:spcBef>
            </a:pPr>
            <a:r>
              <a:rPr lang="ru-RU" sz="50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Актуальные изменения в нормативные акты в сфере ветеринарии</a:t>
            </a:r>
            <a:endParaRPr lang="en-US" sz="5000" u="none" dirty="0">
              <a:solidFill>
                <a:srgbClr val="7392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219200" y="1790700"/>
            <a:ext cx="15849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01.03.2024 вступает в силу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РФ от 05.04.2023 № 550, устанавливающее порядок учета животных, перечень животных, подлежащих индивидуальному или групповому учету, случаи осуществления индивидуального или группового маркирования и учета животных, а также сроки осуществления учета животных;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Ветеринарные правила маркирования и учёта сельскохозяйственных животных, утв. Приказом Минсельхоза России от 03.11.2023 года № 832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6515100"/>
            <a:ext cx="16002000" cy="2286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Приказе содержатся актуализированные ветеринарные правила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организации работы по маркированию и учету животных и предоставлении информации в Федеральную государственную информационную систему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области ветеринарии.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35400" y="190500"/>
            <a:ext cx="1426811" cy="1595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43200" y="190500"/>
            <a:ext cx="13487400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  <a:spcBef>
                <a:spcPct val="0"/>
              </a:spcBef>
            </a:pPr>
            <a:r>
              <a:rPr lang="ru-RU" sz="50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Актуальные изменения в нормативные акты </a:t>
            </a:r>
          </a:p>
          <a:p>
            <a:pPr algn="ctr">
              <a:lnSpc>
                <a:spcPts val="5750"/>
              </a:lnSpc>
              <a:spcBef>
                <a:spcPct val="0"/>
              </a:spcBef>
            </a:pPr>
            <a:r>
              <a:rPr lang="ru-RU" sz="5000" u="none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50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обращение лекарственных средств</a:t>
            </a:r>
            <a:br>
              <a:rPr lang="ru-RU" sz="50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000" dirty="0" smtClean="0">
                <a:solidFill>
                  <a:srgbClr val="73928F"/>
                </a:solidFill>
                <a:latin typeface="Times New Roman" pitchFamily="18" charset="0"/>
                <a:cs typeface="Times New Roman" pitchFamily="18" charset="0"/>
              </a:rPr>
              <a:t>для ветеринарного применения)</a:t>
            </a:r>
            <a:endParaRPr lang="en-US" sz="5000" u="none" dirty="0">
              <a:solidFill>
                <a:srgbClr val="7392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447800" y="2628901"/>
            <a:ext cx="15621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10.02.2024 вступает в силу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Приказ Минсельхоза России от 19.12.2023 № 929 «О внесении изменений в перечень индикаторов риска нарушения обязательных требований при осуществлении федерального государственного контроля (надзора) в сфере обращения лекарственных средств для ветеринарного применения, утвержденный приказом Министерства сельского хозяйства Российской Федерации от 16.06.2023 № 573»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71600" y="6591300"/>
            <a:ext cx="16154400" cy="25908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Приказ вносит дополнение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Установление факта наличия в штате организации работника, деятельность которого связана с хранением и (или) реализацией лекарственных средств для ветеринарного применения и которым заключены трудовые договоры с тремя и более работодателями, осуществляющими фармацевтическую деятельность.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35400" y="190500"/>
            <a:ext cx="1426811" cy="1595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143000" y="3403291"/>
            <a:ext cx="5786422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750"/>
              </a:lnSpc>
              <a:spcBef>
                <a:spcPct val="0"/>
              </a:spcBef>
            </a:pPr>
            <a:r>
              <a:rPr lang="ru-RU" sz="4800" dirty="0" smtClean="0">
                <a:solidFill>
                  <a:srgbClr val="73928F"/>
                </a:solidFill>
                <a:latin typeface="Bitter"/>
              </a:rPr>
              <a:t>Федеральный государственный </a:t>
            </a:r>
          </a:p>
          <a:p>
            <a:pPr lvl="0" algn="ctr">
              <a:lnSpc>
                <a:spcPts val="5750"/>
              </a:lnSpc>
              <a:spcBef>
                <a:spcPct val="0"/>
              </a:spcBef>
            </a:pPr>
            <a:r>
              <a:rPr lang="ru-RU" sz="4800" dirty="0" smtClean="0">
                <a:solidFill>
                  <a:srgbClr val="73928F"/>
                </a:solidFill>
                <a:latin typeface="Bitter"/>
              </a:rPr>
              <a:t>земельный надзор</a:t>
            </a:r>
            <a:endParaRPr lang="en-US" sz="4800" dirty="0" smtClean="0">
              <a:solidFill>
                <a:srgbClr val="73928F"/>
              </a:solidFill>
              <a:latin typeface="Bitter"/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0" y="681476"/>
            <a:ext cx="18288000" cy="637299"/>
            <a:chOff x="0" y="0"/>
            <a:chExt cx="4816593" cy="1678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16592" cy="167848"/>
            </a:xfrm>
            <a:custGeom>
              <a:avLst/>
              <a:gdLst/>
              <a:ahLst/>
              <a:cxnLst/>
              <a:rect l="l" t="t" r="r" b="b"/>
              <a:pathLst>
                <a:path w="4816592" h="167848">
                  <a:moveTo>
                    <a:pt x="0" y="0"/>
                  </a:moveTo>
                  <a:lnTo>
                    <a:pt x="4816592" y="0"/>
                  </a:lnTo>
                  <a:lnTo>
                    <a:pt x="4816592" y="167848"/>
                  </a:lnTo>
                  <a:lnTo>
                    <a:pt x="0" y="167848"/>
                  </a:lnTo>
                  <a:close/>
                </a:path>
              </a:pathLst>
            </a:custGeom>
            <a:solidFill>
              <a:srgbClr val="B3C7C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pic>
        <p:nvPicPr>
          <p:cNvPr id="18" name="Рисунок 17" descr="Рисунок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46" y="2857484"/>
            <a:ext cx="10612380" cy="527913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35400" y="190500"/>
            <a:ext cx="1426811" cy="1595915"/>
          </a:xfrm>
          <a:prstGeom prst="rect">
            <a:avLst/>
          </a:prstGeom>
        </p:spPr>
      </p:pic>
      <p:sp>
        <p:nvSpPr>
          <p:cNvPr id="20" name="TextBox 14"/>
          <p:cNvSpPr txBox="1"/>
          <p:nvPr/>
        </p:nvSpPr>
        <p:spPr>
          <a:xfrm>
            <a:off x="1676400" y="745336"/>
            <a:ext cx="14249400" cy="455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780"/>
              </a:lnSpc>
            </a:pPr>
            <a:r>
              <a:rPr lang="ru-RU" sz="3000" spc="135" dirty="0" smtClean="0">
                <a:solidFill>
                  <a:srgbClr val="66787F"/>
                </a:solidFill>
                <a:latin typeface="Times New Roman" pitchFamily="18" charset="0"/>
                <a:cs typeface="Times New Roman" pitchFamily="18" charset="0"/>
              </a:rPr>
              <a:t>Североморское межрегиональное управление Россельхознадзора</a:t>
            </a:r>
            <a:endParaRPr lang="en-US" sz="3000" spc="135" dirty="0">
              <a:solidFill>
                <a:srgbClr val="66787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2716</TotalTime>
  <Words>2924</Words>
  <Application>Microsoft Office PowerPoint</Application>
  <PresentationFormat>Произвольный</PresentationFormat>
  <Paragraphs>412</Paragraphs>
  <Slides>30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2" baseType="lpstr">
      <vt:lpstr>Arial</vt:lpstr>
      <vt:lpstr>Calibri</vt:lpstr>
      <vt:lpstr>Times New Roman</vt:lpstr>
      <vt:lpstr>Bitter</vt:lpstr>
      <vt:lpstr>Bahnschrift SemiBold</vt:lpstr>
      <vt:lpstr>Tahoma</vt:lpstr>
      <vt:lpstr>Bahnschrift Light</vt:lpstr>
      <vt:lpstr>Arial Unicode MS</vt:lpstr>
      <vt:lpstr>Wingdings</vt:lpstr>
      <vt:lpstr>Mangal</vt:lpstr>
      <vt:lpstr>Agrandir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Soft Green and Pastel Illustrative Veterinarian Clinic Presentation</dc:title>
  <dc:creator>Admin</dc:creator>
  <cp:lastModifiedBy>Admin</cp:lastModifiedBy>
  <cp:revision>238</cp:revision>
  <dcterms:created xsi:type="dcterms:W3CDTF">2006-08-16T00:00:00Z</dcterms:created>
  <dcterms:modified xsi:type="dcterms:W3CDTF">2024-02-08T11:05:31Z</dcterms:modified>
  <dc:identifier>DAFZ4EfxdtY</dc:identifier>
</cp:coreProperties>
</file>