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3"/>
    <p:sldId id="286" r:id="rId4"/>
    <p:sldId id="296" r:id="rId5"/>
    <p:sldId id="295" r:id="rId6"/>
    <p:sldId id="294" r:id="rId7"/>
    <p:sldId id="291" r:id="rId8"/>
    <p:sldId id="290" r:id="rId9"/>
    <p:sldId id="293" r:id="rId11"/>
    <p:sldId id="292" r:id="rId12"/>
    <p:sldId id="289" r:id="rId13"/>
    <p:sldId id="288" r:id="rId14"/>
    <p:sldId id="287" r:id="rId15"/>
    <p:sldId id="307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4E2"/>
    <a:srgbClr val="EFE6E1"/>
    <a:srgbClr val="FFF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94" d="100"/>
          <a:sy n="94" d="100"/>
        </p:scale>
        <p:origin x="-354" y="-72"/>
      </p:cViewPr>
      <p:guideLst>
        <p:guide orient="horz" pos="215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в 2023 году проведено 2 КНМ в отношении субъектов предпринимательской деятельности, осуществляющих деятельность на территории Архангельской области в связи со срабатыванием индикатора риска в рамках контроля за обращением лекарственных средств</a:t>
            </a:r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письмо от 22.12.2023 № 31-2/И/2-24207 «О направлении ответов на обращения, поступающие в Минздрав России в связи со вступлением в силу постановления Правительства Российской Федерации от 11.05.2023 № 736 «Об утверждении Правил предоставления медицинскими организациями платных медицинских услуг, внесении изменений в некоторые акты Правительства Российской Федерации и признании утратившим силу постановления Правительства Российской Федерации от 04 октября 2012 г. № 1006»</a:t>
            </a:r>
            <a:endParaRPr lang="ru-R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r>
              <a:rPr lang="ru-RU" altLang="en-US"/>
              <a:t>При подаче заявлений в лицензирующий орган, в случа если сведения будут не внесены в систему - отрицательный результат по заявлению</a:t>
            </a:r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734D2-3000-4F00-A825-143369DBDC35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F29F25-3243-4381-8F6E-3BE570BF5F4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hyperlink" Target="mailto:osn@reg29.roszdravnadzor.gov.ru" TargetMode="External"/><Relationship Id="rId1" Type="http://schemas.openxmlformats.org/officeDocument/2006/relationships/hyperlink" Target="mailto:main@reg29.roszdravnadzor.gov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hyperlink" Target="mailto:osn@reg29.roszdravnadzor.gov.ru" TargetMode="External"/><Relationship Id="rId1" Type="http://schemas.openxmlformats.org/officeDocument/2006/relationships/hyperlink" Target="mailto:main@reg29.roszdravnadzor.gov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6418" y="951865"/>
            <a:ext cx="11099165" cy="315595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 результатах контрольной (надзорной) деятельности </a:t>
            </a:r>
            <a:br>
              <a:rPr lang="ru-RU" sz="4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2023 году и актуальных изменениях законодательства в сфере охраны здоровья и лицензирования </a:t>
            </a:r>
            <a:endParaRPr lang="ru-RU" sz="4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65057" y="4502938"/>
            <a:ext cx="6626943" cy="2149833"/>
          </a:xfrm>
        </p:spPr>
        <p:txBody>
          <a:bodyPr>
            <a:normAutofit lnSpcReduction="20000"/>
          </a:bodyPr>
          <a:lstStyle/>
          <a:p>
            <a:pPr marL="0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Помощник руководителя Территориального органа Росздравнадзора по Архангельской области и Ненецкому автономному округу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Екатерина Игоревна Фирсова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Тел./факс 8 (8182) 60 93 45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  <a:hlinkClick r:id="rId1"/>
              </a:rPr>
              <a:t>main@reg29.roszdravnadzor.gov.ru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  <a:hlinkClick r:id="rId2"/>
              </a:rPr>
              <a:t>firsovaei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  <a:hlinkClick r:id="rId2"/>
              </a:rPr>
              <a:t>@reg29.roszdravnadzor.gov.ru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/>
    </mc:Choice>
    <mc:Fallback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340" y="563880"/>
            <a:ext cx="10307320" cy="951865"/>
          </a:xfrm>
        </p:spPr>
        <p:txBody>
          <a:bodyPr>
            <a:noAutofit/>
          </a:bodyPr>
          <a:p>
            <a:pPr algn="ctr"/>
            <a:r>
              <a:rPr lang="ru-RU" altLang="en-US" sz="4400" b="1">
                <a:latin typeface="Arial" panose="020B0604020202020204" pitchFamily="34" charset="0"/>
                <a:cs typeface="Arial" panose="020B0604020202020204" pitchFamily="34" charset="0"/>
              </a:rPr>
              <a:t>Новые НПА</a:t>
            </a:r>
            <a:endParaRPr lang="ru-RU" alt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942340" y="1379220"/>
            <a:ext cx="11007090" cy="5478780"/>
          </a:xfrm>
        </p:spPr>
        <p:txBody>
          <a:bodyPr>
            <a:normAutofit fontScale="70000"/>
          </a:bodyPr>
          <a:p>
            <a:pPr algn="l">
              <a:buFont typeface="Wingdings" panose="05000000000000000000" charset="0"/>
              <a:buChar char="Ø"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Правила предоставления медицинскими организациями платных медицинских услуг </a:t>
            </a:r>
            <a:b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</a:t>
            </a: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ПП РФ от 11.05.2023 N 736);</a:t>
            </a: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 typeface="Wingdings" panose="05000000000000000000" charset="0"/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!!! письмо МЗ РФ от 22.12.2023 № 31-2/И/2-24207</a:t>
            </a: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Font typeface="Wingdings" panose="05000000000000000000" charset="0"/>
              <a:buNone/>
            </a:pP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charset="0"/>
              <a:buChar char="Ø"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Квалификационные требования к медицинским и фармацевтическим работникам с высшим образованием (п</a:t>
            </a: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риказ МЗ РФ от 02.05.2023 № 206н);</a:t>
            </a: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charset="0"/>
              <a:buChar char="Ø"/>
            </a:pP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charset="0"/>
              <a:buChar char="Ø"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Номенклатура должностей медицинских работников и фармацевтических работников </a:t>
            </a:r>
            <a:b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(п</a:t>
            </a: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риказ МЗ РФ от 02.05.2023 № 205н);</a:t>
            </a: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charset="0"/>
              <a:buChar char="Ø"/>
            </a:pP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charset="0"/>
              <a:buChar char="Ø"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Порядок и периодичность проведения предсменных, предрейсовых, послесменных, послерейсовых медицинских осмотров, медицинских осмотров в течение рабочего дня (смены) и перечня включаемых в них исследований (п</a:t>
            </a: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риказ МЗ РФ от 30.05.2023 № 266н);</a:t>
            </a: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charset="0"/>
              <a:buChar char="Ø"/>
            </a:pP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charset="0"/>
              <a:buChar char="Ø"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Формы, порядок ведения отчетности, учета и выдачи работникам личных медицинских книжек, в том числе в форме электронного документа (п</a:t>
            </a: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риказ МЗ РФ от 18.02.2022 № 90н).</a:t>
            </a: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7" y="624110"/>
            <a:ext cx="8911687" cy="1280890"/>
          </a:xfrm>
        </p:spPr>
        <p:txBody>
          <a:bodyPr/>
          <a:p>
            <a:pPr algn="ctr"/>
            <a:r>
              <a:rPr lang="ru-RU" altLang="en-US" sz="4400" b="1"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  <a:endParaRPr lang="ru-RU" alt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56920" y="1494155"/>
            <a:ext cx="10678160" cy="5002530"/>
          </a:xfrm>
        </p:spPr>
        <p:txBody>
          <a:bodyPr anchor="t" anchorCtr="0">
            <a:noAutofit/>
          </a:bodyPr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Пп.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«ж» п. 5, пп «е» п. 6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 Положения о лицензировании медицинской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деятельности, утвержденного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ПП РФ от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01.06.2021 № 852, установлены лицензионные требования о размещении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ЕГИСЗ сведений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 медицинской организации (в федеральном реестре медицинских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организаций (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ФРМО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и о лицах,  заключивших с соискателем лицензии трудовые договоры работников, имеющих медицинское образование (в федеральном регистре медицинских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работников (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ФРМР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),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 составе, установленном Положением о единой государственной информационной системе в сфере здравоохранения, утвержденным ПП РФ от 09.02.2022 N 140 «О единой государственной информационной системе в сфере здравоохранения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».</a:t>
            </a: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Неразмещение в ЕГИСЗ, в соответствии со ст. 91.1 ФЗ от 21.11.2011 № 323-ФЗ «Об основах охраны здоровья граждан в Российской Федерации», сведений о медицинской организации в ФРМО и ФРМР приводит к нарушениям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лицензионных 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требований при осуществлении медицинской деятельности и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влечет за собой административную ответственность.</a:t>
            </a:r>
            <a:endParaRPr lang="ru-RU" alt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985" y="643890"/>
            <a:ext cx="10606405" cy="4536440"/>
          </a:xfrm>
        </p:spPr>
        <p:txBody>
          <a:bodyPr>
            <a:normAutofit/>
          </a:bodyPr>
          <a:p>
            <a:pPr algn="ctr"/>
            <a:r>
              <a:rPr lang="ru-RU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с 24 февраля 2024 года вступят в силу изменения в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ФЗ от 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04.05.2011 № 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99-ФЗ </a:t>
            </a: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«О лицензировании отдельных видов деятельности</a:t>
            </a:r>
            <a:r>
              <a:rPr lang="ru-RU" sz="32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»</a:t>
            </a:r>
            <a:br>
              <a:rPr lang="ru-RU" sz="3200" b="1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</a:br>
            <a:r>
              <a:rPr lang="ru-RU" altLang="en-US" sz="3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altLang="en-US" sz="3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320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altLang="en-US" sz="3200">
                <a:latin typeface="Arial" panose="020B0604020202020204" pitchFamily="34" charset="0"/>
                <a:cs typeface="Arial" panose="020B0604020202020204" pitchFamily="34" charset="0"/>
              </a:rPr>
              <a:t>татья 18.1 </a:t>
            </a:r>
            <a:r>
              <a:rPr lang="ru-RU" altLang="en-US" sz="32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Обжалование решений и действий (бездействия) лицензирующих органов</a:t>
            </a:r>
            <a:endParaRPr lang="ru-RU" altLang="en-US" sz="3200"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graphicFrame>
        <p:nvGraphicFramePr>
          <p:cNvPr id="3" name="Таблица 2"/>
          <p:cNvGraphicFramePr/>
          <p:nvPr/>
        </p:nvGraphicFramePr>
        <p:xfrm>
          <a:off x="1687195" y="4498340"/>
          <a:ext cx="10101580" cy="1769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645"/>
                <a:gridCol w="5194935"/>
              </a:tblGrid>
              <a:tr h="5740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Досудебный порядок обжалования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Судебный порядок обжалования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11950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рамках статьи 14.1 ФЗ от 27.07.2010 № 210-ФЗ «Об организации предоставления государственных и муниципальных услуг»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Только после прохождения процедуры досудебного обжалования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! есть исключения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205" y="1984375"/>
            <a:ext cx="8911590" cy="2888615"/>
          </a:xfrm>
        </p:spPr>
        <p:txBody>
          <a:bodyPr>
            <a:normAutofit fontScale="90000"/>
          </a:bodyPr>
          <a:p>
            <a:pPr algn="ctr"/>
            <a:r>
              <a:rPr lang="ru-RU" altLang="en-US" b="1">
                <a:latin typeface="Arial" panose="020B0604020202020204" pitchFamily="34" charset="0"/>
                <a:cs typeface="Arial" panose="020B0604020202020204" pitchFamily="34" charset="0"/>
              </a:rPr>
              <a:t>до 31 декабря 2029 года не требуется платить государственную пошлину за предоставление лицензий и за внесение изменений в реестр лицензий</a:t>
            </a:r>
            <a:br>
              <a:rPr lang="ru-RU" altLang="en-US" b="1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altLang="en-US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(пп. 9 ПП РФ от 12.03.2022 № 353)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7" y="988756"/>
            <a:ext cx="8911687" cy="2595717"/>
          </a:xfrm>
        </p:spPr>
        <p:txBody>
          <a:bodyPr>
            <a:noAutofit/>
          </a:bodyPr>
          <a:lstStyle/>
          <a:p>
            <a:pPr algn="ctr"/>
            <a:br>
              <a:rPr lang="ru-RU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6000" b="1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/>
          <p:cNvSpPr txBox="1"/>
          <p:nvPr/>
        </p:nvSpPr>
        <p:spPr>
          <a:xfrm>
            <a:off x="5565057" y="4368953"/>
            <a:ext cx="6626943" cy="21498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Помощник руководителя Территориального органа Росздравнадзора по Архангельской области и Ненецкому автономному округу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Екатерина Игоревна Фирсова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Тел./факс 8 (8182) 60 93 45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1"/>
              </a:rPr>
              <a:t>main@reg29.roszdravnadzor.gov.ru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firsovaei@reg29.roszdravnadzor.gov.ru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7" y="624110"/>
            <a:ext cx="8911687" cy="1280890"/>
          </a:xfrm>
        </p:spPr>
        <p:txBody>
          <a:bodyPr/>
          <a:p>
            <a:pPr algn="ctr"/>
            <a:r>
              <a:rPr lang="ru-RU" altLang="en-US" sz="4400" b="1">
                <a:latin typeface="Arial" panose="020B0604020202020204" pitchFamily="34" charset="0"/>
                <a:cs typeface="Arial" panose="020B0604020202020204" pitchFamily="34" charset="0"/>
              </a:rPr>
              <a:t>Полномочия по контролю</a:t>
            </a:r>
            <a:endParaRPr lang="ru-RU" alt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709930" y="1712595"/>
            <a:ext cx="11017885" cy="4629785"/>
          </a:xfrm>
        </p:spPr>
        <p:txBody>
          <a:bodyPr>
            <a:normAutofit lnSpcReduction="10000"/>
          </a:bodyPr>
          <a:p>
            <a:pPr>
              <a:buFont typeface="Wingdings" panose="05000000000000000000" charset="0"/>
              <a:buChar char="Ø"/>
            </a:pP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контроль качества и безопасности медицинской деятельности;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Ø"/>
            </a:pP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Ø"/>
            </a:pP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контроль в</a:t>
            </a: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 сфере обращения лекарственных средств;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Ø"/>
            </a:pP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Ø"/>
            </a:pP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контроль </a:t>
            </a: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за обращением медицинских изделий;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Ø"/>
            </a:pP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charset="0"/>
              <a:buChar char="Ø"/>
            </a:pP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контроль за оборотом наркотических средств, психотропных веществ и их прекурсоров, культивирование наркосодержащих растений.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205" y="624205"/>
            <a:ext cx="8911590" cy="942340"/>
          </a:xfrm>
        </p:spPr>
        <p:txBody>
          <a:bodyPr>
            <a:noAutofit/>
          </a:bodyPr>
          <a:p>
            <a:pPr algn="ctr"/>
            <a:r>
              <a:rPr lang="ru-RU" altLang="en-US" sz="4400" b="1">
                <a:latin typeface="Arial" panose="020B0604020202020204" pitchFamily="34" charset="0"/>
                <a:cs typeface="Arial" panose="020B0604020202020204" pitchFamily="34" charset="0"/>
              </a:rPr>
              <a:t>Нормативная правовая база</a:t>
            </a:r>
            <a:endParaRPr lang="ru-RU" alt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969645" y="1901190"/>
            <a:ext cx="10252710" cy="4010025"/>
          </a:xfrm>
        </p:spPr>
        <p:txBody>
          <a:bodyPr>
            <a:noAutofit/>
          </a:bodyPr>
          <a:p>
            <a:pPr algn="l">
              <a:buFont typeface="Wingdings" panose="05000000000000000000" charset="0"/>
              <a:buChar char="Ø"/>
            </a:pP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ФЗ от 31.07.2020 № 248-ФЗ «О государственном контроле (надзоре) и муниципальном контроле в РФ»;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charset="0"/>
              <a:buChar char="Ø"/>
            </a:pP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ПП РФ от 10.03.2022 № 336 «Об особенностях организации и осуществления государственного контроля (надзора), муниципального контроля»;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Wingdings" panose="05000000000000000000" charset="0"/>
              <a:buChar char="Ø"/>
            </a:pPr>
            <a:r>
              <a:rPr lang="ru-RU" altLang="en-US" sz="2800">
                <a:latin typeface="Arial" panose="020B0604020202020204" pitchFamily="34" charset="0"/>
                <a:cs typeface="Arial" panose="020B0604020202020204" pitchFamily="34" charset="0"/>
              </a:rPr>
              <a:t>ФЗ от 26.12.2008 № 294-ФЗ «О защите прав юридических лиц и индивидуальных предпринимателей при осуществлении государственного контроля (надзора) и муниципального контроля».</a:t>
            </a:r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1785" y="-62865"/>
            <a:ext cx="8911590" cy="756920"/>
          </a:xfrm>
        </p:spPr>
        <p:txBody>
          <a:bodyPr>
            <a:noAutofit/>
          </a:bodyPr>
          <a:p>
            <a:pPr algn="ctr"/>
            <a:r>
              <a:rPr lang="ru-RU" altLang="en-US" sz="4400" b="1">
                <a:latin typeface="Arial" panose="020B0604020202020204" pitchFamily="34" charset="0"/>
                <a:cs typeface="Arial" panose="020B0604020202020204" pitchFamily="34" charset="0"/>
              </a:rPr>
              <a:t>Контроль (надзор)</a:t>
            </a:r>
            <a:endParaRPr lang="ru-RU" alt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737235" y="694055"/>
          <a:ext cx="10970260" cy="513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9560"/>
                <a:gridCol w="2855595"/>
                <a:gridCol w="2326640"/>
                <a:gridCol w="2958465"/>
              </a:tblGrid>
              <a:tr h="540385">
                <a:tc>
                  <a:txBody>
                    <a:bodyPr/>
                    <a:p>
                      <a:pPr algn="ctr">
                        <a:buNone/>
                      </a:pP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14998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 контрольных (надзорных) мероприятий, из них: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772795">
                <a:tc rowSpan="8"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субъектов предпринимательской деятельности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(29%), из них: 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 rowSpan="4"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(50%), из них: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(41%), из них: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198755">
                <a:tc vMerge="1">
                  <a:tcPr anchor="ctr" anchorCtr="0"/>
                </a:tc>
                <a:tc vMerge="1">
                  <a:tcPr anchor="ctr" anchorCtr="0"/>
                </a:tc>
                <a:tc vMerge="1">
                  <a:tcPr anchor="ctr" anchorCtr="0"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выборочный контроль (10)</a:t>
                      </a:r>
                      <a:endParaRPr lang="ru-RU" altLang="en-US" sz="20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solidFill>
                      <a:srgbClr val="EEE4E2"/>
                    </a:solidFill>
                  </a:tcPr>
                </a:tc>
              </a:tr>
              <a:tr h="574675">
                <a:tc vMerge="1">
                  <a:tcPr anchor="ctr" anchorCtr="0"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документарная проверка (5)</a:t>
                      </a:r>
                      <a:endParaRPr lang="ru-RU" altLang="en-US" sz="1800"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anchor="ctr" anchorCtr="0">
                    <a:solidFill>
                      <a:srgbClr val="EEE4E2"/>
                    </a:solidFill>
                  </a:tcPr>
                </a:tc>
                <a:tc vMerge="1">
                  <a:tcPr anchor="ctr" anchorCtr="0"/>
                </a:tc>
                <a:tc vMerge="1">
                  <a:tcPr anchor="ctr" anchorCtr="0"/>
                </a:tc>
              </a:tr>
              <a:tr h="0">
                <a:tc vMerge="1">
                  <a:tcPr anchor="ctr" anchorCtr="0"/>
                </a:tc>
                <a:tc vMerge="1">
                  <a:tcPr anchor="ctr" anchorCtr="0"/>
                </a:tc>
                <a:tc vMerge="1">
                  <a:tcPr anchor="ctr" anchorCtr="0"/>
                </a:tc>
                <a:tc rowSpan="3"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документарная проверка (2)</a:t>
                      </a:r>
                      <a:endParaRPr lang="ru-RU" altLang="en-US" sz="20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solidFill>
                      <a:srgbClr val="EEE4E2"/>
                    </a:solidFill>
                  </a:tcPr>
                </a:tc>
              </a:tr>
              <a:tr h="532130">
                <a:tc vMerge="1"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выборочный контроль (4)</a:t>
                      </a:r>
                      <a:endParaRPr lang="ru-RU" altLang="en-US" sz="1800"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anchor="ctr" anchorCtr="0">
                    <a:solidFill>
                      <a:srgbClr val="EEE4E2"/>
                    </a:solidFill>
                  </a:tcPr>
                </a:tc>
                <a:tc rowSpan="4"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выборочный контроль (11)</a:t>
                      </a:r>
                      <a:endParaRPr lang="ru-RU" altLang="en-US" sz="20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solidFill>
                      <a:srgbClr val="EEE4E2"/>
                    </a:solidFill>
                  </a:tcPr>
                </a:tc>
                <a:tc vMerge="1">
                  <a:tcPr anchor="ctr" anchorCtr="0"/>
                </a:tc>
              </a:tr>
              <a:tr h="175260">
                <a:tc vMerge="1">
                  <a:tcPr anchor="ctr" anchorCtr="0"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выездная проверка  (2)</a:t>
                      </a:r>
                      <a:endParaRPr lang="ru-RU" altLang="en-US" sz="1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solidFill>
                      <a:srgbClr val="EEE4E2"/>
                    </a:solidFill>
                  </a:tcPr>
                </a:tc>
                <a:tc vMerge="1">
                  <a:tcPr anchor="ctr" anchorCtr="0"/>
                </a:tc>
                <a:tc vMerge="1">
                  <a:tcPr anchor="ctr" anchorCtr="0"/>
                </a:tc>
              </a:tr>
              <a:tr h="376555">
                <a:tc vMerge="1">
                  <a:tcPr anchor="ctr" anchorCtr="0"/>
                </a:tc>
                <a:tc vMerge="1">
                  <a:tcPr anchor="ctr" anchorCtr="0"/>
                </a:tc>
                <a:tc vMerge="1">
                  <a:tcPr anchor="ctr" anchorCtr="0"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выездная проверка (1)</a:t>
                      </a:r>
                      <a:endParaRPr lang="ru-RU" altLang="en-US" sz="20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solidFill>
                      <a:srgbClr val="EEE4E2"/>
                    </a:solidFill>
                  </a:tcPr>
                </a:tc>
              </a:tr>
              <a:tr h="396240">
                <a:tc vMerge="1"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контрольная закупка (1)</a:t>
                      </a:r>
                      <a:endParaRPr lang="ru-RU" altLang="en-US" sz="1800"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anchor="ctr" anchorCtr="0">
                    <a:solidFill>
                      <a:srgbClr val="EEE4E2"/>
                    </a:solidFill>
                  </a:tcPr>
                </a:tc>
                <a:tc vMerge="1">
                  <a:tcPr anchor="ctr" anchorCtr="0"/>
                </a:tc>
                <a:tc vMerge="1">
                  <a:tcPr anchor="ctr" anchorCtr="0"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37235" y="6052820"/>
            <a:ext cx="10970260" cy="708660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Общее количество контролируемых лиц - </a:t>
            </a:r>
            <a:r>
              <a:rPr lang="ru-R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810</a:t>
            </a: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endParaRPr lang="ru-RU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из них субъектов предпринимательской деятельности - </a:t>
            </a:r>
            <a:r>
              <a:rPr lang="ru-RU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621</a:t>
            </a:r>
            <a:endParaRPr lang="ru-RU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4285" y="614680"/>
            <a:ext cx="8911590" cy="981075"/>
          </a:xfrm>
        </p:spPr>
        <p:txBody>
          <a:bodyPr/>
          <a:p>
            <a:r>
              <a:rPr lang="ru-RU" altLang="en-US" sz="4400" b="1">
                <a:latin typeface="Arial" panose="020B0604020202020204" pitchFamily="34" charset="0"/>
                <a:cs typeface="Arial" panose="020B0604020202020204" pitchFamily="34" charset="0"/>
              </a:rPr>
              <a:t>Выявленные нарушения</a:t>
            </a:r>
            <a:endParaRPr lang="ru-RU" alt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950912" y="1776095"/>
          <a:ext cx="10563225" cy="438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1900"/>
                <a:gridCol w="2224405"/>
                <a:gridCol w="2118360"/>
                <a:gridCol w="2448560"/>
              </a:tblGrid>
              <a:tr h="536575">
                <a:tc>
                  <a:txBody>
                    <a:bodyPr/>
                    <a:p>
                      <a:pPr algn="ctr">
                        <a:buNone/>
                      </a:pP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197040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 контрольных (надзорных) мероприятий по результатам которых выявлены нарушения, из них: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187325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субъектов предпринимательской деятельности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(21%) 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(25%)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7" y="624110"/>
            <a:ext cx="8911687" cy="1280890"/>
          </a:xfrm>
        </p:spPr>
        <p:txBody>
          <a:bodyPr/>
          <a:p>
            <a:pPr algn="ctr"/>
            <a:r>
              <a:rPr lang="ru-RU" altLang="en-US" sz="4400" b="1">
                <a:latin typeface="Arial" panose="020B0604020202020204" pitchFamily="34" charset="0"/>
                <a:cs typeface="Arial" panose="020B0604020202020204" pitchFamily="34" charset="0"/>
              </a:rPr>
              <a:t>Индикаторы риска</a:t>
            </a:r>
            <a:endParaRPr lang="ru-RU" alt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028065" y="1638935"/>
            <a:ext cx="10609580" cy="4883785"/>
          </a:xfrm>
        </p:spPr>
        <p:txBody>
          <a:bodyPr>
            <a:normAutofit lnSpcReduction="10000"/>
          </a:bodyPr>
          <a:p>
            <a:pPr algn="just">
              <a:buFont typeface="Wingdings" panose="05000000000000000000" charset="0"/>
              <a:buChar char="Ø"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МЗ РФ</a:t>
            </a: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 от 27.10.2021 № 1018н «Об утверждении перечня индикаторов риска нарушения обязательных требований при осуществлении федерального государственного контроля (надзора) качества и безопасности медицинской деятельности»;</a:t>
            </a:r>
            <a:endParaRPr lang="ru-RU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charset="0"/>
              <a:buChar char="Ø"/>
            </a:pPr>
            <a:endParaRPr lang="ru-RU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charset="0"/>
              <a:buChar char="Ø"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приказ МЗ РФ от 07.12.2021 № 1130н «Об утверждении перечня индикаторов риска нарушения обязательных требований при осуществлении федерального государственного контроля (надзора) в сфере обращения лекарственных средств для медицинского применения»;</a:t>
            </a:r>
            <a:endParaRPr lang="ru-RU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charset="0"/>
              <a:buChar char="Ø"/>
            </a:pPr>
            <a:endParaRPr lang="ru-RU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charset="0"/>
              <a:buChar char="Ø"/>
            </a:pP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приказ </a:t>
            </a: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МЗ РФ</a:t>
            </a:r>
            <a:r>
              <a:rPr lang="ru-RU" altLang="en-US" sz="2000">
                <a:latin typeface="Arial" panose="020B0604020202020204" pitchFamily="34" charset="0"/>
                <a:cs typeface="Arial" panose="020B0604020202020204" pitchFamily="34" charset="0"/>
              </a:rPr>
              <a:t> от 17.07.2023 № 368н «Об утверждении индикаторов риска нарушения обязательных требований, используемых Федеральной службой по надзору в сфере здравоохранения при осуществлении федерального государственного контроля (надзора) за обращением медицинских изделий».</a:t>
            </a:r>
            <a:endParaRPr lang="ru-RU" alt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638300" y="1169670"/>
            <a:ext cx="8915400" cy="4407535"/>
          </a:xfrm>
        </p:spPr>
        <p:txBody>
          <a:bodyPr>
            <a:noAutofit/>
          </a:bodyPr>
          <a:p>
            <a:pPr marL="0" indent="0" algn="ctr">
              <a:buNone/>
            </a:pPr>
            <a:r>
              <a:rPr lang="ru-RU" altLang="en-US" sz="2400" u="sng">
                <a:latin typeface="Arial" panose="020B0604020202020204" pitchFamily="34" charset="0"/>
                <a:cs typeface="Arial" panose="020B0604020202020204" pitchFamily="34" charset="0"/>
              </a:rPr>
              <a:t>Двукратное и более превышение средних показателей отпуска</a:t>
            </a: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 контролируемым лицом лекарственных препаратов, подлежащих предметно-количественному учету, в сравнении с субъектами обращения лекарственных средств, осуществляющими розничную торговлю лекарственными препаратами, находящимися в том же субъекте РФ, за квартал по отношению к предшествующему кварталу, по данным системы мониторинга движения лекарственных препаратов для медицинского применения </a:t>
            </a: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altLang="en-US" sz="2400">
                <a:latin typeface="Arial" panose="020B0604020202020204" pitchFamily="34" charset="0"/>
                <a:cs typeface="Arial" panose="020B0604020202020204" pitchFamily="34" charset="0"/>
              </a:rPr>
              <a:t>(п. 3 приказа МЗ РФ от 07.12.2021 N 1130н)</a:t>
            </a:r>
            <a:endParaRPr lang="ru-RU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4965" y="624205"/>
            <a:ext cx="10673715" cy="1280795"/>
          </a:xfrm>
        </p:spPr>
        <p:txBody>
          <a:bodyPr>
            <a:noAutofit/>
          </a:bodyPr>
          <a:p>
            <a:r>
              <a:rPr lang="ru-RU" altLang="en-US" sz="4400" b="1">
                <a:latin typeface="Arial" panose="020B0604020202020204" pitchFamily="34" charset="0"/>
                <a:cs typeface="Arial" panose="020B0604020202020204" pitchFamily="34" charset="0"/>
              </a:rPr>
              <a:t>Административные правонарушения</a:t>
            </a:r>
            <a:endParaRPr lang="ru-RU" alt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1144587" y="1624330"/>
          <a:ext cx="10795635" cy="2050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7425"/>
                <a:gridCol w="1666875"/>
                <a:gridCol w="1424305"/>
                <a:gridCol w="1637030"/>
              </a:tblGrid>
              <a:tr h="473075">
                <a:tc>
                  <a:txBody>
                    <a:bodyPr/>
                    <a:p>
                      <a:pPr algn="ctr">
                        <a:buNone/>
                      </a:pP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83248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 составленных протоколов об административных правонарушениях, из них: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74485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в отношении субъектов предпринимательской деятельности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(23%)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(12%)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/>
          <p:nvPr/>
        </p:nvGraphicFramePr>
        <p:xfrm>
          <a:off x="1154747" y="3970655"/>
          <a:ext cx="10834370" cy="2354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265"/>
                <a:gridCol w="1666875"/>
                <a:gridCol w="1433830"/>
                <a:gridCol w="1676400"/>
              </a:tblGrid>
              <a:tr h="490220">
                <a:tc>
                  <a:txBody>
                    <a:bodyPr/>
                    <a:p>
                      <a:pPr algn="ctr">
                        <a:buNone/>
                      </a:pP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10756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 наказаний, назначенных ТО Росздравнадзора по АО и НАО, из них: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78867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в отношении субъектов предпринимательской деятельности и их должностных лиц</a:t>
                      </a:r>
                      <a:endParaRPr lang="ru-RU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(71%)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(50%)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20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(57%)</a:t>
                      </a:r>
                      <a:endParaRPr lang="ru-RU" altLang="en-US" sz="2000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205" y="591185"/>
            <a:ext cx="8911590" cy="825500"/>
          </a:xfrm>
        </p:spPr>
        <p:txBody>
          <a:bodyPr>
            <a:normAutofit fontScale="90000"/>
          </a:bodyPr>
          <a:p>
            <a:pPr algn="ctr"/>
            <a:r>
              <a:rPr lang="ru-RU" altLang="en-US" sz="4400" b="1">
                <a:latin typeface="Arial" panose="020B0604020202020204" pitchFamily="34" charset="0"/>
                <a:cs typeface="Arial" panose="020B0604020202020204" pitchFamily="34" charset="0"/>
              </a:rPr>
              <a:t>Профилактические мероприятия</a:t>
            </a:r>
            <a:endParaRPr lang="ru-RU" altLang="en-US" sz="4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Замещающее содержимое 3"/>
          <p:cNvGraphicFramePr/>
          <p:nvPr>
            <p:ph idx="1"/>
          </p:nvPr>
        </p:nvGraphicFramePr>
        <p:xfrm>
          <a:off x="689610" y="1533525"/>
          <a:ext cx="10842625" cy="5198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4690"/>
                <a:gridCol w="2480945"/>
                <a:gridCol w="1996440"/>
                <a:gridCol w="1860550"/>
              </a:tblGrid>
              <a:tr h="476885">
                <a:tc>
                  <a:txBody>
                    <a:bodyPr/>
                    <a:p>
                      <a:pPr algn="ctr">
                        <a:buNone/>
                      </a:pP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Общее количество профилактических мероприятий, из них: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815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72707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в отношении </a:t>
                      </a: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субъектов предпринимательской деятельности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(11%)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 (61%)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558 (68%)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Профилактические визиты, из них: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70802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отношении </a:t>
                      </a: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субъектов предпринимательской деятельности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(9%)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(74%)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(71%)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Предостережения, из них: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76581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в отношении </a:t>
                      </a: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субъектов предпринимательской деятельности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(8%)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 (66%)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 (68%)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38100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Консультирования, из них: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506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  <a:tr h="7372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в отношении </a:t>
                      </a:r>
                      <a:r>
                        <a:rPr lang="ru-RU" altLang="en-US" sz="1800"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субъектов предпринимательской деятельности</a:t>
                      </a:r>
                      <a:endParaRPr lang="ru-RU" altLang="en-US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(18%)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 (55%)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ru-RU" altLang="en-US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345 (68%)</a:t>
                      </a:r>
                      <a:endParaRPr lang="ru-RU" altLang="en-US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anchorCtr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7323</Words>
  <Application>WPS Presentation</Application>
  <PresentationFormat>Произвольный</PresentationFormat>
  <Paragraphs>299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SimSun</vt:lpstr>
      <vt:lpstr>Wingdings</vt:lpstr>
      <vt:lpstr>Wingdings 3</vt:lpstr>
      <vt:lpstr>Symbol</vt:lpstr>
      <vt:lpstr>Arial</vt:lpstr>
      <vt:lpstr>Wingdings</vt:lpstr>
      <vt:lpstr>Microsoft YaHei</vt:lpstr>
      <vt:lpstr>Arial Unicode MS</vt:lpstr>
      <vt:lpstr>Century Gothic</vt:lpstr>
      <vt:lpstr>Calibri</vt:lpstr>
      <vt:lpstr>Легкий дым</vt:lpstr>
      <vt:lpstr>О результатах контрольной (надзорной) деятельности  в 2023 году и актуальных изменениях законодательства в сфере охраны здоровья и лицензирования </vt:lpstr>
      <vt:lpstr>Полномочия по контролю</vt:lpstr>
      <vt:lpstr>Нормативная правовая база</vt:lpstr>
      <vt:lpstr>Контроль (надзор)</vt:lpstr>
      <vt:lpstr>Выявленные нарушения</vt:lpstr>
      <vt:lpstr>Индикаторы риска</vt:lpstr>
      <vt:lpstr>PowerPoint 演示文稿</vt:lpstr>
      <vt:lpstr>Административные правонарушения</vt:lpstr>
      <vt:lpstr>Профилактические мероприятия</vt:lpstr>
      <vt:lpstr>Новые НПА</vt:lpstr>
      <vt:lpstr>Важно!</vt:lpstr>
      <vt:lpstr>с 24 февраля 2024 года вступят в силу изменения в ФЗ от 04.05.2011 № 99-ФЗ  «О лицензировании отдельных видов деятельности»   Статья 18.1 Обжалование решений и действий (бездействия) лицензирующих органов</vt:lpstr>
      <vt:lpstr>до 31 декабря 2029 года не требуется платить государственную пошлину за предоставление лицензий и за внесение изменений в реестр лицензий  (пп. 9 ПП РФ от 12.03.2022 № 353)</vt:lpstr>
      <vt:lpstr>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изменения в законодательства Российской Федерации в сфере лицензирования с 01 марта 2022 года</dc:title>
  <dc:creator>Екатерина</dc:creator>
  <cp:lastModifiedBy>WPS_1706871869</cp:lastModifiedBy>
  <cp:revision>116</cp:revision>
  <cp:lastPrinted>2022-02-15T08:11:00Z</cp:lastPrinted>
  <dcterms:created xsi:type="dcterms:W3CDTF">2022-02-10T08:16:00Z</dcterms:created>
  <dcterms:modified xsi:type="dcterms:W3CDTF">2024-02-14T11:09:15Z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3E7422F3154C4B498FFEC64FA2E8FCC2</vt:lpwstr>
  </property>
  <property fmtid="{D5CDD505-2E9C-101B-9397-08002B2CF9AE}" pid="3" name="KSOProductBuildVer">
    <vt:lpwstr>1049-12.2.0.13431</vt:lpwstr>
  </property>
</Properties>
</file>