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452" r:id="rId2"/>
    <p:sldId id="453" r:id="rId3"/>
    <p:sldId id="456" r:id="rId4"/>
    <p:sldId id="459" r:id="rId5"/>
    <p:sldId id="460" r:id="rId6"/>
    <p:sldId id="461" r:id="rId7"/>
  </p:sldIdLst>
  <p:sldSz cx="9144000" cy="5143500" type="screen16x9"/>
  <p:notesSz cx="6808788" cy="9940925"/>
  <p:defaultTextStyle>
    <a:defPPr>
      <a:defRPr lang="ru-RU"/>
    </a:defPPr>
    <a:lvl1pPr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07988" indent="49213"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815975" indent="98425"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223963" indent="147638"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631950" indent="196850"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orient="horz" pos="2968">
          <p15:clr>
            <a:srgbClr val="A4A3A4"/>
          </p15:clr>
        </p15:guide>
        <p15:guide id="3" orient="horz" pos="352">
          <p15:clr>
            <a:srgbClr val="A4A3A4"/>
          </p15:clr>
        </p15:guide>
        <p15:guide id="4" orient="horz" pos="948">
          <p15:clr>
            <a:srgbClr val="A4A3A4"/>
          </p15:clr>
        </p15:guide>
        <p15:guide id="5" pos="2880">
          <p15:clr>
            <a:srgbClr val="A4A3A4"/>
          </p15:clr>
        </p15:guide>
        <p15:guide id="6" pos="385">
          <p15:clr>
            <a:srgbClr val="A4A3A4"/>
          </p15:clr>
        </p15:guide>
        <p15:guide id="7" pos="1565">
          <p15:clr>
            <a:srgbClr val="A4A3A4"/>
          </p15:clr>
        </p15:guide>
        <p15:guide id="8" pos="5193">
          <p15:clr>
            <a:srgbClr val="A4A3A4"/>
          </p15:clr>
        </p15:guide>
        <p15:guide id="9" pos="40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3366CC"/>
    <a:srgbClr val="EC700A"/>
    <a:srgbClr val="4A923E"/>
    <a:srgbClr val="FF3B3B"/>
    <a:srgbClr val="17375E"/>
    <a:srgbClr val="3E6E86"/>
    <a:srgbClr val="F6862A"/>
    <a:srgbClr val="CCDAE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87" autoAdjust="0"/>
    <p:restoredTop sz="90935" autoAdjust="0"/>
  </p:normalViewPr>
  <p:slideViewPr>
    <p:cSldViewPr>
      <p:cViewPr varScale="1">
        <p:scale>
          <a:sx n="151" d="100"/>
          <a:sy n="151" d="100"/>
        </p:scale>
        <p:origin x="-390" y="-90"/>
      </p:cViewPr>
      <p:guideLst>
        <p:guide orient="horz" pos="1620"/>
        <p:guide orient="horz" pos="2968"/>
        <p:guide orient="horz" pos="352"/>
        <p:guide orient="horz" pos="948"/>
        <p:guide pos="2880"/>
        <p:guide pos="385"/>
        <p:guide pos="1565"/>
        <p:guide pos="5193"/>
        <p:guide pos="40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50475" cy="497047"/>
          </a:xfrm>
          <a:prstGeom prst="rect">
            <a:avLst/>
          </a:prstGeom>
        </p:spPr>
        <p:txBody>
          <a:bodyPr vert="horz" lIns="92254" tIns="46127" rIns="92254" bIns="46127" rtlCol="0"/>
          <a:lstStyle>
            <a:lvl1pPr algn="l" defTabSz="82356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9" y="2"/>
            <a:ext cx="2950475" cy="497047"/>
          </a:xfrm>
          <a:prstGeom prst="rect">
            <a:avLst/>
          </a:prstGeom>
        </p:spPr>
        <p:txBody>
          <a:bodyPr vert="horz" lIns="92254" tIns="46127" rIns="92254" bIns="46127" rtlCol="0"/>
          <a:lstStyle>
            <a:lvl1pPr algn="r" defTabSz="82356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846304F-BD11-4AC8-A835-FB1B37BDAE7F}" type="datetimeFigureOut">
              <a:rPr lang="ru-RU"/>
              <a:pPr>
                <a:defRPr/>
              </a:pPr>
              <a:t>14.02.2024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30988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54" tIns="46127" rIns="92254" bIns="46127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943"/>
            <a:ext cx="5447030" cy="4473416"/>
          </a:xfrm>
          <a:prstGeom prst="rect">
            <a:avLst/>
          </a:prstGeom>
        </p:spPr>
        <p:txBody>
          <a:bodyPr vert="horz" lIns="92254" tIns="46127" rIns="92254" bIns="46127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6"/>
            <a:ext cx="2950475" cy="497047"/>
          </a:xfrm>
          <a:prstGeom prst="rect">
            <a:avLst/>
          </a:prstGeom>
        </p:spPr>
        <p:txBody>
          <a:bodyPr vert="horz" lIns="92254" tIns="46127" rIns="92254" bIns="46127" rtlCol="0" anchor="b"/>
          <a:lstStyle>
            <a:lvl1pPr algn="l" defTabSz="82356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9" y="9442156"/>
            <a:ext cx="2950475" cy="497047"/>
          </a:xfrm>
          <a:prstGeom prst="rect">
            <a:avLst/>
          </a:prstGeom>
        </p:spPr>
        <p:txBody>
          <a:bodyPr vert="horz" lIns="92254" tIns="46127" rIns="92254" bIns="46127" rtlCol="0" anchor="b"/>
          <a:lstStyle>
            <a:lvl1pPr algn="r" defTabSz="82356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44AD269-883B-4FA7-91A2-7D9D6CC143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831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7988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5975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3963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1950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0739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8887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7035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5183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402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402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402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794987"/>
            <a:ext cx="7772400" cy="1102519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92159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8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995" y="778396"/>
            <a:ext cx="7562805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5FB66-3122-45DC-8184-08E490D3796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8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5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Autofit/>
          </a:bodyPr>
          <a:lstStyle>
            <a:lvl1pPr marL="0" indent="0">
              <a:buNone/>
              <a:defRPr sz="2900"/>
            </a:lvl1pPr>
            <a:lvl2pPr marL="408148" indent="0">
              <a:buNone/>
              <a:defRPr sz="2500"/>
            </a:lvl2pPr>
            <a:lvl3pPr marL="816296" indent="0">
              <a:buNone/>
              <a:defRPr sz="2100"/>
            </a:lvl3pPr>
            <a:lvl4pPr marL="1224443" indent="0">
              <a:buNone/>
              <a:defRPr sz="1800"/>
            </a:lvl4pPr>
            <a:lvl5pPr marL="1632591" indent="0">
              <a:buNone/>
              <a:defRPr sz="1800"/>
            </a:lvl5pPr>
            <a:lvl6pPr marL="2040739" indent="0">
              <a:buNone/>
              <a:defRPr sz="1800"/>
            </a:lvl6pPr>
            <a:lvl7pPr marL="2448887" indent="0">
              <a:buNone/>
              <a:defRPr sz="1800"/>
            </a:lvl7pPr>
            <a:lvl8pPr marL="2857035" indent="0">
              <a:buNone/>
              <a:defRPr sz="1800"/>
            </a:lvl8pPr>
            <a:lvl9pPr marL="3265183" indent="0">
              <a:buNone/>
              <a:defRPr sz="18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72507-3886-4B95-8263-3FBD78F7C4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81677-36E9-4592-A787-5F8FF39D2A7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227409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366BA-7E50-43A0-844A-7795BCAE94E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2478466" y="935856"/>
            <a:ext cx="6102883" cy="3580110"/>
          </a:xfrm>
        </p:spPr>
        <p:txBody>
          <a:bodyPr anchor="t">
            <a:normAutofit/>
          </a:bodyPr>
          <a:lstStyle>
            <a:lvl1pPr algn="l">
              <a:lnSpc>
                <a:spcPts val="5400"/>
              </a:lnSpc>
              <a:defRPr sz="4700" b="1">
                <a:solidFill>
                  <a:srgbClr val="8D8C90"/>
                </a:solidFill>
                <a:latin typeface="+mj-lt"/>
              </a:defRPr>
            </a:lvl1pPr>
          </a:lstStyle>
          <a:p>
            <a:r>
              <a:rPr lang="en-US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"/>
          <p:cNvSpPr txBox="1"/>
          <p:nvPr userDrawn="1"/>
        </p:nvSpPr>
        <p:spPr>
          <a:xfrm>
            <a:off x="5926138" y="3844925"/>
            <a:ext cx="923925" cy="282575"/>
          </a:xfrm>
          <a:prstGeom prst="rect">
            <a:avLst/>
          </a:prstGeom>
          <a:noFill/>
        </p:spPr>
        <p:txBody>
          <a:bodyPr lIns="71561" tIns="35780" rIns="71561" bIns="35780"/>
          <a:lstStyle/>
          <a:p>
            <a:pPr defTabSz="816296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1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11189" y="558800"/>
            <a:ext cx="7548638" cy="946151"/>
          </a:xfrm>
        </p:spPr>
        <p:txBody>
          <a:bodyPr/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en-US" noProof="0" dirty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76171-B9FE-441C-88E4-E502501FD63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"/>
          <p:cNvSpPr txBox="1"/>
          <p:nvPr userDrawn="1"/>
        </p:nvSpPr>
        <p:spPr>
          <a:xfrm>
            <a:off x="5926138" y="3844925"/>
            <a:ext cx="923925" cy="282575"/>
          </a:xfrm>
          <a:prstGeom prst="rect">
            <a:avLst/>
          </a:prstGeom>
          <a:noFill/>
        </p:spPr>
        <p:txBody>
          <a:bodyPr lIns="71561" tIns="35780" rIns="71561" bIns="35780"/>
          <a:lstStyle/>
          <a:p>
            <a:pPr defTabSz="816296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1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en-US" noProof="0" dirty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2C33F-616E-4C88-AB3A-B9A172301FA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0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en-US" noProof="0" dirty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2BD27-FD7A-4CE4-8986-4BAE5734E1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0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en-US" noProof="0" dirty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2FE29-AB46-41AB-A55A-64A2C372EE5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7046" y="1478186"/>
            <a:ext cx="5736842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07046" y="353046"/>
            <a:ext cx="5736842" cy="112514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1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2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44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59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7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888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703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51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9" y="558799"/>
            <a:ext cx="8075612" cy="946151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188" y="1504950"/>
            <a:ext cx="3647576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504950"/>
            <a:ext cx="3671888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11099-93D3-4133-9B7C-32A7942DC7D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_16.9-03.pn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611188" y="558800"/>
            <a:ext cx="7632700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630" tIns="40815" rIns="81630" bIns="408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611188" y="1492250"/>
            <a:ext cx="7632700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630" tIns="40815" rIns="81630" bIns="408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l" defTabSz="816296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 defTabSz="816296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02638" y="4398963"/>
            <a:ext cx="504825" cy="512762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 defTabSz="816296" fontAlgn="auto">
              <a:lnSpc>
                <a:spcPts val="1878"/>
              </a:lnSpc>
              <a:spcBef>
                <a:spcPts val="0"/>
              </a:spcBef>
              <a:spcAft>
                <a:spcPts val="0"/>
              </a:spcAft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8318E7DC-B19A-44CE-A5B1-D3E8BB8AF56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688" r:id="rId13"/>
    <p:sldLayoutId id="2147483689" r:id="rId14"/>
    <p:sldLayoutId id="2147483690" r:id="rId15"/>
  </p:sldLayoutIdLst>
  <p:hf hdr="0" ftr="0" dt="0"/>
  <p:txStyles>
    <p:titleStyle>
      <a:lvl1pPr algn="l" defTabSz="815975" rtl="0" eaLnBrk="0" fontAlgn="base" hangingPunct="0">
        <a:spcBef>
          <a:spcPct val="0"/>
        </a:spcBef>
        <a:spcAft>
          <a:spcPct val="0"/>
        </a:spcAft>
        <a:defRPr sz="38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2pPr>
      <a:lvl3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3pPr>
      <a:lvl4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4pPr>
      <a:lvl5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5pPr>
      <a:lvl6pPr marL="4572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6pPr>
      <a:lvl7pPr marL="9144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7pPr>
      <a:lvl8pPr marL="13716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8pPr>
      <a:lvl9pPr marL="18288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9pPr>
    </p:titleStyle>
    <p:bodyStyle>
      <a:lvl1pPr marL="284163" indent="-284163" algn="l" defTabSz="815975" rtl="0" eaLnBrk="0" fontAlgn="base" hangingPunct="0">
        <a:spcBef>
          <a:spcPct val="20000"/>
        </a:spcBef>
        <a:spcAft>
          <a:spcPct val="0"/>
        </a:spcAft>
        <a:buFont typeface="+mj-lt"/>
        <a:defRPr sz="2400" kern="1200">
          <a:solidFill>
            <a:srgbClr val="005AA9"/>
          </a:solidFill>
          <a:latin typeface="+mj-lt"/>
          <a:ea typeface="+mn-ea"/>
          <a:cs typeface="+mn-cs"/>
        </a:defRPr>
      </a:lvl1pPr>
      <a:lvl2pPr marL="284163" indent="173038" algn="l" defTabSz="815975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rgbClr val="504F53"/>
          </a:solidFill>
          <a:latin typeface="+mj-lt"/>
          <a:ea typeface="+mn-ea"/>
          <a:cs typeface="+mn-cs"/>
        </a:defRPr>
      </a:lvl2pPr>
      <a:lvl3pPr marL="557213" indent="-203200" algn="l" defTabSz="81597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04F53"/>
          </a:solidFill>
          <a:latin typeface="+mj-lt"/>
          <a:ea typeface="+mn-ea"/>
          <a:cs typeface="+mn-cs"/>
        </a:defRPr>
      </a:lvl3pPr>
      <a:lvl4pPr marL="1600200" indent="-1319213" algn="just" defTabSz="815975" rtl="0" eaLnBrk="0" fontAlgn="base" hangingPunct="0">
        <a:lnSpc>
          <a:spcPts val="1900"/>
        </a:lnSpc>
        <a:spcBef>
          <a:spcPts val="400"/>
        </a:spcBef>
        <a:spcAft>
          <a:spcPct val="0"/>
        </a:spcAft>
        <a:buFont typeface="Arial" pitchFamily="34" charset="0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122363" indent="706438" algn="l" defTabSz="815975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pitchFamily="34" charset="0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244813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961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109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256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48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296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44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91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739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887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035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18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75602" y="3313419"/>
            <a:ext cx="868350" cy="393738"/>
          </a:xfrm>
          <a:prstGeom prst="rect">
            <a:avLst/>
          </a:prstGeom>
        </p:spPr>
        <p:txBody>
          <a:bodyPr vert="horz" wrap="none" lIns="100932" tIns="50460" rIns="100932" bIns="50460" rtlCol="0" anchor="ctr">
            <a:normAutofit fontScale="92500" lnSpcReduction="20000"/>
          </a:bodyPr>
          <a:lstStyle/>
          <a:p>
            <a:pPr algn="ctr" defTabSz="1009095">
              <a:spcBef>
                <a:spcPct val="0"/>
              </a:spcBef>
            </a:pPr>
            <a:endParaRPr lang="ru-RU" sz="25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5536" y="1347614"/>
            <a:ext cx="4824536" cy="98640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Arial" pitchFamily="34" charset="0"/>
            </a:endParaRPr>
          </a:p>
          <a:p>
            <a:pPr defTabSz="1043056" fontAlgn="auto">
              <a:spcAft>
                <a:spcPts val="0"/>
              </a:spcAft>
            </a:pPr>
            <a:endParaRPr lang="ru-RU" sz="13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Arial" pitchFamily="34" charset="0"/>
            </a:endParaRPr>
          </a:p>
          <a:p>
            <a:pPr defTabSz="1043056" fontAlgn="auto">
              <a:spcAft>
                <a:spcPts val="0"/>
              </a:spcAft>
            </a:pPr>
            <a:endParaRPr lang="ru-RU" sz="12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defTabSz="1043056" fontAlgn="auto">
              <a:spcAft>
                <a:spcPts val="0"/>
              </a:spcAft>
            </a:pPr>
            <a:endParaRPr lang="ru-RU" sz="12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defTabSz="1043056" fontAlgn="auto">
              <a:spcAft>
                <a:spcPts val="0"/>
              </a:spcAft>
            </a:pP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  </a:t>
            </a:r>
            <a:endParaRPr lang="ru-RU" sz="12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defTabSz="1043056" fontAlgn="auto">
              <a:spcAft>
                <a:spcPts val="0"/>
              </a:spcAft>
            </a:pPr>
            <a:endParaRPr lang="ru-RU" sz="12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defTabSz="1043056" fontAlgn="auto">
              <a:spcAft>
                <a:spcPts val="0"/>
              </a:spcAft>
            </a:pPr>
            <a:endParaRPr lang="ru-RU" sz="1200" b="1" dirty="0" smtClean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ea typeface="+mj-ea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1521" y="1518876"/>
            <a:ext cx="6918076" cy="72008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just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  <a:p>
            <a: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ea typeface="+mj-ea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0585" y="0"/>
            <a:ext cx="8105230" cy="1696518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ru-RU" sz="2600" b="1" noProof="0" dirty="0" smtClean="0">
              <a:solidFill>
                <a:schemeClr val="bg1">
                  <a:lumMod val="50000"/>
                </a:schemeClr>
              </a:solidFill>
              <a:latin typeface="PF Din Text Cond Pro" panose="02000000000000000000" pitchFamily="2" charset="0"/>
              <a:ea typeface="+mj-ea"/>
              <a:cs typeface="+mj-cs"/>
            </a:endParaRPr>
          </a:p>
          <a:p>
            <a: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ru-RU" sz="2600" b="1" dirty="0">
              <a:solidFill>
                <a:schemeClr val="bg1">
                  <a:lumMod val="50000"/>
                </a:schemeClr>
              </a:solidFill>
              <a:latin typeface="PF Din Text Cond Pro" panose="02000000000000000000" pitchFamily="2" charset="0"/>
              <a:ea typeface="+mj-ea"/>
              <a:cs typeface="+mj-cs"/>
            </a:endParaRPr>
          </a:p>
          <a:p>
            <a: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ru-RU" sz="2600" b="1" noProof="0" dirty="0" smtClean="0">
              <a:solidFill>
                <a:schemeClr val="bg1">
                  <a:lumMod val="50000"/>
                </a:schemeClr>
              </a:solidFill>
              <a:latin typeface="PF Din Text Cond Pro" panose="02000000000000000000" pitchFamily="2" charset="0"/>
              <a:ea typeface="+mj-ea"/>
              <a:cs typeface="+mj-cs"/>
            </a:endParaRPr>
          </a:p>
          <a:p>
            <a:pPr marL="0" marR="0" indent="0" algn="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600" b="1" noProof="0" dirty="0" smtClean="0">
                <a:solidFill>
                  <a:schemeClr val="bg1">
                    <a:lumMod val="50000"/>
                  </a:schemeClr>
                </a:solidFill>
                <a:latin typeface="PF Din Text Cond Pro" panose="02000000000000000000" pitchFamily="2" charset="0"/>
                <a:ea typeface="+mj-ea"/>
                <a:cs typeface="+mj-cs"/>
              </a:rPr>
              <a:t>                                                                                                                                    </a:t>
            </a:r>
          </a:p>
          <a:p>
            <a:pPr marL="0" marR="0" indent="0" algn="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ru-RU" sz="2600" b="1" dirty="0">
              <a:solidFill>
                <a:schemeClr val="bg1">
                  <a:lumMod val="50000"/>
                </a:schemeClr>
              </a:solidFill>
              <a:latin typeface="PF Din Text Cond Pro" panose="02000000000000000000" pitchFamily="2" charset="0"/>
              <a:ea typeface="+mj-ea"/>
              <a:cs typeface="+mj-cs"/>
            </a:endParaRPr>
          </a:p>
          <a:p>
            <a:pPr marL="0" marR="0" indent="0" algn="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600" b="1" noProof="0" dirty="0" smtClean="0">
                <a:solidFill>
                  <a:schemeClr val="bg1">
                    <a:lumMod val="50000"/>
                  </a:schemeClr>
                </a:solidFill>
                <a:latin typeface="PF Din Text Cond Pro" panose="02000000000000000000" pitchFamily="2" charset="0"/>
                <a:ea typeface="+mj-ea"/>
                <a:cs typeface="+mj-cs"/>
              </a:rPr>
              <a:t>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000" b="1" noProof="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АКТУАЛЬНЫЕ ВОПРОСЫ НАЛОГООБЛОЖЕНИЯ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000" b="1" noProof="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ИМУЩЕСТВА ОРГАНИЗАЦИЙ И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ИДИВИДУАЛЬНЫХ </a:t>
            </a:r>
            <a:r>
              <a:rPr lang="ru-RU" sz="2000" b="1" noProof="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ПРЕДПРИНИМАТЕЛЕЙ: </a:t>
            </a:r>
          </a:p>
          <a:p>
            <a:endParaRPr lang="ru-RU" sz="1200" dirty="0" smtClean="0"/>
          </a:p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предоставления льгот и </a:t>
            </a: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особенности 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представления уведомлений </a:t>
            </a: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исчисленных суммах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налогов </a:t>
            </a:r>
            <a:endParaRPr lang="ru-RU" sz="2400" b="1" noProof="0" dirty="0" smtClean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226" y="3179488"/>
            <a:ext cx="976438" cy="976438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576171-B9FE-441C-88E4-E502501FD63E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816424" y="415766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defTabSz="1043056" fontAlgn="auto">
              <a:spcAft>
                <a:spcPts val="0"/>
              </a:spcAft>
            </a:pP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Жанна Анатольевна Полякова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r" defTabSz="1043056" fontAlgn="auto">
              <a:spcAft>
                <a:spcPts val="0"/>
              </a:spcAft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заместитель руководителя УФНС России </a:t>
            </a:r>
          </a:p>
          <a:p>
            <a:pPr algn="r" defTabSz="1043056" fontAlgn="auto">
              <a:spcAft>
                <a:spcPts val="0"/>
              </a:spcAft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Архангельской области и Ненецкому автономному округу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637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75602" y="3313419"/>
            <a:ext cx="868350" cy="393738"/>
          </a:xfrm>
          <a:prstGeom prst="rect">
            <a:avLst/>
          </a:prstGeom>
        </p:spPr>
        <p:txBody>
          <a:bodyPr vert="horz" wrap="none" lIns="100932" tIns="50460" rIns="100932" bIns="50460" rtlCol="0" anchor="ctr">
            <a:normAutofit fontScale="92500" lnSpcReduction="20000"/>
          </a:bodyPr>
          <a:lstStyle/>
          <a:p>
            <a:pPr algn="ctr" defTabSz="1009095">
              <a:spcBef>
                <a:spcPct val="0"/>
              </a:spcBef>
            </a:pPr>
            <a:endParaRPr lang="ru-RU" sz="25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5536" y="2017390"/>
            <a:ext cx="4824536" cy="98640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Arial" pitchFamily="34" charset="0"/>
            </a:endParaRPr>
          </a:p>
          <a:p>
            <a:pPr defTabSz="1043056" fontAlgn="auto">
              <a:spcAft>
                <a:spcPts val="0"/>
              </a:spcAft>
            </a:pPr>
            <a:endParaRPr lang="ru-RU" sz="13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Arial" pitchFamily="34" charset="0"/>
            </a:endParaRPr>
          </a:p>
          <a:p>
            <a:pPr defTabSz="1043056" fontAlgn="auto">
              <a:spcAft>
                <a:spcPts val="0"/>
              </a:spcAft>
            </a:pPr>
            <a:endParaRPr lang="ru-RU" sz="12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defTabSz="1043056" fontAlgn="auto">
              <a:spcAft>
                <a:spcPts val="0"/>
              </a:spcAft>
            </a:pPr>
            <a:endParaRPr lang="ru-RU" sz="12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defTabSz="1043056" fontAlgn="auto">
              <a:spcAft>
                <a:spcPts val="0"/>
              </a:spcAft>
            </a:pP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  </a:t>
            </a:r>
            <a:endParaRPr lang="ru-RU" sz="12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defTabSz="1043056" fontAlgn="auto">
              <a:spcAft>
                <a:spcPts val="0"/>
              </a:spcAft>
            </a:pPr>
            <a:endParaRPr lang="ru-RU" sz="12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defTabSz="1043056" fontAlgn="auto">
              <a:spcAft>
                <a:spcPts val="0"/>
              </a:spcAft>
            </a:pPr>
            <a:endParaRPr lang="ru-RU" sz="1200" b="1" dirty="0" smtClean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ea typeface="+mj-ea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1521" y="1518876"/>
            <a:ext cx="6918076" cy="72008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just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  <a:p>
            <a: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ea typeface="+mj-ea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443184"/>
            <a:ext cx="976438" cy="976438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defTabSz="1043056" fontAlgn="auto">
              <a:spcAft>
                <a:spcPts val="0"/>
              </a:spcAft>
            </a:pPr>
            <a:endParaRPr lang="ru-RU" sz="2000" b="1" dirty="0" smtClean="0">
              <a:solidFill>
                <a:srgbClr val="C00000"/>
              </a:solidFill>
              <a:latin typeface="PF Din Text Cond Pro" panose="02000000000000000000" pitchFamily="2" charset="0"/>
              <a:ea typeface="+mj-ea"/>
              <a:cs typeface="+mj-cs"/>
            </a:endParaRPr>
          </a:p>
          <a:p>
            <a:pPr defTabSz="1043056" fontAlgn="auto">
              <a:spcAft>
                <a:spcPts val="0"/>
              </a:spcAft>
            </a:pPr>
            <a:endParaRPr lang="ru-RU" sz="2000" b="1" dirty="0">
              <a:solidFill>
                <a:srgbClr val="C00000"/>
              </a:solidFill>
              <a:latin typeface="PF Din Text Cond Pro" panose="02000000000000000000" pitchFamily="2" charset="0"/>
              <a:ea typeface="+mj-ea"/>
              <a:cs typeface="+mj-cs"/>
            </a:endParaRPr>
          </a:p>
          <a:p>
            <a:pPr defTabSz="1043056" fontAlgn="auto">
              <a:spcAft>
                <a:spcPts val="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PF Din Text Cond Pro" panose="02000000000000000000" pitchFamily="2" charset="0"/>
                <a:ea typeface="+mj-ea"/>
                <a:cs typeface="+mj-cs"/>
              </a:rPr>
              <a:t>            </a:t>
            </a: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ЗАЯВЛЕНИЕ </a:t>
            </a:r>
            <a:r>
              <a:rPr lang="ru-RU" sz="1800" b="1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НА ЛЬГОТУ </a:t>
            </a: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ПРЕДСТАВЛЯЮТ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ru-RU" sz="2600" b="1" noProof="0" dirty="0" smtClean="0">
              <a:solidFill>
                <a:schemeClr val="bg1">
                  <a:lumMod val="50000"/>
                </a:schemeClr>
              </a:solidFill>
              <a:latin typeface="PF Din Text Cond Pro" panose="02000000000000000000" pitchFamily="2" charset="0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5602" y="1491630"/>
            <a:ext cx="63327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43056" fontAlgn="auto">
              <a:spcAft>
                <a:spcPts val="0"/>
              </a:spcAft>
            </a:pPr>
            <a:endParaRPr lang="ru-RU" sz="1200" b="1" dirty="0">
              <a:solidFill>
                <a:schemeClr val="tx1">
                  <a:lumMod val="75000"/>
                  <a:lumOff val="25000"/>
                </a:schemeClr>
              </a:solidFill>
              <a:latin typeface="PF Din Text Cond Pro" panose="02000000000000000000" pitchFamily="2" charset="0"/>
              <a:ea typeface="+mj-ea"/>
              <a:cs typeface="+mj-cs"/>
            </a:endParaRPr>
          </a:p>
          <a:p>
            <a:pPr defTabSz="1043056" fontAlgn="auto">
              <a:spcAft>
                <a:spcPts val="0"/>
              </a:spcAft>
            </a:pP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ИНДИВИДУАЛЬНЫЕ ПРЕДПРИНИМАТЕЛИ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на специальных налоговых режимах в отношении объектов недвижимости, используемой в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предпринимательской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деятельности (кроме включенных в перечень объектов торгово-офисного назначения по ст.378.2 НК РФ)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75602" y="2571750"/>
            <a:ext cx="698077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43056" fontAlgn="auto">
              <a:spcAft>
                <a:spcPts val="0"/>
              </a:spcAft>
            </a:pP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ИНДИВИДУАЛЬНЫЕ ПРЕДПРИНИМАТЕЛИ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основной вид деятельности которых  - осуществление пассажирских и (или) грузовых перевозок,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 отношении водных транспортных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средств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defTabSz="1043056" fontAlgn="auto">
              <a:spcAft>
                <a:spcPts val="0"/>
              </a:spcAft>
            </a:pP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PF Din Text Comp Pro" panose="02000506020000020004" pitchFamily="2" charset="0"/>
              <a:ea typeface="+mj-ea"/>
              <a:cs typeface="+mj-cs"/>
            </a:endParaRPr>
          </a:p>
          <a:p>
            <a:pPr defTabSz="1043056" fontAlgn="auto">
              <a:spcAft>
                <a:spcPts val="0"/>
              </a:spcAft>
            </a:pP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PF Din Text Comp Pro" panose="02000506020000020004" pitchFamily="2" charset="0"/>
              <a:ea typeface="+mj-ea"/>
              <a:cs typeface="+mj-cs"/>
            </a:endParaRPr>
          </a:p>
          <a:p>
            <a:pPr defTabSz="1043056" fontAlgn="auto">
              <a:spcAft>
                <a:spcPts val="0"/>
              </a:spcAft>
            </a:pPr>
            <a:endParaRPr lang="en-US" sz="1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PF Din Text Comp Pro" panose="02000506020000020004" pitchFamily="2" charset="0"/>
              <a:ea typeface="+mj-ea"/>
              <a:cs typeface="+mj-cs"/>
            </a:endParaRPr>
          </a:p>
          <a:p>
            <a:pPr defTabSz="1043056" fontAlgn="auto">
              <a:spcAft>
                <a:spcPts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Рекомендуем заявления на льготу представить до 01.04.2024</a:t>
            </a:r>
            <a:endParaRPr lang="ru-RU" b="1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576171-B9FE-441C-88E4-E502501FD63E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087" y="1907128"/>
            <a:ext cx="2016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087" y="2688412"/>
            <a:ext cx="2016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5224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75602" y="3313419"/>
            <a:ext cx="868350" cy="393738"/>
          </a:xfrm>
          <a:prstGeom prst="rect">
            <a:avLst/>
          </a:prstGeom>
        </p:spPr>
        <p:txBody>
          <a:bodyPr vert="horz" wrap="none" lIns="100932" tIns="50460" rIns="100932" bIns="50460" rtlCol="0" anchor="ctr">
            <a:normAutofit fontScale="92500" lnSpcReduction="20000"/>
          </a:bodyPr>
          <a:lstStyle/>
          <a:p>
            <a:pPr algn="ctr" defTabSz="1009095">
              <a:spcBef>
                <a:spcPct val="0"/>
              </a:spcBef>
            </a:pPr>
            <a:endParaRPr lang="ru-RU" sz="25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9552" y="1347614"/>
            <a:ext cx="4824536" cy="98640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Arial" pitchFamily="34" charset="0"/>
            </a:endParaRPr>
          </a:p>
          <a:p>
            <a:pPr defTabSz="1043056" fontAlgn="auto">
              <a:spcAft>
                <a:spcPts val="0"/>
              </a:spcAft>
            </a:pPr>
            <a:endParaRPr lang="ru-RU" sz="13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Arial" pitchFamily="34" charset="0"/>
            </a:endParaRPr>
          </a:p>
          <a:p>
            <a:pPr defTabSz="1043056" fontAlgn="auto">
              <a:spcAft>
                <a:spcPts val="0"/>
              </a:spcAft>
            </a:pPr>
            <a:endParaRPr lang="ru-RU" sz="12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defTabSz="1043056" fontAlgn="auto">
              <a:spcAft>
                <a:spcPts val="0"/>
              </a:spcAft>
            </a:pPr>
            <a:endParaRPr lang="ru-RU" sz="12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defTabSz="1043056" fontAlgn="auto">
              <a:spcAft>
                <a:spcPts val="0"/>
              </a:spcAft>
            </a:pP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  </a:t>
            </a:r>
            <a:endParaRPr lang="ru-RU" sz="12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defTabSz="1043056" fontAlgn="auto">
              <a:spcAft>
                <a:spcPts val="0"/>
              </a:spcAft>
            </a:pPr>
            <a:endParaRPr lang="ru-RU" sz="12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defTabSz="1043056" fontAlgn="auto">
              <a:spcAft>
                <a:spcPts val="0"/>
              </a:spcAft>
            </a:pPr>
            <a:endParaRPr lang="ru-RU" sz="1200" b="1" dirty="0" smtClean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ea typeface="+mj-ea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1521" y="1518876"/>
            <a:ext cx="6918076" cy="72008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just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  <a:p>
            <a: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ea typeface="+mj-ea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43562" y="587200"/>
            <a:ext cx="5472608" cy="976438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defTabSz="1043056" fontAlgn="auto">
              <a:spcAft>
                <a:spcPts val="0"/>
              </a:spcAft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ЗАЯВЛЕНИЕ НА ЛЬГОТУ В ВИДЕ ПОНИЖЕННОЙ СТАВКИ </a:t>
            </a:r>
          </a:p>
          <a:p>
            <a:pPr defTabSz="1043056" fontAlgn="auto">
              <a:spcAft>
                <a:spcPts val="0"/>
              </a:spcAft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 НАЛОГУ НА ИМУЩЕСТВО (от КС) ПРЕДСТАВЛЯЮТ: </a:t>
            </a:r>
          </a:p>
          <a:p>
            <a: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600" b="1" dirty="0" smtClean="0">
                <a:solidFill>
                  <a:schemeClr val="bg1">
                    <a:lumMod val="50000"/>
                  </a:schemeClr>
                </a:solidFill>
                <a:latin typeface="PF Din Text Cond Pro" panose="02000000000000000000" pitchFamily="2" charset="0"/>
                <a:ea typeface="+mj-ea"/>
                <a:cs typeface="+mj-cs"/>
              </a:rPr>
              <a:t> </a:t>
            </a:r>
            <a:endParaRPr lang="ru-RU" sz="2600" b="1" noProof="0" dirty="0" smtClean="0">
              <a:solidFill>
                <a:schemeClr val="bg1">
                  <a:lumMod val="50000"/>
                </a:schemeClr>
              </a:solidFill>
              <a:latin typeface="PF Din Text Cond Pro" panose="02000000000000000000" pitchFamily="2" charset="0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53861" y="1324675"/>
            <a:ext cx="7866611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43056" fontAlgn="auto">
              <a:spcAft>
                <a:spcPts val="0"/>
              </a:spcAft>
            </a:pPr>
            <a:endParaRPr lang="en-US" sz="1300" b="1" dirty="0">
              <a:solidFill>
                <a:schemeClr val="tx1">
                  <a:lumMod val="75000"/>
                  <a:lumOff val="25000"/>
                </a:schemeClr>
              </a:solidFill>
              <a:latin typeface="PF Din Text Comp Pro" panose="02000506020000020004" pitchFamily="2" charset="0"/>
              <a:ea typeface="+mj-ea"/>
              <a:cs typeface="+mj-cs"/>
            </a:endParaRPr>
          </a:p>
          <a:p>
            <a:pPr defTabSz="1043056" fontAlgn="auto">
              <a:spcAft>
                <a:spcPts val="0"/>
              </a:spcAft>
            </a:pP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ОРГАНИЗАЦИИ ПОТРЕБКООПЕРАЦИИ,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применяющие специальные налоговые режимы, в отношении объектов недвижимости,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облагаемых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от кадастровой стоимости, если данные объекты находятся в сельских населенных пунктах АО, не являющихся административными центрами муниципальных округов или районов </a:t>
            </a:r>
            <a:endParaRPr lang="ru-RU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defTabSz="1043056" fontAlgn="auto">
              <a:spcAft>
                <a:spcPts val="0"/>
              </a:spcAft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кроме объектов, сдаваемых в аренду)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52394" y="2470125"/>
            <a:ext cx="77048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43056" fontAlgn="auto">
              <a:spcAft>
                <a:spcPts val="0"/>
              </a:spcAft>
            </a:pP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ОРГАНИЗАЦИИ,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применяющие специальные режимы налогообложения, осуществляющие деятельность в зданиях,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построенных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для оказания комплексных бытовых услуг (домах быта и комплексных приемных пунктах)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4294967295"/>
          </p:nvPr>
        </p:nvSpPr>
        <p:spPr>
          <a:xfrm>
            <a:off x="8365374" y="4526239"/>
            <a:ext cx="504825" cy="512762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/>
          <a:p>
            <a:pPr algn="ctr">
              <a:defRPr/>
            </a:pPr>
            <a:fld id="{0F576171-B9FE-441C-88E4-E502501FD63E}" type="slidenum">
              <a:rPr lang="ru-RU" smtClean="0">
                <a:solidFill>
                  <a:schemeClr val="bg1"/>
                </a:solidFill>
              </a:rPr>
              <a:pPr algn="ctr">
                <a:defRPr/>
              </a:pPr>
              <a:t>3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53861" y="3080449"/>
            <a:ext cx="7560840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43056" fontAlgn="auto">
              <a:spcAft>
                <a:spcPts val="0"/>
              </a:spcAft>
            </a:pP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ОРГАНИЗАЦИИ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(</a:t>
            </a:r>
            <a:r>
              <a:rPr lang="ru-RU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сельхозтоваропроизводители</a:t>
            </a: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),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соответствующие критериям сельскохозяйственного товаропроизводителя, предусмотренным пунктом 2 и подпунктом 1 пункта 2.1 статьи 346.2 </a:t>
            </a:r>
            <a:endParaRPr lang="ru-RU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defTabSz="1043056" fontAlgn="auto">
              <a:spcAft>
                <a:spcPts val="0"/>
              </a:spcAft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Налогового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кодекса Российской Федерации</a:t>
            </a:r>
          </a:p>
          <a:p>
            <a:pPr algn="ctr" defTabSz="1043056" fontAlgn="auto">
              <a:spcAft>
                <a:spcPts val="0"/>
              </a:spcAft>
            </a:pPr>
            <a:endParaRPr lang="ru-RU" sz="1300" dirty="0">
              <a:solidFill>
                <a:schemeClr val="tx1">
                  <a:lumMod val="75000"/>
                  <a:lumOff val="25000"/>
                </a:schemeClr>
              </a:solidFill>
              <a:latin typeface="PF Din Text Comp Pro" panose="02000506020000020004" pitchFamily="2" charset="0"/>
              <a:ea typeface="+mj-ea"/>
              <a:cs typeface="+mj-cs"/>
            </a:endParaRPr>
          </a:p>
          <a:p>
            <a:pPr defTabSz="1043056" fontAlgn="auto">
              <a:spcAft>
                <a:spcPts val="0"/>
              </a:spcAft>
            </a:pP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  <a:latin typeface="PF Din Text Comp Pro" panose="02000506020000020004" pitchFamily="2" charset="0"/>
              <a:ea typeface="+mj-ea"/>
              <a:cs typeface="+mj-cs"/>
            </a:endParaRPr>
          </a:p>
          <a:p>
            <a:pPr defTabSz="1043056" fontAlgn="auto">
              <a:spcAft>
                <a:spcPts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Рекомендуем заявление на льготу представить до 01.03.2024</a:t>
            </a:r>
            <a:endParaRPr lang="ru-RU" b="1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defTabSz="1043056" fontAlgn="auto">
              <a:spcAft>
                <a:spcPts val="0"/>
              </a:spcAft>
            </a:pPr>
            <a:endParaRPr lang="ru-RU" sz="1300" dirty="0" smtClean="0">
              <a:solidFill>
                <a:schemeClr val="tx1">
                  <a:lumMod val="75000"/>
                  <a:lumOff val="25000"/>
                </a:schemeClr>
              </a:solidFill>
              <a:latin typeface="PF Din Text Comp Pro" panose="02000506020000020004" pitchFamily="2" charset="0"/>
              <a:ea typeface="+mj-ea"/>
              <a:cs typeface="+mj-cs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072" y="1854969"/>
            <a:ext cx="2016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071" y="2594594"/>
            <a:ext cx="2016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072" y="3295129"/>
            <a:ext cx="2016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7308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861146" y="555526"/>
            <a:ext cx="7527278" cy="5040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СРОК ПРЕДСТАВЛЕНИЯ УВЕДОМЛЕНИЙ ПО ИТОГАМ 2023 ГОДА</a:t>
            </a:r>
            <a:endParaRPr lang="ru-RU" sz="1600" dirty="0">
              <a:solidFill>
                <a:srgbClr val="0066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7585" y="2951876"/>
            <a:ext cx="316835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Земельный налог</a:t>
            </a:r>
            <a:endParaRPr lang="ru-RU" sz="12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09791" y="1093842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 </a:t>
            </a:r>
          </a:p>
          <a:p>
            <a:pPr algn="ctr"/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предоставления уведомления</a:t>
            </a:r>
            <a:endParaRPr lang="ru-RU" sz="12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61246" y="1093842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 </a:t>
            </a:r>
          </a:p>
          <a:p>
            <a:pPr algn="ctr"/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уплаты </a:t>
            </a:r>
            <a:r>
              <a: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налогов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99592" y="1815530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Налог на имущество организаций </a:t>
            </a:r>
          </a:p>
          <a:p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(от кадастровой стоимости)</a:t>
            </a:r>
            <a:endParaRPr lang="ru-RU" sz="12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2495920"/>
            <a:ext cx="30368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Транспортный налог</a:t>
            </a:r>
            <a:endParaRPr lang="ru-RU" sz="12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92" y="1939999"/>
            <a:ext cx="2016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92" y="2528056"/>
            <a:ext cx="2016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91" y="3022672"/>
            <a:ext cx="2016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Номер слайда 3"/>
          <p:cNvSpPr txBox="1">
            <a:spLocks/>
          </p:cNvSpPr>
          <p:nvPr/>
        </p:nvSpPr>
        <p:spPr>
          <a:xfrm>
            <a:off x="8388425" y="4511957"/>
            <a:ext cx="41000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815987" rtl="0" eaLnBrk="1" latinLnBrk="0" hangingPunct="1">
              <a:defRPr sz="1400" kern="1200">
                <a:solidFill>
                  <a:schemeClr val="tx2"/>
                </a:solidFill>
                <a:latin typeface="Rage Italic" pitchFamily="66" charset="0"/>
                <a:ea typeface="+mn-ea"/>
                <a:cs typeface="+mn-cs"/>
              </a:defRPr>
            </a:lvl1pPr>
            <a:lvl2pPr marL="407994" algn="l" defTabSz="815987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5987" algn="l" defTabSz="815987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23981" algn="l" defTabSz="815987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31975" algn="l" defTabSz="815987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39967" algn="l" defTabSz="815987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7962" algn="l" defTabSz="815987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55956" algn="l" defTabSz="815987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63948" algn="l" defTabSz="815987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20E89E6-FE54-4E13-859C-1FA908D70D39}" type="slidenum">
              <a:rPr lang="ru-RU" sz="210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pPr/>
              <a:t>4</a:t>
            </a:fld>
            <a:endParaRPr lang="ru-RU" sz="2100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grpSp>
        <p:nvGrpSpPr>
          <p:cNvPr id="18" name="Group 68">
            <a:extLst>
              <a:ext uri="{FF2B5EF4-FFF2-40B4-BE49-F238E27FC236}">
                <a16:creationId xmlns="" xmlns:a16="http://schemas.microsoft.com/office/drawing/2014/main" id="{F4A4C956-B97D-1D30-64AE-D781907B8C2B}"/>
              </a:ext>
            </a:extLst>
          </p:cNvPr>
          <p:cNvGrpSpPr/>
          <p:nvPr/>
        </p:nvGrpSpPr>
        <p:grpSpPr>
          <a:xfrm>
            <a:off x="4088880" y="1720904"/>
            <a:ext cx="1275203" cy="1694041"/>
            <a:chOff x="4467484" y="2318026"/>
            <a:chExt cx="1437637" cy="1800200"/>
          </a:xfrm>
          <a:solidFill>
            <a:schemeClr val="bg1"/>
          </a:solidFill>
        </p:grpSpPr>
        <p:sp>
          <p:nvSpPr>
            <p:cNvPr id="19" name="Rectangle: Folded Corner 14">
              <a:extLst>
                <a:ext uri="{FF2B5EF4-FFF2-40B4-BE49-F238E27FC236}">
                  <a16:creationId xmlns="" xmlns:a16="http://schemas.microsoft.com/office/drawing/2014/main" id="{635BC8A5-55C2-FAE7-EECD-9CC4CAA7C015}"/>
                </a:ext>
              </a:extLst>
            </p:cNvPr>
            <p:cNvSpPr/>
            <p:nvPr/>
          </p:nvSpPr>
          <p:spPr>
            <a:xfrm>
              <a:off x="4467484" y="2318026"/>
              <a:ext cx="1437637" cy="1800200"/>
            </a:xfrm>
            <a:prstGeom prst="foldedCorner">
              <a:avLst>
                <a:gd name="adj" fmla="val 26414"/>
              </a:avLst>
            </a:prstGeom>
            <a:grpFill/>
            <a:ln>
              <a:noFill/>
            </a:ln>
            <a:effectLst>
              <a:outerShdw blurRad="190500" sx="102000" sy="102000" algn="ctr" rotWithShape="0">
                <a:prstClr val="black">
                  <a:alpha val="16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144000" rtlCol="0" anchor="t"/>
            <a:lstStyle/>
            <a:p>
              <a:pPr algn="ctr"/>
              <a:r>
                <a:rPr lang="ru-RU" sz="1400" b="1" dirty="0" smtClean="0">
                  <a:solidFill>
                    <a:srgbClr val="C00000"/>
                  </a:solidFill>
                  <a:latin typeface="Golos Text" panose="020B0503020202020204" pitchFamily="34" charset="0"/>
                  <a:ea typeface="Golos Text" panose="020B0503020202020204" pitchFamily="34" charset="0"/>
                </a:rPr>
                <a:t>26.02.2024</a:t>
              </a:r>
            </a:p>
            <a:p>
              <a:pPr algn="ctr"/>
              <a:endParaRPr lang="ru-RU" sz="1400" b="1" dirty="0">
                <a:solidFill>
                  <a:srgbClr val="C00000"/>
                </a:solidFill>
                <a:latin typeface="Golos Text" panose="020B0503020202020204" pitchFamily="34" charset="0"/>
                <a:ea typeface="Golos Text" panose="020B0503020202020204" pitchFamily="34" charset="0"/>
              </a:endParaRPr>
            </a:p>
            <a:p>
              <a:pPr algn="ctr"/>
              <a:r>
                <a:rPr lang="ru-RU" sz="1050" dirty="0" smtClean="0">
                  <a:solidFill>
                    <a:schemeClr val="tx1"/>
                  </a:solidFill>
                  <a:latin typeface="Golos Text" panose="020B0503020202020204" pitchFamily="34" charset="0"/>
                  <a:ea typeface="Golos Text" panose="020B0503020202020204" pitchFamily="34" charset="0"/>
                </a:rPr>
                <a:t>Отчетный период - «34/04»;</a:t>
              </a:r>
            </a:p>
            <a:p>
              <a:pPr algn="ctr"/>
              <a:endParaRPr lang="ru-RU" sz="300" dirty="0" smtClean="0">
                <a:solidFill>
                  <a:schemeClr val="tx1"/>
                </a:solidFill>
                <a:latin typeface="Golos Text" panose="020B0503020202020204" pitchFamily="34" charset="0"/>
                <a:ea typeface="Golos Text" panose="020B0503020202020204" pitchFamily="34" charset="0"/>
              </a:endParaRPr>
            </a:p>
            <a:p>
              <a:pPr algn="ctr"/>
              <a:r>
                <a:rPr lang="ru-RU" sz="1050" dirty="0" smtClean="0">
                  <a:solidFill>
                    <a:schemeClr val="tx1"/>
                  </a:solidFill>
                  <a:latin typeface="Golos Text" panose="020B0503020202020204" pitchFamily="34" charset="0"/>
                  <a:ea typeface="Golos Text" panose="020B0503020202020204" pitchFamily="34" charset="0"/>
                </a:rPr>
                <a:t>отчетный год -«2023»</a:t>
              </a:r>
              <a:endParaRPr lang="ru-RU" sz="1050" dirty="0">
                <a:solidFill>
                  <a:schemeClr val="tx1"/>
                </a:solidFill>
                <a:latin typeface="Golos Text" panose="020B0503020202020204" pitchFamily="34" charset="0"/>
                <a:ea typeface="Golos Text" panose="020B0503020202020204" pitchFamily="34" charset="0"/>
              </a:endParaRPr>
            </a:p>
          </p:txBody>
        </p:sp>
        <p:grpSp>
          <p:nvGrpSpPr>
            <p:cNvPr id="20" name="Group 23">
              <a:extLst>
                <a:ext uri="{FF2B5EF4-FFF2-40B4-BE49-F238E27FC236}">
                  <a16:creationId xmlns="" xmlns:a16="http://schemas.microsoft.com/office/drawing/2014/main" id="{640671B0-5557-6C92-225A-C884DA4DE932}"/>
                </a:ext>
              </a:extLst>
            </p:cNvPr>
            <p:cNvGrpSpPr/>
            <p:nvPr/>
          </p:nvGrpSpPr>
          <p:grpSpPr>
            <a:xfrm>
              <a:off x="4619836" y="2841938"/>
              <a:ext cx="1080120" cy="893680"/>
              <a:chOff x="4583832" y="2887071"/>
              <a:chExt cx="1080120" cy="538909"/>
            </a:xfrm>
            <a:grpFill/>
          </p:grpSpPr>
          <p:cxnSp>
            <p:nvCxnSpPr>
              <p:cNvPr id="21" name="Straight Connector 16">
                <a:extLst>
                  <a:ext uri="{FF2B5EF4-FFF2-40B4-BE49-F238E27FC236}">
                    <a16:creationId xmlns="" xmlns:a16="http://schemas.microsoft.com/office/drawing/2014/main" id="{45E755E6-2DED-2B60-133D-DF2A04D83F3F}"/>
                  </a:ext>
                </a:extLst>
              </p:cNvPr>
              <p:cNvCxnSpPr/>
              <p:nvPr/>
            </p:nvCxnSpPr>
            <p:spPr>
              <a:xfrm>
                <a:off x="4583832" y="2887071"/>
                <a:ext cx="1080120" cy="0"/>
              </a:xfrm>
              <a:prstGeom prst="line">
                <a:avLst/>
              </a:prstGeom>
              <a:grpFill/>
              <a:ln w="6350">
                <a:solidFill>
                  <a:schemeClr val="tx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2">
                <a:extLst>
                  <a:ext uri="{FF2B5EF4-FFF2-40B4-BE49-F238E27FC236}">
                    <a16:creationId xmlns="" xmlns:a16="http://schemas.microsoft.com/office/drawing/2014/main" id="{5ECCB866-C190-F6A4-AEC3-A7AD38E47531}"/>
                  </a:ext>
                </a:extLst>
              </p:cNvPr>
              <p:cNvCxnSpPr/>
              <p:nvPr/>
            </p:nvCxnSpPr>
            <p:spPr>
              <a:xfrm>
                <a:off x="4583832" y="3425980"/>
                <a:ext cx="1080120" cy="0"/>
              </a:xfrm>
              <a:prstGeom prst="line">
                <a:avLst/>
              </a:prstGeom>
              <a:grpFill/>
              <a:ln w="6350">
                <a:solidFill>
                  <a:schemeClr val="tx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7" name="Group 68">
            <a:extLst>
              <a:ext uri="{FF2B5EF4-FFF2-40B4-BE49-F238E27FC236}">
                <a16:creationId xmlns="" xmlns:a16="http://schemas.microsoft.com/office/drawing/2014/main" id="{F4A4C956-B97D-1D30-64AE-D781907B8C2B}"/>
              </a:ext>
            </a:extLst>
          </p:cNvPr>
          <p:cNvGrpSpPr/>
          <p:nvPr/>
        </p:nvGrpSpPr>
        <p:grpSpPr>
          <a:xfrm>
            <a:off x="6660232" y="1706980"/>
            <a:ext cx="1224136" cy="1694040"/>
            <a:chOff x="4467484" y="2318026"/>
            <a:chExt cx="1437637" cy="1800200"/>
          </a:xfrm>
          <a:solidFill>
            <a:schemeClr val="bg1"/>
          </a:solidFill>
        </p:grpSpPr>
        <p:sp>
          <p:nvSpPr>
            <p:cNvPr id="38" name="Rectangle: Folded Corner 14">
              <a:extLst>
                <a:ext uri="{FF2B5EF4-FFF2-40B4-BE49-F238E27FC236}">
                  <a16:creationId xmlns="" xmlns:a16="http://schemas.microsoft.com/office/drawing/2014/main" id="{635BC8A5-55C2-FAE7-EECD-9CC4CAA7C015}"/>
                </a:ext>
              </a:extLst>
            </p:cNvPr>
            <p:cNvSpPr/>
            <p:nvPr/>
          </p:nvSpPr>
          <p:spPr>
            <a:xfrm>
              <a:off x="4467484" y="2318026"/>
              <a:ext cx="1437637" cy="1800200"/>
            </a:xfrm>
            <a:prstGeom prst="foldedCorner">
              <a:avLst>
                <a:gd name="adj" fmla="val 26414"/>
              </a:avLst>
            </a:prstGeom>
            <a:grpFill/>
            <a:ln>
              <a:noFill/>
            </a:ln>
            <a:effectLst>
              <a:outerShdw blurRad="190500" sx="102000" sy="102000" algn="ctr" rotWithShape="0">
                <a:prstClr val="black">
                  <a:alpha val="16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144000" rtlCol="0" anchor="t"/>
            <a:lstStyle/>
            <a:p>
              <a:pPr algn="ctr"/>
              <a:r>
                <a:rPr lang="ru-RU" sz="1400" b="1" dirty="0" smtClean="0">
                  <a:solidFill>
                    <a:srgbClr val="C00000"/>
                  </a:solidFill>
                  <a:latin typeface="Golos Text" panose="020B0503020202020204" pitchFamily="34" charset="0"/>
                  <a:ea typeface="Golos Text" panose="020B0503020202020204" pitchFamily="34" charset="0"/>
                </a:rPr>
                <a:t>28.02.2024</a:t>
              </a:r>
              <a:endParaRPr lang="ru-RU" sz="1400" b="1" dirty="0">
                <a:solidFill>
                  <a:srgbClr val="C00000"/>
                </a:solidFill>
                <a:latin typeface="Golos Text" panose="020B0503020202020204" pitchFamily="34" charset="0"/>
                <a:ea typeface="Golos Text" panose="020B0503020202020204" pitchFamily="34" charset="0"/>
              </a:endParaRPr>
            </a:p>
          </p:txBody>
        </p:sp>
        <p:grpSp>
          <p:nvGrpSpPr>
            <p:cNvPr id="39" name="Group 23">
              <a:extLst>
                <a:ext uri="{FF2B5EF4-FFF2-40B4-BE49-F238E27FC236}">
                  <a16:creationId xmlns="" xmlns:a16="http://schemas.microsoft.com/office/drawing/2014/main" id="{640671B0-5557-6C92-225A-C884DA4DE932}"/>
                </a:ext>
              </a:extLst>
            </p:cNvPr>
            <p:cNvGrpSpPr/>
            <p:nvPr/>
          </p:nvGrpSpPr>
          <p:grpSpPr>
            <a:xfrm>
              <a:off x="4619836" y="2904746"/>
              <a:ext cx="1080120" cy="783454"/>
              <a:chOff x="4583832" y="2924944"/>
              <a:chExt cx="1080120" cy="472440"/>
            </a:xfrm>
            <a:grpFill/>
          </p:grpSpPr>
          <p:cxnSp>
            <p:nvCxnSpPr>
              <p:cNvPr id="40" name="Straight Connector 16">
                <a:extLst>
                  <a:ext uri="{FF2B5EF4-FFF2-40B4-BE49-F238E27FC236}">
                    <a16:creationId xmlns="" xmlns:a16="http://schemas.microsoft.com/office/drawing/2014/main" id="{45E755E6-2DED-2B60-133D-DF2A04D83F3F}"/>
                  </a:ext>
                </a:extLst>
              </p:cNvPr>
              <p:cNvCxnSpPr/>
              <p:nvPr/>
            </p:nvCxnSpPr>
            <p:spPr>
              <a:xfrm>
                <a:off x="4583832" y="2924944"/>
                <a:ext cx="1080120" cy="0"/>
              </a:xfrm>
              <a:prstGeom prst="line">
                <a:avLst/>
              </a:prstGeom>
              <a:grpFill/>
              <a:ln w="6350">
                <a:solidFill>
                  <a:schemeClr val="tx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18">
                <a:extLst>
                  <a:ext uri="{FF2B5EF4-FFF2-40B4-BE49-F238E27FC236}">
                    <a16:creationId xmlns="" xmlns:a16="http://schemas.microsoft.com/office/drawing/2014/main" id="{65F4C4EE-9D63-92F8-A4C3-E80AB6E90EF1}"/>
                  </a:ext>
                </a:extLst>
              </p:cNvPr>
              <p:cNvCxnSpPr/>
              <p:nvPr/>
            </p:nvCxnSpPr>
            <p:spPr>
              <a:xfrm>
                <a:off x="4583832" y="3019432"/>
                <a:ext cx="1080120" cy="0"/>
              </a:xfrm>
              <a:prstGeom prst="line">
                <a:avLst/>
              </a:prstGeom>
              <a:grpFill/>
              <a:ln w="6350">
                <a:solidFill>
                  <a:schemeClr val="tx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19">
                <a:extLst>
                  <a:ext uri="{FF2B5EF4-FFF2-40B4-BE49-F238E27FC236}">
                    <a16:creationId xmlns="" xmlns:a16="http://schemas.microsoft.com/office/drawing/2014/main" id="{1F855F8E-91EA-11A1-29FB-B34EF0594DA4}"/>
                  </a:ext>
                </a:extLst>
              </p:cNvPr>
              <p:cNvCxnSpPr/>
              <p:nvPr/>
            </p:nvCxnSpPr>
            <p:spPr>
              <a:xfrm>
                <a:off x="4583832" y="3113920"/>
                <a:ext cx="1080120" cy="0"/>
              </a:xfrm>
              <a:prstGeom prst="line">
                <a:avLst/>
              </a:prstGeom>
              <a:grpFill/>
              <a:ln w="6350">
                <a:solidFill>
                  <a:schemeClr val="tx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20">
                <a:extLst>
                  <a:ext uri="{FF2B5EF4-FFF2-40B4-BE49-F238E27FC236}">
                    <a16:creationId xmlns="" xmlns:a16="http://schemas.microsoft.com/office/drawing/2014/main" id="{43226774-1A79-6B04-1079-24A939B542D6}"/>
                  </a:ext>
                </a:extLst>
              </p:cNvPr>
              <p:cNvCxnSpPr/>
              <p:nvPr/>
            </p:nvCxnSpPr>
            <p:spPr>
              <a:xfrm>
                <a:off x="4583832" y="3208408"/>
                <a:ext cx="1080120" cy="0"/>
              </a:xfrm>
              <a:prstGeom prst="line">
                <a:avLst/>
              </a:prstGeom>
              <a:grpFill/>
              <a:ln w="6350">
                <a:solidFill>
                  <a:schemeClr val="tx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21">
                <a:extLst>
                  <a:ext uri="{FF2B5EF4-FFF2-40B4-BE49-F238E27FC236}">
                    <a16:creationId xmlns="" xmlns:a16="http://schemas.microsoft.com/office/drawing/2014/main" id="{7E980682-5A55-14A7-77D6-E55CC0B0EB4E}"/>
                  </a:ext>
                </a:extLst>
              </p:cNvPr>
              <p:cNvCxnSpPr/>
              <p:nvPr/>
            </p:nvCxnSpPr>
            <p:spPr>
              <a:xfrm>
                <a:off x="4583832" y="3302896"/>
                <a:ext cx="1080120" cy="0"/>
              </a:xfrm>
              <a:prstGeom prst="line">
                <a:avLst/>
              </a:prstGeom>
              <a:grpFill/>
              <a:ln w="6350">
                <a:solidFill>
                  <a:schemeClr val="tx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22">
                <a:extLst>
                  <a:ext uri="{FF2B5EF4-FFF2-40B4-BE49-F238E27FC236}">
                    <a16:creationId xmlns="" xmlns:a16="http://schemas.microsoft.com/office/drawing/2014/main" id="{5ECCB866-C190-F6A4-AEC3-A7AD38E47531}"/>
                  </a:ext>
                </a:extLst>
              </p:cNvPr>
              <p:cNvCxnSpPr/>
              <p:nvPr/>
            </p:nvCxnSpPr>
            <p:spPr>
              <a:xfrm>
                <a:off x="4583832" y="3397384"/>
                <a:ext cx="1080120" cy="0"/>
              </a:xfrm>
              <a:prstGeom prst="line">
                <a:avLst/>
              </a:prstGeom>
              <a:grpFill/>
              <a:ln w="6350">
                <a:solidFill>
                  <a:schemeClr val="tx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" name="Прямоугольник 4"/>
          <p:cNvSpPr/>
          <p:nvPr/>
        </p:nvSpPr>
        <p:spPr>
          <a:xfrm>
            <a:off x="925212" y="3773293"/>
            <a:ext cx="72471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ВАЖНО!!! </a:t>
            </a:r>
          </a:p>
          <a:p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Уведомление по налогу на 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имущество организаций от среднегодовой стоимости </a:t>
            </a:r>
          </a:p>
          <a:p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4 квартал 2023 года 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представляется!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22777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771550"/>
            <a:ext cx="6965245" cy="504056"/>
          </a:xfrm>
        </p:spPr>
        <p:txBody>
          <a:bodyPr>
            <a:normAutofit/>
          </a:bodyPr>
          <a:lstStyle/>
          <a:p>
            <a:pPr defTabSz="1043056"/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АКТУАЛЬНЫЕ ИЗМЕНЕНИЯ С 01 ЯНВАРЯ 2024 ГОДА:</a:t>
            </a:r>
            <a:endParaRPr lang="ru-RU" sz="1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39" y="1707654"/>
            <a:ext cx="6984777" cy="2880320"/>
          </a:xfrm>
        </p:spPr>
        <p:txBody>
          <a:bodyPr>
            <a:normAutofit/>
          </a:bodyPr>
          <a:lstStyle/>
          <a:p>
            <a:pPr marL="0" defTabSz="1043056" fontAlgn="auto">
              <a:spcBef>
                <a:spcPct val="0"/>
              </a:spcBef>
              <a:spcAft>
                <a:spcPts val="0"/>
              </a:spcAft>
            </a:pPr>
            <a:r>
              <a:rPr lang="ru-RU" sz="15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Платежные поручения со статусом «02» </a:t>
            </a:r>
            <a:r>
              <a:rPr lang="ru-RU" sz="15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отменены</a:t>
            </a: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15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– с </a:t>
            </a:r>
            <a:r>
              <a:rPr lang="ru-RU" sz="15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01.01.2024 </a:t>
            </a:r>
            <a:r>
              <a:rPr lang="ru-RU" sz="15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налоги и взносы можно перечислять только единым налоговым платежом</a:t>
            </a:r>
          </a:p>
          <a:p>
            <a:pPr marL="0" defTabSz="1043056" fontAlgn="auto">
              <a:spcBef>
                <a:spcPct val="0"/>
              </a:spcBef>
              <a:spcAft>
                <a:spcPts val="0"/>
              </a:spcAft>
            </a:pPr>
            <a:endParaRPr lang="en-US" sz="1500" b="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defTabSz="1043056" fontAlgn="auto">
              <a:spcBef>
                <a:spcPct val="0"/>
              </a:spcBef>
              <a:spcAft>
                <a:spcPts val="0"/>
              </a:spcAft>
            </a:pPr>
            <a:r>
              <a:rPr lang="ru-RU" sz="15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Уведомление представляется по форме, утвержденной приказом ФНС России </a:t>
            </a:r>
          </a:p>
          <a:p>
            <a:pPr marL="0" defTabSz="1043056" fontAlgn="auto">
              <a:spcBef>
                <a:spcPct val="0"/>
              </a:spcBef>
              <a:spcAft>
                <a:spcPts val="0"/>
              </a:spcAft>
            </a:pPr>
            <a:r>
              <a:rPr lang="ru-RU" sz="15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от 02.11.2022 № ЕД-7-8/1047@ (код формы по КНД 1110355)</a:t>
            </a:r>
          </a:p>
          <a:p>
            <a:pPr marL="0" defTabSz="1043056" fontAlgn="auto">
              <a:spcBef>
                <a:spcPct val="0"/>
              </a:spcBef>
              <a:spcAft>
                <a:spcPts val="0"/>
              </a:spcAft>
            </a:pPr>
            <a:endParaRPr lang="ru-RU" sz="1500" b="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defTabSz="1043056" fontAlgn="auto">
              <a:spcBef>
                <a:spcPct val="0"/>
              </a:spcBef>
              <a:spcAft>
                <a:spcPts val="0"/>
              </a:spcAft>
            </a:pPr>
            <a:r>
              <a:rPr lang="ru-RU" sz="15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При представлении уведомлений введены контрольные соотношения</a:t>
            </a:r>
            <a:endParaRPr lang="ru-RU" sz="1500" b="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460432" y="4515966"/>
            <a:ext cx="395386" cy="273844"/>
          </a:xfrm>
          <a:prstGeom prst="rect">
            <a:avLst/>
          </a:prstGeom>
        </p:spPr>
        <p:txBody>
          <a:bodyPr/>
          <a:lstStyle/>
          <a:p>
            <a:r>
              <a:rPr lang="ru-RU" sz="2100" dirty="0" smtClean="0">
                <a:solidFill>
                  <a:schemeClr val="bg1"/>
                </a:solidFill>
                <a:latin typeface="+mn-lt"/>
              </a:rPr>
              <a:t>5</a:t>
            </a:r>
            <a:endParaRPr lang="ru-RU" sz="21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011" y="1854969"/>
            <a:ext cx="2016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011" y="2562662"/>
            <a:ext cx="2016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011" y="3143145"/>
            <a:ext cx="201613" cy="216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1696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Заголовок 19"/>
          <p:cNvSpPr txBox="1">
            <a:spLocks/>
          </p:cNvSpPr>
          <p:nvPr/>
        </p:nvSpPr>
        <p:spPr bwMode="auto">
          <a:xfrm>
            <a:off x="1475656" y="1275606"/>
            <a:ext cx="6624637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8" tIns="29" rIns="58" bIns="29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1043056" eaLnBrk="1" fontAlgn="auto" hangingPunct="1">
              <a:spcAft>
                <a:spcPts val="0"/>
              </a:spcAft>
            </a:pPr>
            <a:r>
              <a:rPr lang="ru-RU" sz="36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83559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16-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accent1"/>
          </a:solidFill>
        </a:ln>
      </a:spPr>
      <a:bodyPr wrap="square">
        <a:spAutoFit/>
      </a:bodyPr>
      <a:lstStyle>
        <a:defPPr>
          <a:defRPr dirty="0" smtClean="0">
            <a:solidFill>
              <a:schemeClr val="tx2"/>
            </a:solidFill>
          </a:defRPr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txDef>
      <a:spPr/>
      <a:bodyPr vert="horz" wrap="none" lIns="104306" tIns="52153" rIns="104306" bIns="52153" rtlCol="0" anchor="ctr">
        <a:noAutofit/>
      </a:bodyPr>
      <a:lstStyle>
        <a:defPPr marL="0" marR="0" indent="0" algn="ctr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Present_FNS2012_16-9</Template>
  <TotalTime>29831</TotalTime>
  <Words>346</Words>
  <Application>Microsoft Office PowerPoint</Application>
  <PresentationFormat>Экран (16:9)</PresentationFormat>
  <Paragraphs>90</Paragraphs>
  <Slides>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Present_FNS2012_16-9</vt:lpstr>
      <vt:lpstr>Презентация PowerPoint</vt:lpstr>
      <vt:lpstr>Презентация PowerPoint</vt:lpstr>
      <vt:lpstr>Презентация PowerPoint</vt:lpstr>
      <vt:lpstr>Презентация PowerPoint</vt:lpstr>
      <vt:lpstr>АКТУАЛЬНЫЕ ИЗМЕНЕНИЯ С 01 ЯНВАРЯ 2024 ГОДА:</vt:lpstr>
      <vt:lpstr>Презентация PowerPoint</vt:lpstr>
    </vt:vector>
  </TitlesOfParts>
  <Company>FNS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Мухин Олег Валерьевич</dc:creator>
  <cp:lastModifiedBy>Набитович Василий Николаевич</cp:lastModifiedBy>
  <cp:revision>2754</cp:revision>
  <cp:lastPrinted>2020-05-07T11:14:09Z</cp:lastPrinted>
  <dcterms:created xsi:type="dcterms:W3CDTF">2013-05-08T13:59:01Z</dcterms:created>
  <dcterms:modified xsi:type="dcterms:W3CDTF">2024-02-15T09:11:30Z</dcterms:modified>
</cp:coreProperties>
</file>