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3" r:id="rId2"/>
  </p:sldMasterIdLst>
  <p:notesMasterIdLst>
    <p:notesMasterId r:id="rId14"/>
  </p:notesMasterIdLst>
  <p:sldIdLst>
    <p:sldId id="308" r:id="rId3"/>
    <p:sldId id="387" r:id="rId4"/>
    <p:sldId id="388" r:id="rId5"/>
    <p:sldId id="391" r:id="rId6"/>
    <p:sldId id="366" r:id="rId7"/>
    <p:sldId id="389" r:id="rId8"/>
    <p:sldId id="382" r:id="rId9"/>
    <p:sldId id="384" r:id="rId10"/>
    <p:sldId id="385" r:id="rId11"/>
    <p:sldId id="367" r:id="rId12"/>
    <p:sldId id="326" r:id="rId13"/>
  </p:sldIdLst>
  <p:sldSz cx="10691813" cy="7559675"/>
  <p:notesSz cx="6858000" cy="9926638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 userDrawn="1">
          <p15:clr>
            <a:srgbClr val="A4A3A4"/>
          </p15:clr>
        </p15:guide>
        <p15:guide id="2" pos="33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779"/>
    <a:srgbClr val="235591"/>
    <a:srgbClr val="FF9900"/>
    <a:srgbClr val="B0A9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14" autoAdjust="0"/>
    <p:restoredTop sz="94629" autoAdjust="0"/>
  </p:normalViewPr>
  <p:slideViewPr>
    <p:cSldViewPr snapToGrid="0" showGuides="1">
      <p:cViewPr varScale="1">
        <p:scale>
          <a:sx n="100" d="100"/>
          <a:sy n="100" d="100"/>
        </p:scale>
        <p:origin x="-1542" y="-96"/>
      </p:cViewPr>
      <p:guideLst>
        <p:guide orient="horz" pos="2381"/>
        <p:guide pos="33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9FAA1A-A5CC-4247-9611-2FEBD3026C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D9DA18-7A80-4E23-A69A-2128C1DF9069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ru-RU" sz="2400" b="1" i="0" baseline="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Приказ ФНС России от 30.11.2022 № ЕД-7-8/1134@</a:t>
          </a:r>
        </a:p>
        <a:p>
          <a:pPr algn="just"/>
          <a:r>
            <a:rPr lang="ru-RU" sz="2400" b="0" i="0" baseline="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«Об утверждении Порядка предоставления налоговыми органами отсрочки, рассрочки по уплате задолженности по налогам, сборам и страховым взносам в бюджеты бюджетной системы Российской Федерации и (или) налогов, сборов, страховых взносов, срок уплаты которых не наступил, инвестиционного налогового кредита»</a:t>
          </a:r>
        </a:p>
      </dgm:t>
    </dgm:pt>
    <dgm:pt modelId="{FDA860E2-953A-4712-9664-4F8DDC4C9E24}" type="parTrans" cxnId="{E7D00BFB-100D-4789-8A6F-77C0193E6023}">
      <dgm:prSet/>
      <dgm:spPr/>
      <dgm:t>
        <a:bodyPr/>
        <a:lstStyle/>
        <a:p>
          <a:endParaRPr lang="ru-RU"/>
        </a:p>
      </dgm:t>
    </dgm:pt>
    <dgm:pt modelId="{7BFE2915-5860-4453-B43F-5E83CF77202C}" type="sibTrans" cxnId="{E7D00BFB-100D-4789-8A6F-77C0193E6023}">
      <dgm:prSet/>
      <dgm:spPr/>
      <dgm:t>
        <a:bodyPr/>
        <a:lstStyle/>
        <a:p>
          <a:endParaRPr lang="ru-RU"/>
        </a:p>
      </dgm:t>
    </dgm:pt>
    <dgm:pt modelId="{E8B984DC-D353-4F38-A84D-4C534F8E4671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2800" b="1" i="0" baseline="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Глава 9 Налогового кодекса Российской Федерации</a:t>
          </a:r>
        </a:p>
      </dgm:t>
    </dgm:pt>
    <dgm:pt modelId="{BD093B64-BF03-4A7B-9C05-FE09575F41FE}" type="sibTrans" cxnId="{1B23DD5B-F053-4735-B4AD-8D1ED08BC1F6}">
      <dgm:prSet/>
      <dgm:spPr/>
      <dgm:t>
        <a:bodyPr/>
        <a:lstStyle/>
        <a:p>
          <a:endParaRPr lang="ru-RU"/>
        </a:p>
      </dgm:t>
    </dgm:pt>
    <dgm:pt modelId="{D947467E-DAB2-47F9-A08F-C5CE9EBB8AF4}" type="parTrans" cxnId="{1B23DD5B-F053-4735-B4AD-8D1ED08BC1F6}">
      <dgm:prSet/>
      <dgm:spPr/>
      <dgm:t>
        <a:bodyPr/>
        <a:lstStyle/>
        <a:p>
          <a:endParaRPr lang="ru-RU"/>
        </a:p>
      </dgm:t>
    </dgm:pt>
    <dgm:pt modelId="{D1A9A0F0-6EDB-48F6-BF46-9164E93F54DA}" type="pres">
      <dgm:prSet presAssocID="{8A9FAA1A-A5CC-4247-9611-2FEBD3026C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04FE4D-1457-4AF1-BEF4-7854FC139107}" type="pres">
      <dgm:prSet presAssocID="{E8B984DC-D353-4F38-A84D-4C534F8E4671}" presName="parentText" presStyleLbl="node1" presStyleIdx="0" presStyleCnt="2" custScaleY="28836" custLinFactNeighborX="6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073B5-0C99-4F20-B7C3-700CB1328A37}" type="pres">
      <dgm:prSet presAssocID="{BD093B64-BF03-4A7B-9C05-FE09575F41FE}" presName="spacer" presStyleCnt="0"/>
      <dgm:spPr/>
    </dgm:pt>
    <dgm:pt modelId="{BF8A719C-52E6-40C2-A4B6-1A7247AB1D24}" type="pres">
      <dgm:prSet presAssocID="{E1D9DA18-7A80-4E23-A69A-2128C1DF9069}" presName="parentText" presStyleLbl="node1" presStyleIdx="1" presStyleCnt="2" custScaleX="99573" custScaleY="113409" custLinFactY="763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05CB2B-2490-4EC3-B9C3-274C0F82A842}" type="presOf" srcId="{E1D9DA18-7A80-4E23-A69A-2128C1DF9069}" destId="{BF8A719C-52E6-40C2-A4B6-1A7247AB1D24}" srcOrd="0" destOrd="0" presId="urn:microsoft.com/office/officeart/2005/8/layout/vList2"/>
    <dgm:cxn modelId="{1B23DD5B-F053-4735-B4AD-8D1ED08BC1F6}" srcId="{8A9FAA1A-A5CC-4247-9611-2FEBD3026CE1}" destId="{E8B984DC-D353-4F38-A84D-4C534F8E4671}" srcOrd="0" destOrd="0" parTransId="{D947467E-DAB2-47F9-A08F-C5CE9EBB8AF4}" sibTransId="{BD093B64-BF03-4A7B-9C05-FE09575F41FE}"/>
    <dgm:cxn modelId="{F1820FEE-B99F-4884-A643-91DE0BC6F2B6}" type="presOf" srcId="{E8B984DC-D353-4F38-A84D-4C534F8E4671}" destId="{A804FE4D-1457-4AF1-BEF4-7854FC139107}" srcOrd="0" destOrd="0" presId="urn:microsoft.com/office/officeart/2005/8/layout/vList2"/>
    <dgm:cxn modelId="{60E703C5-115C-45FA-BE93-F7999D7C1558}" type="presOf" srcId="{8A9FAA1A-A5CC-4247-9611-2FEBD3026CE1}" destId="{D1A9A0F0-6EDB-48F6-BF46-9164E93F54DA}" srcOrd="0" destOrd="0" presId="urn:microsoft.com/office/officeart/2005/8/layout/vList2"/>
    <dgm:cxn modelId="{E7D00BFB-100D-4789-8A6F-77C0193E6023}" srcId="{8A9FAA1A-A5CC-4247-9611-2FEBD3026CE1}" destId="{E1D9DA18-7A80-4E23-A69A-2128C1DF9069}" srcOrd="1" destOrd="0" parTransId="{FDA860E2-953A-4712-9664-4F8DDC4C9E24}" sibTransId="{7BFE2915-5860-4453-B43F-5E83CF77202C}"/>
    <dgm:cxn modelId="{E9E5877F-5E03-4EB2-AAC9-875011593CCB}" type="presParOf" srcId="{D1A9A0F0-6EDB-48F6-BF46-9164E93F54DA}" destId="{A804FE4D-1457-4AF1-BEF4-7854FC139107}" srcOrd="0" destOrd="0" presId="urn:microsoft.com/office/officeart/2005/8/layout/vList2"/>
    <dgm:cxn modelId="{DDF41140-7C02-4EE6-95AB-465BF585D0B1}" type="presParOf" srcId="{D1A9A0F0-6EDB-48F6-BF46-9164E93F54DA}" destId="{801073B5-0C99-4F20-B7C3-700CB1328A37}" srcOrd="1" destOrd="0" presId="urn:microsoft.com/office/officeart/2005/8/layout/vList2"/>
    <dgm:cxn modelId="{844358DD-9E11-49BE-A61F-6B702FCA9604}" type="presParOf" srcId="{D1A9A0F0-6EDB-48F6-BF46-9164E93F54DA}" destId="{BF8A719C-52E6-40C2-A4B6-1A7247AB1D2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4FE4D-1457-4AF1-BEF4-7854FC139107}">
      <dsp:nvSpPr>
        <dsp:cNvPr id="0" name=""/>
        <dsp:cNvSpPr/>
      </dsp:nvSpPr>
      <dsp:spPr>
        <a:xfrm>
          <a:off x="0" y="589191"/>
          <a:ext cx="8924924" cy="820511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baseline="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Глава 9 Налогового кодекса Российской Федерации</a:t>
          </a:r>
        </a:p>
      </dsp:txBody>
      <dsp:txXfrm>
        <a:off x="40054" y="629245"/>
        <a:ext cx="8844816" cy="740403"/>
      </dsp:txXfrm>
    </dsp:sp>
    <dsp:sp modelId="{BF8A719C-52E6-40C2-A4B6-1A7247AB1D24}">
      <dsp:nvSpPr>
        <dsp:cNvPr id="0" name=""/>
        <dsp:cNvSpPr/>
      </dsp:nvSpPr>
      <dsp:spPr>
        <a:xfrm>
          <a:off x="19054" y="1995478"/>
          <a:ext cx="8886814" cy="3226985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baseline="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Приказ ФНС России от 30.11.2022 № ЕД-7-8/1134@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baseline="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«Об утверждении Порядка предоставления налоговыми органами отсрочки, рассрочки по уплате задолженности по налогам, сборам и страховым взносам в бюджеты бюджетной системы Российской Федерации и (или) налогов, сборов, страховых взносов, срок уплаты которых не наступил, инвестиционного налогового кредита»</a:t>
          </a:r>
        </a:p>
      </dsp:txBody>
      <dsp:txXfrm>
        <a:off x="176582" y="2153006"/>
        <a:ext cx="8571758" cy="2911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8055"/>
          </a:xfrm>
          <a:prstGeom prst="rect">
            <a:avLst/>
          </a:prstGeom>
        </p:spPr>
        <p:txBody>
          <a:bodyPr vert="horz" lIns="92831" tIns="46415" rIns="92831" bIns="464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7" y="2"/>
            <a:ext cx="2971800" cy="498055"/>
          </a:xfrm>
          <a:prstGeom prst="rect">
            <a:avLst/>
          </a:prstGeom>
        </p:spPr>
        <p:txBody>
          <a:bodyPr vert="horz" lIns="92831" tIns="46415" rIns="92831" bIns="46415" rtlCol="0"/>
          <a:lstStyle>
            <a:lvl1pPr algn="r">
              <a:defRPr sz="1200"/>
            </a:lvl1pPr>
          </a:lstStyle>
          <a:p>
            <a:fld id="{58A8B7DE-10C8-44AC-A827-8F7266B788BA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2038" y="1241425"/>
            <a:ext cx="47339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1" tIns="46415" rIns="92831" bIns="464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77199"/>
            <a:ext cx="5486400" cy="3908613"/>
          </a:xfrm>
          <a:prstGeom prst="rect">
            <a:avLst/>
          </a:prstGeom>
        </p:spPr>
        <p:txBody>
          <a:bodyPr vert="horz" lIns="92831" tIns="46415" rIns="92831" bIns="464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7"/>
            <a:ext cx="2971800" cy="498054"/>
          </a:xfrm>
          <a:prstGeom prst="rect">
            <a:avLst/>
          </a:prstGeom>
        </p:spPr>
        <p:txBody>
          <a:bodyPr vert="horz" lIns="92831" tIns="46415" rIns="92831" bIns="464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7" y="9428587"/>
            <a:ext cx="2971800" cy="498054"/>
          </a:xfrm>
          <a:prstGeom prst="rect">
            <a:avLst/>
          </a:prstGeom>
        </p:spPr>
        <p:txBody>
          <a:bodyPr vert="horz" lIns="92831" tIns="46415" rIns="92831" bIns="46415" rtlCol="0" anchor="b"/>
          <a:lstStyle>
            <a:lvl1pPr algn="r">
              <a:defRPr sz="1200"/>
            </a:lvl1pPr>
          </a:lstStyle>
          <a:p>
            <a:fld id="{4DA97991-92B7-4CA3-9F70-6E4BA17E3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90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5338" y="746125"/>
            <a:ext cx="526732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3189">
              <a:spcBef>
                <a:spcPct val="30000"/>
              </a:spcBef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8227" indent="-286555" defTabSz="1033189">
              <a:spcBef>
                <a:spcPct val="30000"/>
              </a:spcBef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50997" indent="-227652" defTabSz="1033189">
              <a:spcBef>
                <a:spcPct val="30000"/>
              </a:spcBef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12668" indent="-227652" defTabSz="1033189">
              <a:spcBef>
                <a:spcPct val="30000"/>
              </a:spcBef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74341" indent="-227652" defTabSz="1033189">
              <a:spcBef>
                <a:spcPct val="30000"/>
              </a:spcBef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32829" indent="-227652" defTabSz="1033189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91316" indent="-227652" defTabSz="1033189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49805" indent="-227652" defTabSz="1033189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908293" indent="-227652" defTabSz="1033189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084EE1D-C2E8-46F5-82E6-E69B5869F9A2}" type="slidenum">
              <a:rPr lang="ru-RU" altLang="ru-RU" sz="12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7991-92B7-4CA3-9F70-6E4BA17E38C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671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5338" y="746125"/>
            <a:ext cx="526732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3189">
              <a:spcBef>
                <a:spcPct val="30000"/>
              </a:spcBef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8227" indent="-286555" defTabSz="1033189">
              <a:spcBef>
                <a:spcPct val="30000"/>
              </a:spcBef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50997" indent="-227652" defTabSz="1033189">
              <a:spcBef>
                <a:spcPct val="30000"/>
              </a:spcBef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12668" indent="-227652" defTabSz="1033189">
              <a:spcBef>
                <a:spcPct val="30000"/>
              </a:spcBef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74341" indent="-227652" defTabSz="1033189">
              <a:spcBef>
                <a:spcPct val="30000"/>
              </a:spcBef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32829" indent="-227652" defTabSz="1033189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91316" indent="-227652" defTabSz="1033189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49805" indent="-227652" defTabSz="1033189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908293" indent="-227652" defTabSz="1033189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084EE1D-C2E8-46F5-82E6-E69B5869F9A2}" type="slidenum">
              <a:rPr lang="ru-RU" altLang="ru-RU" sz="12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" y="2334"/>
            <a:ext cx="10689956" cy="7557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886" y="3708043"/>
            <a:ext cx="9088041" cy="1620430"/>
          </a:xfrm>
        </p:spPr>
        <p:txBody>
          <a:bodyPr>
            <a:normAutofit/>
          </a:bodyPr>
          <a:lstStyle>
            <a:lvl1pPr>
              <a:defRPr sz="5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774" y="5364066"/>
            <a:ext cx="7484269" cy="1931917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03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72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670" y="5291777"/>
            <a:ext cx="6415088" cy="62472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3764" indent="0">
              <a:buNone/>
              <a:defRPr sz="3200"/>
            </a:lvl2pPr>
            <a:lvl3pPr marL="1007518" indent="0">
              <a:buNone/>
              <a:defRPr sz="2700"/>
            </a:lvl3pPr>
            <a:lvl4pPr marL="1511278" indent="0">
              <a:buNone/>
              <a:defRPr sz="2300"/>
            </a:lvl4pPr>
            <a:lvl5pPr marL="2015035" indent="0">
              <a:buNone/>
              <a:defRPr sz="2300"/>
            </a:lvl5pPr>
            <a:lvl6pPr marL="2518804" indent="0">
              <a:buNone/>
              <a:defRPr sz="2300"/>
            </a:lvl6pPr>
            <a:lvl7pPr marL="3022560" indent="0">
              <a:buNone/>
              <a:defRPr sz="2300"/>
            </a:lvl7pPr>
            <a:lvl8pPr marL="3526326" indent="0">
              <a:buNone/>
              <a:defRPr sz="2300"/>
            </a:lvl8pPr>
            <a:lvl9pPr marL="4030078" indent="0">
              <a:buNone/>
              <a:defRPr sz="23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670" y="5916497"/>
            <a:ext cx="6415088" cy="887212"/>
          </a:xfrm>
        </p:spPr>
        <p:txBody>
          <a:bodyPr/>
          <a:lstStyle>
            <a:lvl1pPr marL="0" indent="0">
              <a:buNone/>
              <a:defRPr sz="1600"/>
            </a:lvl1pPr>
            <a:lvl2pPr marL="503764" indent="0">
              <a:buNone/>
              <a:defRPr sz="1400"/>
            </a:lvl2pPr>
            <a:lvl3pPr marL="1007518" indent="0">
              <a:buNone/>
              <a:defRPr sz="1100"/>
            </a:lvl3pPr>
            <a:lvl4pPr marL="1511278" indent="0">
              <a:buNone/>
              <a:defRPr sz="1000"/>
            </a:lvl4pPr>
            <a:lvl5pPr marL="2015035" indent="0">
              <a:buNone/>
              <a:defRPr sz="1000"/>
            </a:lvl5pPr>
            <a:lvl6pPr marL="2518804" indent="0">
              <a:buNone/>
              <a:defRPr sz="1000"/>
            </a:lvl6pPr>
            <a:lvl7pPr marL="3022560" indent="0">
              <a:buNone/>
              <a:defRPr sz="1000"/>
            </a:lvl7pPr>
            <a:lvl8pPr marL="3526326" indent="0">
              <a:buNone/>
              <a:defRPr sz="1000"/>
            </a:lvl8pPr>
            <a:lvl9pPr marL="403007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C76624CD-2F1C-4A24-91CB-89F7143D9E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999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560220AB-F981-4E57-80AE-52FA6B894B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9764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5835" y="334235"/>
            <a:ext cx="2812170" cy="711169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545" y="334235"/>
            <a:ext cx="8262024" cy="711169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A96B1AAC-8F2C-4F36-B807-15AD9C8543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9318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9869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" y="2334"/>
            <a:ext cx="10689956" cy="7557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886" y="3707955"/>
            <a:ext cx="9088041" cy="1620430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773" y="5363682"/>
            <a:ext cx="7484269" cy="1931917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5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0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6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1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2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38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43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083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" y="2334"/>
            <a:ext cx="10689956" cy="7557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929262" y="5651091"/>
            <a:ext cx="1080319" cy="415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087" tIns="35543" rIns="71087" bIns="35543"/>
          <a:lstStyle>
            <a:lvl1pPr defTabSz="8096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defTabSz="8096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defTabSz="8096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defTabSz="8096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defTabSz="8096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270125" indent="1588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727325" indent="1588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184525" indent="1588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641725" indent="1588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1930" y="1771279"/>
            <a:ext cx="8559869" cy="5323357"/>
          </a:xfrm>
        </p:spPr>
        <p:txBody>
          <a:bodyPr/>
          <a:lstStyle>
            <a:lvl1pPr marL="282620" indent="0">
              <a:buFontTx/>
              <a:buNone/>
              <a:defRPr b="1">
                <a:latin typeface="+mj-lt"/>
              </a:defRPr>
            </a:lvl1pPr>
            <a:lvl2pPr marL="280171" indent="2485">
              <a:defRPr>
                <a:latin typeface="+mj-lt"/>
              </a:defRPr>
            </a:lvl2pPr>
            <a:lvl3pPr marL="488735" indent="-202407">
              <a:tabLst/>
              <a:defRPr>
                <a:latin typeface="+mj-lt"/>
              </a:defRPr>
            </a:lvl3pPr>
            <a:lvl4pPr marL="0" indent="280171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1884" y="552336"/>
            <a:ext cx="8579165" cy="1218943"/>
          </a:xfrm>
        </p:spPr>
        <p:txBody>
          <a:bodyPr/>
          <a:lstStyle>
            <a:lvl1pPr marL="0" marR="0" indent="0" defTabSz="81091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23E633BE-240E-45A8-931C-911AE164D0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6417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"/>
            <a:ext cx="10689957" cy="755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1930" y="1771279"/>
            <a:ext cx="8559869" cy="5323357"/>
          </a:xfrm>
        </p:spPr>
        <p:txBody>
          <a:bodyPr/>
          <a:lstStyle>
            <a:lvl1pPr marL="282620" indent="0">
              <a:buFontTx/>
              <a:buNone/>
              <a:defRPr b="1">
                <a:latin typeface="+mj-lt"/>
              </a:defRPr>
            </a:lvl1pPr>
            <a:lvl2pPr marL="282620" indent="0">
              <a:defRPr>
                <a:latin typeface="+mj-lt"/>
              </a:defRPr>
            </a:lvl2pPr>
            <a:lvl3pPr marL="488735" indent="-202407">
              <a:defRPr>
                <a:latin typeface="+mj-lt"/>
              </a:defRPr>
            </a:lvl3pPr>
            <a:lvl4pPr marL="0" indent="280171">
              <a:defRPr>
                <a:latin typeface="+mj-lt"/>
              </a:defRPr>
            </a:lvl4pPr>
            <a:lvl5pPr marL="111570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057" y="552336"/>
            <a:ext cx="8579994" cy="1218943"/>
          </a:xfrm>
        </p:spPr>
        <p:txBody>
          <a:bodyPr/>
          <a:lstStyle>
            <a:lvl1pPr marL="0" marR="0" indent="0" defTabSz="81091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450F72C1-C100-4017-835D-1CE86AA128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5112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"/>
            <a:ext cx="10689957" cy="755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930" y="1116103"/>
            <a:ext cx="8559869" cy="223177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930" y="3780637"/>
            <a:ext cx="8559869" cy="331400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54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09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63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218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2729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327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3821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436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47EAB8BC-6954-4916-889E-B2CAEE29A3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73903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" y="2334"/>
            <a:ext cx="10689956" cy="7557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884" y="552338"/>
            <a:ext cx="8579165" cy="121894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1884" y="1771279"/>
            <a:ext cx="4233654" cy="517624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266" y="1771279"/>
            <a:ext cx="4261872" cy="517624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C16228BC-6FB2-4AC5-BED0-56F6B34A19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14492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883" y="552334"/>
            <a:ext cx="9195340" cy="121894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960" y="1771279"/>
            <a:ext cx="4296782" cy="62611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472" indent="0">
              <a:buNone/>
              <a:defRPr sz="1800" b="1"/>
            </a:lvl2pPr>
            <a:lvl3pPr marL="810917" indent="0">
              <a:buNone/>
              <a:defRPr sz="1600" b="1"/>
            </a:lvl3pPr>
            <a:lvl4pPr marL="1216366" indent="0">
              <a:buNone/>
              <a:defRPr sz="1400" b="1"/>
            </a:lvl4pPr>
            <a:lvl5pPr marL="1621827" indent="0">
              <a:buNone/>
              <a:defRPr sz="1400" b="1"/>
            </a:lvl5pPr>
            <a:lvl6pPr marL="2027294" indent="0">
              <a:buNone/>
              <a:defRPr sz="1400" b="1"/>
            </a:lvl6pPr>
            <a:lvl7pPr marL="2432751" indent="0">
              <a:buNone/>
              <a:defRPr sz="1400" b="1"/>
            </a:lvl7pPr>
            <a:lvl8pPr marL="2838212" indent="0">
              <a:buNone/>
              <a:defRPr sz="1400" b="1"/>
            </a:lvl8pPr>
            <a:lvl9pPr marL="3243670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1960" y="2397398"/>
            <a:ext cx="4296782" cy="46972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5961" y="1771279"/>
            <a:ext cx="4195139" cy="62611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472" indent="0">
              <a:buNone/>
              <a:defRPr sz="1800" b="1"/>
            </a:lvl2pPr>
            <a:lvl3pPr marL="810917" indent="0">
              <a:buNone/>
              <a:defRPr sz="1600" b="1"/>
            </a:lvl3pPr>
            <a:lvl4pPr marL="1216366" indent="0">
              <a:buNone/>
              <a:defRPr sz="1400" b="1"/>
            </a:lvl4pPr>
            <a:lvl5pPr marL="1621827" indent="0">
              <a:buNone/>
              <a:defRPr sz="1400" b="1"/>
            </a:lvl5pPr>
            <a:lvl6pPr marL="2027294" indent="0">
              <a:buNone/>
              <a:defRPr sz="1400" b="1"/>
            </a:lvl6pPr>
            <a:lvl7pPr marL="2432751" indent="0">
              <a:buNone/>
              <a:defRPr sz="1400" b="1"/>
            </a:lvl7pPr>
            <a:lvl8pPr marL="2838212" indent="0">
              <a:buNone/>
              <a:defRPr sz="1400" b="1"/>
            </a:lvl8pPr>
            <a:lvl9pPr marL="3243670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5961" y="2411972"/>
            <a:ext cx="4195139" cy="46826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6A005891-6F8E-470F-AA0F-33D012568E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06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" y="2334"/>
            <a:ext cx="10689956" cy="7557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929262" y="5651091"/>
            <a:ext cx="1080319" cy="415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14" tIns="44148" rIns="88314" bIns="44148"/>
          <a:lstStyle>
            <a:lvl1pPr defTabSz="8001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defTabSz="8001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defTabSz="8001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defTabSz="8001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defTabSz="8001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270125" indent="1588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727325" indent="1588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184525" indent="1588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641725" indent="1588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00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172" y="1771293"/>
            <a:ext cx="8559869" cy="5323357"/>
          </a:xfrm>
        </p:spPr>
        <p:txBody>
          <a:bodyPr/>
          <a:lstStyle>
            <a:lvl1pPr marL="351118" indent="0">
              <a:buFontTx/>
              <a:buNone/>
              <a:defRPr b="1">
                <a:latin typeface="+mj-lt"/>
              </a:defRPr>
            </a:lvl1pPr>
            <a:lvl2pPr marL="348088" indent="3123">
              <a:defRPr>
                <a:latin typeface="+mj-lt"/>
              </a:defRPr>
            </a:lvl2pPr>
            <a:lvl3pPr marL="607235" indent="-251474">
              <a:tabLst/>
              <a:defRPr>
                <a:latin typeface="+mj-lt"/>
              </a:defRPr>
            </a:lvl3pPr>
            <a:lvl4pPr marL="0" indent="348088">
              <a:lnSpc>
                <a:spcPts val="1769"/>
              </a:lnSpc>
              <a:spcBef>
                <a:spcPts val="394"/>
              </a:spcBef>
              <a:defRPr>
                <a:latin typeface="+mj-lt"/>
              </a:defRPr>
            </a:lvl4pPr>
            <a:lvl5pPr>
              <a:lnSpc>
                <a:spcPts val="1769"/>
              </a:lnSpc>
              <a:spcBef>
                <a:spcPts val="394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1884" y="552428"/>
            <a:ext cx="8579165" cy="1218943"/>
          </a:xfrm>
        </p:spPr>
        <p:txBody>
          <a:bodyPr/>
          <a:lstStyle>
            <a:lvl1pPr marL="0" marR="0" indent="0" defTabSz="10075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300"/>
            </a:lvl1pPr>
          </a:lstStyle>
          <a:p>
            <a:pPr lv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5EF8C9E5-F151-4322-A7E1-512F3382EA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69605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" y="2334"/>
            <a:ext cx="10689956" cy="7557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883" y="552338"/>
            <a:ext cx="9195340" cy="121894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F4C40CFD-CE63-491D-8A05-9333B8E0BD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282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083" y="6472389"/>
            <a:ext cx="662670" cy="720970"/>
          </a:xfrm>
        </p:spPr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E542B47E-7E89-4221-8BF7-C21BE4ACC3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27465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38" y="301085"/>
            <a:ext cx="3517533" cy="128094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202" y="300988"/>
            <a:ext cx="5977020" cy="645197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38" y="1581937"/>
            <a:ext cx="3517533" cy="5171028"/>
          </a:xfrm>
        </p:spPr>
        <p:txBody>
          <a:bodyPr/>
          <a:lstStyle>
            <a:lvl1pPr marL="0" indent="0">
              <a:buNone/>
              <a:defRPr sz="1300"/>
            </a:lvl1pPr>
            <a:lvl2pPr marL="405472" indent="0">
              <a:buNone/>
              <a:defRPr sz="1100"/>
            </a:lvl2pPr>
            <a:lvl3pPr marL="810917" indent="0">
              <a:buNone/>
              <a:defRPr sz="900"/>
            </a:lvl3pPr>
            <a:lvl4pPr marL="1216366" indent="0">
              <a:buNone/>
              <a:defRPr sz="800"/>
            </a:lvl4pPr>
            <a:lvl5pPr marL="1621827" indent="0">
              <a:buNone/>
              <a:defRPr sz="800"/>
            </a:lvl5pPr>
            <a:lvl6pPr marL="2027294" indent="0">
              <a:buNone/>
              <a:defRPr sz="800"/>
            </a:lvl6pPr>
            <a:lvl7pPr marL="2432751" indent="0">
              <a:buNone/>
              <a:defRPr sz="800"/>
            </a:lvl7pPr>
            <a:lvl8pPr marL="2838212" indent="0">
              <a:buNone/>
              <a:defRPr sz="800"/>
            </a:lvl8pPr>
            <a:lvl9pPr marL="324367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BF9ECE40-5BB0-4C28-B9B6-E81433D3E2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9466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670" y="5291774"/>
            <a:ext cx="6415088" cy="62472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 rtlCol="0">
            <a:normAutofit/>
          </a:bodyPr>
          <a:lstStyle>
            <a:lvl1pPr marL="0" indent="0">
              <a:buNone/>
              <a:defRPr sz="2900"/>
            </a:lvl1pPr>
            <a:lvl2pPr marL="405472" indent="0">
              <a:buNone/>
              <a:defRPr sz="2500"/>
            </a:lvl2pPr>
            <a:lvl3pPr marL="810917" indent="0">
              <a:buNone/>
              <a:defRPr sz="2100"/>
            </a:lvl3pPr>
            <a:lvl4pPr marL="1216366" indent="0">
              <a:buNone/>
              <a:defRPr sz="1800"/>
            </a:lvl4pPr>
            <a:lvl5pPr marL="1621827" indent="0">
              <a:buNone/>
              <a:defRPr sz="1800"/>
            </a:lvl5pPr>
            <a:lvl6pPr marL="2027294" indent="0">
              <a:buNone/>
              <a:defRPr sz="1800"/>
            </a:lvl6pPr>
            <a:lvl7pPr marL="2432751" indent="0">
              <a:buNone/>
              <a:defRPr sz="1800"/>
            </a:lvl7pPr>
            <a:lvl8pPr marL="2838212" indent="0">
              <a:buNone/>
              <a:defRPr sz="1800"/>
            </a:lvl8pPr>
            <a:lvl9pPr marL="3243670" indent="0">
              <a:buNone/>
              <a:defRPr sz="18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670" y="5916513"/>
            <a:ext cx="6415088" cy="887212"/>
          </a:xfrm>
        </p:spPr>
        <p:txBody>
          <a:bodyPr/>
          <a:lstStyle>
            <a:lvl1pPr marL="0" indent="0">
              <a:buNone/>
              <a:defRPr sz="1300"/>
            </a:lvl1pPr>
            <a:lvl2pPr marL="405472" indent="0">
              <a:buNone/>
              <a:defRPr sz="1100"/>
            </a:lvl2pPr>
            <a:lvl3pPr marL="810917" indent="0">
              <a:buNone/>
              <a:defRPr sz="900"/>
            </a:lvl3pPr>
            <a:lvl4pPr marL="1216366" indent="0">
              <a:buNone/>
              <a:defRPr sz="800"/>
            </a:lvl4pPr>
            <a:lvl5pPr marL="1621827" indent="0">
              <a:buNone/>
              <a:defRPr sz="800"/>
            </a:lvl5pPr>
            <a:lvl6pPr marL="2027294" indent="0">
              <a:buNone/>
              <a:defRPr sz="800"/>
            </a:lvl6pPr>
            <a:lvl7pPr marL="2432751" indent="0">
              <a:buNone/>
              <a:defRPr sz="800"/>
            </a:lvl7pPr>
            <a:lvl8pPr marL="2838212" indent="0">
              <a:buNone/>
              <a:defRPr sz="800"/>
            </a:lvl8pPr>
            <a:lvl9pPr marL="324367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4B64B5D9-14F8-4A71-9863-7CF49339DF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76389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8AC11760-0597-4F52-BB14-6A44280536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73660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5802" y="334235"/>
            <a:ext cx="2812170" cy="711169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546" y="334235"/>
            <a:ext cx="8262024" cy="711169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E3684552-6ECB-4B2D-A6CC-9F161622FE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622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649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"/>
            <a:ext cx="10689957" cy="755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172" y="1771293"/>
            <a:ext cx="8559869" cy="5323357"/>
          </a:xfrm>
        </p:spPr>
        <p:txBody>
          <a:bodyPr/>
          <a:lstStyle>
            <a:lvl1pPr marL="351118" indent="0">
              <a:buFontTx/>
              <a:buNone/>
              <a:defRPr b="1">
                <a:latin typeface="+mj-lt"/>
              </a:defRPr>
            </a:lvl1pPr>
            <a:lvl2pPr marL="351118" indent="0">
              <a:defRPr>
                <a:latin typeface="+mj-lt"/>
              </a:defRPr>
            </a:lvl2pPr>
            <a:lvl3pPr marL="607235" indent="-251474">
              <a:defRPr>
                <a:latin typeface="+mj-lt"/>
              </a:defRPr>
            </a:lvl3pPr>
            <a:lvl4pPr marL="0" indent="348088">
              <a:defRPr>
                <a:latin typeface="+mj-lt"/>
              </a:defRPr>
            </a:lvl4pPr>
            <a:lvl5pPr marL="138620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057" y="552428"/>
            <a:ext cx="8579994" cy="1218943"/>
          </a:xfrm>
        </p:spPr>
        <p:txBody>
          <a:bodyPr/>
          <a:lstStyle>
            <a:lvl1pPr marL="0" marR="0" indent="0" defTabSz="10075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300"/>
            </a:lvl1pPr>
          </a:lstStyle>
          <a:p>
            <a:pPr lv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DD546F49-38C8-445E-8028-B3A2BC6323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148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"/>
            <a:ext cx="10689957" cy="755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72" y="1116102"/>
            <a:ext cx="8559869" cy="223177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172" y="3780633"/>
            <a:ext cx="8559869" cy="3314004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037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5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112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15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1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22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263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300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E2727DFD-9921-4DEC-A8AD-250F972689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013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" y="2334"/>
            <a:ext cx="10689956" cy="7557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884" y="552337"/>
            <a:ext cx="8579165" cy="121894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1885" y="1771278"/>
            <a:ext cx="4233654" cy="517624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522" y="1771278"/>
            <a:ext cx="4261872" cy="517624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9C31EFFE-6B76-4F5A-ADB3-0AFC03EEC1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247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890" y="552334"/>
            <a:ext cx="9195340" cy="121894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220" y="1771285"/>
            <a:ext cx="4296782" cy="6261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3764" indent="0">
              <a:buNone/>
              <a:defRPr sz="2300" b="1"/>
            </a:lvl2pPr>
            <a:lvl3pPr marL="1007518" indent="0">
              <a:buNone/>
              <a:defRPr sz="2000" b="1"/>
            </a:lvl3pPr>
            <a:lvl4pPr marL="1511278" indent="0">
              <a:buNone/>
              <a:defRPr sz="1700" b="1"/>
            </a:lvl4pPr>
            <a:lvl5pPr marL="2015035" indent="0">
              <a:buNone/>
              <a:defRPr sz="1700" b="1"/>
            </a:lvl5pPr>
            <a:lvl6pPr marL="2518804" indent="0">
              <a:buNone/>
              <a:defRPr sz="1700" b="1"/>
            </a:lvl6pPr>
            <a:lvl7pPr marL="3022560" indent="0">
              <a:buNone/>
              <a:defRPr sz="1700" b="1"/>
            </a:lvl7pPr>
            <a:lvl8pPr marL="3526326" indent="0">
              <a:buNone/>
              <a:defRPr sz="1700" b="1"/>
            </a:lvl8pPr>
            <a:lvl9pPr marL="4030078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220" y="2397398"/>
            <a:ext cx="4296782" cy="469723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5974" y="1771285"/>
            <a:ext cx="4195139" cy="6261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3764" indent="0">
              <a:buNone/>
              <a:defRPr sz="2300" b="1"/>
            </a:lvl2pPr>
            <a:lvl3pPr marL="1007518" indent="0">
              <a:buNone/>
              <a:defRPr sz="2000" b="1"/>
            </a:lvl3pPr>
            <a:lvl4pPr marL="1511278" indent="0">
              <a:buNone/>
              <a:defRPr sz="1700" b="1"/>
            </a:lvl4pPr>
            <a:lvl5pPr marL="2015035" indent="0">
              <a:buNone/>
              <a:defRPr sz="1700" b="1"/>
            </a:lvl5pPr>
            <a:lvl6pPr marL="2518804" indent="0">
              <a:buNone/>
              <a:defRPr sz="1700" b="1"/>
            </a:lvl6pPr>
            <a:lvl7pPr marL="3022560" indent="0">
              <a:buNone/>
              <a:defRPr sz="1700" b="1"/>
            </a:lvl7pPr>
            <a:lvl8pPr marL="3526326" indent="0">
              <a:buNone/>
              <a:defRPr sz="1700" b="1"/>
            </a:lvl8pPr>
            <a:lvl9pPr marL="4030078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5974" y="2411972"/>
            <a:ext cx="4195139" cy="46826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8AD7C74E-837D-4E02-8303-686B9032FF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58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" y="2334"/>
            <a:ext cx="10689956" cy="7557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890" y="552337"/>
            <a:ext cx="9195340" cy="121894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EE9E67E0-6163-49AF-9429-B093A701A8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55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083" y="6472389"/>
            <a:ext cx="662670" cy="720970"/>
          </a:xfrm>
        </p:spPr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314B7720-9C7B-4115-9CE9-EF1BC3F80F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67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6" y="301159"/>
            <a:ext cx="3517533" cy="128094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204" y="300997"/>
            <a:ext cx="5977019" cy="645197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6" y="1581934"/>
            <a:ext cx="3517533" cy="5171028"/>
          </a:xfrm>
        </p:spPr>
        <p:txBody>
          <a:bodyPr/>
          <a:lstStyle>
            <a:lvl1pPr marL="0" indent="0">
              <a:buNone/>
              <a:defRPr sz="1600"/>
            </a:lvl1pPr>
            <a:lvl2pPr marL="503764" indent="0">
              <a:buNone/>
              <a:defRPr sz="1400"/>
            </a:lvl2pPr>
            <a:lvl3pPr marL="1007518" indent="0">
              <a:buNone/>
              <a:defRPr sz="1100"/>
            </a:lvl3pPr>
            <a:lvl4pPr marL="1511278" indent="0">
              <a:buNone/>
              <a:defRPr sz="1000"/>
            </a:lvl4pPr>
            <a:lvl5pPr marL="2015035" indent="0">
              <a:buNone/>
              <a:defRPr sz="1000"/>
            </a:lvl5pPr>
            <a:lvl6pPr marL="2518804" indent="0">
              <a:buNone/>
              <a:defRPr sz="1000"/>
            </a:lvl6pPr>
            <a:lvl7pPr marL="3022560" indent="0">
              <a:buNone/>
              <a:defRPr sz="1000"/>
            </a:lvl7pPr>
            <a:lvl8pPr marL="3526326" indent="0">
              <a:buNone/>
              <a:defRPr sz="1000"/>
            </a:lvl8pPr>
            <a:lvl9pPr marL="403007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05247"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19A2CE29-6DC8-4CDE-9161-CE84F0370A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439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98" y="541311"/>
            <a:ext cx="8586862" cy="1222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161" tIns="40078" rIns="80161" bIns="400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954098" y="1763924"/>
            <a:ext cx="8586862" cy="533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161" tIns="40078" rIns="80161" bIns="400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591" y="7006700"/>
            <a:ext cx="2494756" cy="403649"/>
          </a:xfrm>
          <a:prstGeom prst="rect">
            <a:avLst/>
          </a:prstGeom>
        </p:spPr>
        <p:txBody>
          <a:bodyPr vert="horz" wrap="square" lIns="80161" tIns="40078" rIns="80161" bIns="4007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898989"/>
                </a:solidFill>
              </a:defRPr>
            </a:lvl1pPr>
          </a:lstStyle>
          <a:p>
            <a:pPr defTabSz="90487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036" y="7006700"/>
            <a:ext cx="3385741" cy="403649"/>
          </a:xfrm>
          <a:prstGeom prst="rect">
            <a:avLst/>
          </a:prstGeom>
        </p:spPr>
        <p:txBody>
          <a:bodyPr vert="horz" wrap="square" lIns="80161" tIns="40078" rIns="80161" bIns="4007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898989"/>
                </a:solidFill>
              </a:defRPr>
            </a:lvl1pPr>
          </a:lstStyle>
          <a:p>
            <a:pPr defTabSz="90487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006" y="6659048"/>
            <a:ext cx="723925" cy="697637"/>
          </a:xfrm>
          <a:prstGeom prst="rect">
            <a:avLst/>
          </a:prstGeom>
        </p:spPr>
        <p:txBody>
          <a:bodyPr vert="horz" wrap="square" lIns="80161" tIns="40078" rIns="80161" bIns="40078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lnSpc>
                <a:spcPts val="2363"/>
              </a:lnSpc>
              <a:defRPr sz="2700" smtClean="0">
                <a:solidFill>
                  <a:srgbClr val="FFFFFF"/>
                </a:solidFill>
              </a:defRPr>
            </a:lvl1pPr>
          </a:lstStyle>
          <a:p>
            <a:pPr defTabSz="904875" fontAlgn="base">
              <a:spcBef>
                <a:spcPct val="0"/>
              </a:spcBef>
              <a:spcAft>
                <a:spcPct val="0"/>
              </a:spcAft>
              <a:defRPr/>
            </a:pPr>
            <a:fld id="{EB1C0491-3674-44CF-B6B4-03510C575459}" type="slidenum">
              <a:rPr lang="ru-RU" altLang="ru-RU" smtClean="0">
                <a:cs typeface="Arial" panose="020B0604020202020204" pitchFamily="34" charset="0"/>
              </a:rPr>
              <a:pPr defTabSz="90487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9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defTabSz="1006475" rtl="0" eaLnBrk="0" fontAlgn="base" hangingPunct="0">
        <a:lnSpc>
          <a:spcPts val="5100"/>
        </a:lnSpc>
        <a:spcBef>
          <a:spcPct val="0"/>
        </a:spcBef>
        <a:spcAft>
          <a:spcPct val="0"/>
        </a:spcAft>
        <a:defRPr sz="41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06475" rtl="0" eaLnBrk="0" fontAlgn="base" hangingPunct="0">
        <a:lnSpc>
          <a:spcPts val="5100"/>
        </a:lnSpc>
        <a:spcBef>
          <a:spcPct val="0"/>
        </a:spcBef>
        <a:spcAft>
          <a:spcPct val="0"/>
        </a:spcAft>
        <a:defRPr sz="4100" b="1">
          <a:solidFill>
            <a:srgbClr val="005AA9"/>
          </a:solidFill>
          <a:latin typeface="Calibri" pitchFamily="34" charset="0"/>
        </a:defRPr>
      </a:lvl2pPr>
      <a:lvl3pPr algn="l" defTabSz="1006475" rtl="0" eaLnBrk="0" fontAlgn="base" hangingPunct="0">
        <a:lnSpc>
          <a:spcPts val="5100"/>
        </a:lnSpc>
        <a:spcBef>
          <a:spcPct val="0"/>
        </a:spcBef>
        <a:spcAft>
          <a:spcPct val="0"/>
        </a:spcAft>
        <a:defRPr sz="4100" b="1">
          <a:solidFill>
            <a:srgbClr val="005AA9"/>
          </a:solidFill>
          <a:latin typeface="Calibri" pitchFamily="34" charset="0"/>
        </a:defRPr>
      </a:lvl3pPr>
      <a:lvl4pPr algn="l" defTabSz="1006475" rtl="0" eaLnBrk="0" fontAlgn="base" hangingPunct="0">
        <a:lnSpc>
          <a:spcPts val="5100"/>
        </a:lnSpc>
        <a:spcBef>
          <a:spcPct val="0"/>
        </a:spcBef>
        <a:spcAft>
          <a:spcPct val="0"/>
        </a:spcAft>
        <a:defRPr sz="4100" b="1">
          <a:solidFill>
            <a:srgbClr val="005AA9"/>
          </a:solidFill>
          <a:latin typeface="Calibri" pitchFamily="34" charset="0"/>
        </a:defRPr>
      </a:lvl4pPr>
      <a:lvl5pPr algn="l" defTabSz="1006475" rtl="0" eaLnBrk="0" fontAlgn="base" hangingPunct="0">
        <a:lnSpc>
          <a:spcPts val="5100"/>
        </a:lnSpc>
        <a:spcBef>
          <a:spcPct val="0"/>
        </a:spcBef>
        <a:spcAft>
          <a:spcPct val="0"/>
        </a:spcAft>
        <a:defRPr sz="4100" b="1">
          <a:solidFill>
            <a:srgbClr val="005AA9"/>
          </a:solidFill>
          <a:latin typeface="Calibri" pitchFamily="34" charset="0"/>
        </a:defRPr>
      </a:lvl5pPr>
      <a:lvl6pPr marL="457200" algn="l" defTabSz="1006475" rtl="0" fontAlgn="base">
        <a:lnSpc>
          <a:spcPts val="5100"/>
        </a:lnSpc>
        <a:spcBef>
          <a:spcPct val="0"/>
        </a:spcBef>
        <a:spcAft>
          <a:spcPct val="0"/>
        </a:spcAft>
        <a:defRPr sz="4100" b="1">
          <a:solidFill>
            <a:srgbClr val="005AA9"/>
          </a:solidFill>
          <a:latin typeface="Calibri" pitchFamily="34" charset="0"/>
        </a:defRPr>
      </a:lvl6pPr>
      <a:lvl7pPr marL="914400" algn="l" defTabSz="1006475" rtl="0" fontAlgn="base">
        <a:lnSpc>
          <a:spcPts val="5100"/>
        </a:lnSpc>
        <a:spcBef>
          <a:spcPct val="0"/>
        </a:spcBef>
        <a:spcAft>
          <a:spcPct val="0"/>
        </a:spcAft>
        <a:defRPr sz="4100" b="1">
          <a:solidFill>
            <a:srgbClr val="005AA9"/>
          </a:solidFill>
          <a:latin typeface="Calibri" pitchFamily="34" charset="0"/>
        </a:defRPr>
      </a:lvl7pPr>
      <a:lvl8pPr marL="1371600" algn="l" defTabSz="1006475" rtl="0" fontAlgn="base">
        <a:lnSpc>
          <a:spcPts val="5100"/>
        </a:lnSpc>
        <a:spcBef>
          <a:spcPct val="0"/>
        </a:spcBef>
        <a:spcAft>
          <a:spcPct val="0"/>
        </a:spcAft>
        <a:defRPr sz="4100" b="1">
          <a:solidFill>
            <a:srgbClr val="005AA9"/>
          </a:solidFill>
          <a:latin typeface="Calibri" pitchFamily="34" charset="0"/>
        </a:defRPr>
      </a:lvl8pPr>
      <a:lvl9pPr marL="1828800" algn="l" defTabSz="1006475" rtl="0" fontAlgn="base">
        <a:lnSpc>
          <a:spcPts val="5100"/>
        </a:lnSpc>
        <a:spcBef>
          <a:spcPct val="0"/>
        </a:spcBef>
        <a:spcAft>
          <a:spcPct val="0"/>
        </a:spcAft>
        <a:defRPr sz="4100" b="1">
          <a:solidFill>
            <a:srgbClr val="005AA9"/>
          </a:solidFill>
          <a:latin typeface="Calibri" pitchFamily="34" charset="0"/>
        </a:defRPr>
      </a:lvl9pPr>
    </p:titleStyle>
    <p:bodyStyle>
      <a:lvl1pPr marL="350838" algn="l" defTabSz="1006475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50838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300" kern="1200">
          <a:solidFill>
            <a:srgbClr val="504F53"/>
          </a:solidFill>
          <a:latin typeface="+mj-lt"/>
          <a:ea typeface="+mn-ea"/>
          <a:cs typeface="+mn-cs"/>
        </a:defRPr>
      </a:lvl2pPr>
      <a:lvl3pPr marL="6873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47663" algn="just" defTabSz="1006475" rtl="0" eaLnBrk="0" fontAlgn="base" hangingPunct="0">
        <a:lnSpc>
          <a:spcPts val="1775"/>
        </a:lnSpc>
        <a:spcBef>
          <a:spcPts val="400"/>
        </a:spcBef>
        <a:spcAft>
          <a:spcPct val="0"/>
        </a:spcAft>
        <a:buFont typeface="Arial" panose="020B0604020202020204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385888" algn="l" defTabSz="1006475" rtl="0" eaLnBrk="0" fontAlgn="base" hangingPunct="0">
        <a:lnSpc>
          <a:spcPts val="1775"/>
        </a:lnSpc>
        <a:spcBef>
          <a:spcPts val="400"/>
        </a:spcBef>
        <a:spcAft>
          <a:spcPct val="0"/>
        </a:spcAft>
        <a:buFont typeface="Arial" panose="020B0604020202020204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770679" indent="-251879" algn="l" defTabSz="100751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444" indent="-251879" algn="l" defTabSz="100751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778204" indent="-251879" algn="l" defTabSz="100751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281969" indent="-251879" algn="l" defTabSz="100751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5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764" algn="l" defTabSz="10075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518" algn="l" defTabSz="10075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278" algn="l" defTabSz="10075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035" algn="l" defTabSz="10075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8804" algn="l" defTabSz="10075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560" algn="l" defTabSz="10075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6326" algn="l" defTabSz="10075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078" algn="l" defTabSz="100751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98" y="541311"/>
            <a:ext cx="8586862" cy="1222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02" tIns="40542" rIns="81102" bIns="405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98" y="1763924"/>
            <a:ext cx="8586862" cy="533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02" tIns="40542" rIns="81102" bIns="405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591" y="7006700"/>
            <a:ext cx="2494756" cy="403649"/>
          </a:xfrm>
          <a:prstGeom prst="rect">
            <a:avLst/>
          </a:prstGeom>
        </p:spPr>
        <p:txBody>
          <a:bodyPr vert="horz" wrap="square" lIns="81102" tIns="40542" rIns="81102" bIns="40542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898989"/>
                </a:solidFill>
              </a:defRPr>
            </a:lvl1pPr>
          </a:lstStyle>
          <a:p>
            <a:pPr defTabSz="90487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036" y="7006700"/>
            <a:ext cx="3385741" cy="403649"/>
          </a:xfrm>
          <a:prstGeom prst="rect">
            <a:avLst/>
          </a:prstGeom>
        </p:spPr>
        <p:txBody>
          <a:bodyPr vert="horz" wrap="square" lIns="81102" tIns="40542" rIns="81102" bIns="40542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>
                <a:solidFill>
                  <a:srgbClr val="898989"/>
                </a:solidFill>
              </a:defRPr>
            </a:lvl1pPr>
          </a:lstStyle>
          <a:p>
            <a:pPr defTabSz="90487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006" y="6659048"/>
            <a:ext cx="723925" cy="697637"/>
          </a:xfrm>
          <a:prstGeom prst="rect">
            <a:avLst/>
          </a:prstGeom>
        </p:spPr>
        <p:txBody>
          <a:bodyPr vert="horz" wrap="square" lIns="81102" tIns="40542" rIns="81102" bIns="40542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lnSpc>
                <a:spcPts val="1875"/>
              </a:lnSpc>
              <a:defRPr sz="2100" smtClean="0">
                <a:solidFill>
                  <a:srgbClr val="FFFFFF"/>
                </a:solidFill>
              </a:defRPr>
            </a:lvl1pPr>
          </a:lstStyle>
          <a:p>
            <a:pPr defTabSz="904875" fontAlgn="base">
              <a:spcBef>
                <a:spcPct val="0"/>
              </a:spcBef>
              <a:spcAft>
                <a:spcPct val="0"/>
              </a:spcAft>
              <a:defRPr/>
            </a:pPr>
            <a:fld id="{013A2AC5-FEB1-435C-A223-E9D61FFC08C6}" type="slidenum">
              <a:rPr lang="ru-RU" altLang="ru-RU" smtClean="0">
                <a:cs typeface="Arial" panose="020B0604020202020204" pitchFamily="34" charset="0"/>
              </a:rPr>
              <a:pPr defTabSz="90487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99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hf hdr="0" ftr="0" dt="0"/>
  <p:txStyles>
    <p:titleStyle>
      <a:lvl1pPr algn="l" defTabSz="80962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0962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0962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0962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0962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457200" algn="l" defTabSz="809625" rtl="0" fontAlgn="base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914400" algn="l" defTabSz="809625" rtl="0" fontAlgn="base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371600" algn="l" defTabSz="809625" rtl="0" fontAlgn="base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828800" algn="l" defTabSz="809625" rtl="0" fontAlgn="base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575" algn="l" defTabSz="809625" rtl="0" eaLnBrk="0" fontAlgn="base" hangingPunct="0">
        <a:spcBef>
          <a:spcPct val="20000"/>
        </a:spcBef>
        <a:spcAft>
          <a:spcPct val="0"/>
        </a:spcAft>
        <a:buFont typeface="+mj-lt"/>
        <a:defRPr sz="2800" kern="1200">
          <a:solidFill>
            <a:srgbClr val="005AA9"/>
          </a:solidFill>
          <a:latin typeface="+mj-lt"/>
          <a:ea typeface="+mn-ea"/>
          <a:cs typeface="+mn-cs"/>
        </a:defRPr>
      </a:lvl1pPr>
      <a:lvl2pPr marL="282575" algn="l" defTabSz="809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900" kern="1200">
          <a:solidFill>
            <a:srgbClr val="504F53"/>
          </a:solidFill>
          <a:latin typeface="+mj-lt"/>
          <a:ea typeface="+mn-ea"/>
          <a:cs typeface="+mn-cs"/>
        </a:defRPr>
      </a:lvl2pPr>
      <a:lvl3pPr marL="554038" indent="-201613" algn="l" defTabSz="809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rgbClr val="504F53"/>
          </a:solidFill>
          <a:latin typeface="+mj-lt"/>
          <a:ea typeface="+mn-ea"/>
          <a:cs typeface="+mn-cs"/>
        </a:defRPr>
      </a:lvl3pPr>
      <a:lvl4pPr indent="279400" algn="just" defTabSz="809625" rtl="0" eaLnBrk="0" fontAlgn="base" hangingPunct="0">
        <a:lnSpc>
          <a:spcPts val="1413"/>
        </a:lnSpc>
        <a:spcBef>
          <a:spcPts val="313"/>
        </a:spcBef>
        <a:spcAft>
          <a:spcPct val="0"/>
        </a:spcAft>
        <a:buFont typeface="Arial" panose="020B0604020202020204" pitchFamily="34" charset="0"/>
        <a:defRPr sz="1300" kern="1200">
          <a:solidFill>
            <a:srgbClr val="504F53"/>
          </a:solidFill>
          <a:latin typeface="+mj-lt"/>
          <a:ea typeface="+mn-ea"/>
          <a:cs typeface="+mn-cs"/>
        </a:defRPr>
      </a:lvl4pPr>
      <a:lvl5pPr marL="1114425" algn="l" defTabSz="809625" rtl="0" eaLnBrk="0" fontAlgn="base" hangingPunct="0">
        <a:lnSpc>
          <a:spcPts val="1413"/>
        </a:lnSpc>
        <a:spcBef>
          <a:spcPts val="313"/>
        </a:spcBef>
        <a:spcAft>
          <a:spcPct val="0"/>
        </a:spcAft>
        <a:buFont typeface="Arial" panose="020B0604020202020204" pitchFamily="34" charset="0"/>
        <a:defRPr sz="1100" kern="1200">
          <a:solidFill>
            <a:srgbClr val="8D8C90"/>
          </a:solidFill>
          <a:latin typeface="+mj-lt"/>
          <a:ea typeface="+mn-ea"/>
          <a:cs typeface="+mn-cs"/>
        </a:defRPr>
      </a:lvl5pPr>
      <a:lvl6pPr marL="2230031" indent="-202730" algn="l" defTabSz="81091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5495" indent="-202730" algn="l" defTabSz="81091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40936" indent="-202730" algn="l" defTabSz="81091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6396" indent="-202730" algn="l" defTabSz="81091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09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472" algn="l" defTabSz="8109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917" algn="l" defTabSz="8109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366" algn="l" defTabSz="8109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1827" algn="l" defTabSz="8109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7294" algn="l" defTabSz="8109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2751" algn="l" defTabSz="8109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8212" algn="l" defTabSz="8109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3670" algn="l" defTabSz="8109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632" y="5220192"/>
            <a:ext cx="534908" cy="210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7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427" y="901512"/>
            <a:ext cx="1336809" cy="144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92053" y="341242"/>
            <a:ext cx="9685487" cy="6983533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4191" tIns="62106" rIns="124191" bIns="62106" anchor="ctr"/>
          <a:lstStyle/>
          <a:p>
            <a:pPr algn="ctr" defTabSz="1241270">
              <a:defRPr/>
            </a:pPr>
            <a:endParaRPr lang="ru-RU" sz="2900" dirty="0">
              <a:solidFill>
                <a:prstClr val="white"/>
              </a:solidFill>
            </a:endParaRPr>
          </a:p>
        </p:txBody>
      </p:sp>
      <p:sp>
        <p:nvSpPr>
          <p:cNvPr id="62469" name="TextBox 42"/>
          <p:cNvSpPr txBox="1">
            <a:spLocks noChangeArrowheads="1"/>
          </p:cNvSpPr>
          <p:nvPr/>
        </p:nvSpPr>
        <p:spPr bwMode="auto">
          <a:xfrm>
            <a:off x="939661" y="6578806"/>
            <a:ext cx="8812492" cy="49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4191" tIns="62106" rIns="124191" bIns="62106">
            <a:spAutoFit/>
          </a:bodyPr>
          <a:lstStyle>
            <a:lvl1pPr defTabSz="1247775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247775">
              <a:spcBef>
                <a:spcPct val="20000"/>
              </a:spcBef>
              <a:buFont typeface="Arial" pitchFamily="34" charset="0"/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247775">
              <a:spcBef>
                <a:spcPct val="20000"/>
              </a:spcBef>
              <a:buFont typeface="Arial" pitchFamily="34" charset="0"/>
              <a:buChar char="•"/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247775">
              <a:lnSpc>
                <a:spcPts val="2263"/>
              </a:lnSpc>
              <a:spcBef>
                <a:spcPts val="5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247775">
              <a:lnSpc>
                <a:spcPts val="2263"/>
              </a:lnSpc>
              <a:spcBef>
                <a:spcPts val="500"/>
              </a:spcBef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247775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247775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247775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247775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7F7F7F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</a:p>
        </p:txBody>
      </p:sp>
      <p:sp>
        <p:nvSpPr>
          <p:cNvPr id="62470" name="TextBox 4"/>
          <p:cNvSpPr txBox="1">
            <a:spLocks noChangeArrowheads="1"/>
          </p:cNvSpPr>
          <p:nvPr/>
        </p:nvSpPr>
        <p:spPr bwMode="auto">
          <a:xfrm>
            <a:off x="4904007" y="4511963"/>
            <a:ext cx="4738625" cy="195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05" tIns="54412" rIns="108805" bIns="54412">
            <a:spAutoFit/>
          </a:bodyPr>
          <a:lstStyle>
            <a:lvl1pPr defTabSz="1027113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027113">
              <a:spcBef>
                <a:spcPct val="20000"/>
              </a:spcBef>
              <a:buFont typeface="Arial" pitchFamily="34" charset="0"/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027113">
              <a:spcBef>
                <a:spcPct val="20000"/>
              </a:spcBef>
              <a:buFont typeface="Arial" pitchFamily="34" charset="0"/>
              <a:buChar char="•"/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027113">
              <a:lnSpc>
                <a:spcPts val="2263"/>
              </a:lnSpc>
              <a:spcBef>
                <a:spcPts val="5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027113">
              <a:lnSpc>
                <a:spcPts val="2263"/>
              </a:lnSpc>
              <a:spcBef>
                <a:spcPts val="500"/>
              </a:spcBef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solidFill>
                  <a:srgbClr val="104E72"/>
                </a:solidFill>
                <a:latin typeface="Times New Roman" pitchFamily="18" charset="0"/>
                <a:cs typeface="Times New Roman" pitchFamily="18" charset="0"/>
              </a:rPr>
              <a:t>Заместитель руководителя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solidFill>
                  <a:srgbClr val="104E72"/>
                </a:solidFill>
                <a:latin typeface="Times New Roman" pitchFamily="18" charset="0"/>
                <a:cs typeface="Times New Roman" pitchFamily="18" charset="0"/>
              </a:rPr>
              <a:t>УФНС </a:t>
            </a:r>
            <a:r>
              <a:rPr lang="ru-RU" altLang="ru-RU" sz="2400" dirty="0">
                <a:solidFill>
                  <a:srgbClr val="104E72"/>
                </a:solidFill>
                <a:latin typeface="Times New Roman" pitchFamily="18" charset="0"/>
                <a:cs typeface="Times New Roman" pitchFamily="18" charset="0"/>
              </a:rPr>
              <a:t>России по Архангельской области и Ненецкому автономному округу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solidFill>
                  <a:srgbClr val="104E72"/>
                </a:solidFill>
                <a:latin typeface="Times New Roman" pitchFamily="18" charset="0"/>
                <a:cs typeface="Times New Roman" pitchFamily="18" charset="0"/>
              </a:rPr>
              <a:t>Горюнова Ольга Евгеньевна</a:t>
            </a:r>
            <a:endParaRPr lang="ru-RU" altLang="ru-RU" sz="2400" dirty="0">
              <a:solidFill>
                <a:srgbClr val="104E7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71" name="TextBox 42"/>
          <p:cNvSpPr txBox="1">
            <a:spLocks noChangeArrowheads="1"/>
          </p:cNvSpPr>
          <p:nvPr/>
        </p:nvSpPr>
        <p:spPr bwMode="auto">
          <a:xfrm>
            <a:off x="492053" y="2342712"/>
            <a:ext cx="9558506" cy="2264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05" tIns="54412" rIns="108805" bIns="54412">
            <a:spAutoFit/>
          </a:bodyPr>
          <a:lstStyle>
            <a:lvl1pPr defTabSz="1027113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027113">
              <a:spcBef>
                <a:spcPct val="20000"/>
              </a:spcBef>
              <a:buFont typeface="Arial" pitchFamily="34" charset="0"/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027113">
              <a:spcBef>
                <a:spcPct val="20000"/>
              </a:spcBef>
              <a:buFont typeface="Arial" pitchFamily="34" charset="0"/>
              <a:buChar char="•"/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027113">
              <a:lnSpc>
                <a:spcPts val="2263"/>
              </a:lnSpc>
              <a:spcBef>
                <a:spcPts val="5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027113">
              <a:lnSpc>
                <a:spcPts val="2263"/>
              </a:lnSpc>
              <a:spcBef>
                <a:spcPts val="500"/>
              </a:spcBef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Блокировка операций по счетам.</a:t>
            </a:r>
          </a:p>
          <a:p>
            <a:pPr algn="ctr">
              <a:spcBef>
                <a:spcPct val="0"/>
              </a:spcBef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Предоставление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отсрочки (рассрочки) по уплате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налогов, сборов, страховых взносов как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мера поддержки налогоплательщиков</a:t>
            </a:r>
            <a:endParaRPr lang="ru-RU" altLang="ru-RU" sz="2800" b="1" dirty="0">
              <a:solidFill>
                <a:srgbClr val="104E7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17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EF8C9E5-F151-4322-A7E1-512F3382EA0A}" type="slidenum">
              <a:rPr lang="ru-RU" altLang="ru-RU"/>
              <a:pPr>
                <a:defRPr/>
              </a:pPr>
              <a:t>10</a:t>
            </a:fld>
            <a:endParaRPr lang="ru-RU" alt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9109" y="190500"/>
            <a:ext cx="9562050" cy="88582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Общая информация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43700" y="3048000"/>
            <a:ext cx="923925" cy="388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892321" y="2200273"/>
            <a:ext cx="7295625" cy="75247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 кому обратиться за консультацией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(8182)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с вырезом 1"/>
          <p:cNvSpPr/>
          <p:nvPr/>
        </p:nvSpPr>
        <p:spPr>
          <a:xfrm>
            <a:off x="1036516" y="1857190"/>
            <a:ext cx="731980" cy="333435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9601" y="3333628"/>
            <a:ext cx="91821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Ноктова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Ольга Вячеславовна,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тел.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60-87-43,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доб.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57-99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sz="28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Ожигина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Елена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Юрьевна, тел.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60-87-43,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доб.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57-13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9601" y="4449413"/>
            <a:ext cx="91821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Романова Ирина Николаевна,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тел.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60-87-43,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доб.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57-73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Георгиева Алена Германовна,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тел.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60-87-43,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доб.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56-65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3295" y="5710336"/>
            <a:ext cx="9364171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Селиверстова Юлия Николаевна,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тел.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60-87-43,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доб.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56-63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Смирнова Надежда Сергеевна,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тел.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60-87-43,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доб.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56-20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72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632" y="5220192"/>
            <a:ext cx="534908" cy="210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7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427" y="901512"/>
            <a:ext cx="1336809" cy="144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92053" y="341241"/>
            <a:ext cx="9685487" cy="6983533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4191" tIns="62106" rIns="124191" bIns="62106" anchor="ctr"/>
          <a:lstStyle/>
          <a:p>
            <a:pPr algn="ctr" defTabSz="1241270">
              <a:defRPr/>
            </a:pPr>
            <a:endParaRPr lang="ru-RU" sz="2900" dirty="0">
              <a:solidFill>
                <a:prstClr val="white"/>
              </a:solidFill>
            </a:endParaRPr>
          </a:p>
        </p:txBody>
      </p:sp>
      <p:sp>
        <p:nvSpPr>
          <p:cNvPr id="62469" name="TextBox 42"/>
          <p:cNvSpPr txBox="1">
            <a:spLocks noChangeArrowheads="1"/>
          </p:cNvSpPr>
          <p:nvPr/>
        </p:nvSpPr>
        <p:spPr bwMode="auto">
          <a:xfrm>
            <a:off x="939661" y="6578806"/>
            <a:ext cx="8812492" cy="49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4191" tIns="62106" rIns="124191" bIns="62106">
            <a:spAutoFit/>
          </a:bodyPr>
          <a:lstStyle>
            <a:lvl1pPr defTabSz="1247775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247775">
              <a:spcBef>
                <a:spcPct val="20000"/>
              </a:spcBef>
              <a:buFont typeface="Arial" pitchFamily="34" charset="0"/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247775">
              <a:spcBef>
                <a:spcPct val="20000"/>
              </a:spcBef>
              <a:buFont typeface="Arial" pitchFamily="34" charset="0"/>
              <a:buChar char="•"/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247775">
              <a:lnSpc>
                <a:spcPts val="2263"/>
              </a:lnSpc>
              <a:spcBef>
                <a:spcPts val="5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247775">
              <a:lnSpc>
                <a:spcPts val="2263"/>
              </a:lnSpc>
              <a:spcBef>
                <a:spcPts val="500"/>
              </a:spcBef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247775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247775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247775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247775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smtClean="0">
                <a:solidFill>
                  <a:srgbClr val="7F7F7F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  <a:endParaRPr lang="ru-RU" altLang="ru-RU" sz="2400" dirty="0">
              <a:solidFill>
                <a:srgbClr val="7F7F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71" name="TextBox 42"/>
          <p:cNvSpPr txBox="1">
            <a:spLocks noChangeArrowheads="1"/>
          </p:cNvSpPr>
          <p:nvPr/>
        </p:nvSpPr>
        <p:spPr bwMode="auto">
          <a:xfrm>
            <a:off x="503163" y="2788162"/>
            <a:ext cx="9685487" cy="540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05" tIns="54412" rIns="108805" bIns="54412">
            <a:spAutoFit/>
          </a:bodyPr>
          <a:lstStyle>
            <a:lvl1pPr defTabSz="1027113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027113">
              <a:spcBef>
                <a:spcPct val="20000"/>
              </a:spcBef>
              <a:buFont typeface="Arial" pitchFamily="34" charset="0"/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027113">
              <a:spcBef>
                <a:spcPct val="20000"/>
              </a:spcBef>
              <a:buFont typeface="Arial" pitchFamily="34" charset="0"/>
              <a:buChar char="•"/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027113">
              <a:lnSpc>
                <a:spcPts val="2263"/>
              </a:lnSpc>
              <a:spcBef>
                <a:spcPts val="5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027113">
              <a:lnSpc>
                <a:spcPts val="2263"/>
              </a:lnSpc>
              <a:spcBef>
                <a:spcPts val="500"/>
              </a:spcBef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104E72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127" y="4331205"/>
            <a:ext cx="2999505" cy="2999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87534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723900" y="-23944"/>
            <a:ext cx="8826403" cy="1314043"/>
          </a:xfrm>
        </p:spPr>
        <p:txBody>
          <a:bodyPr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Приостановление операций по счетам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банках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ии индивидуальных предпринимателей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78154" y="3462328"/>
            <a:ext cx="9430310" cy="3462710"/>
          </a:xfrm>
        </p:spPr>
        <p:txBody>
          <a:bodyPr/>
          <a:lstStyle/>
          <a:p>
            <a:r>
              <a:rPr lang="ru-RU" dirty="0" smtClean="0"/>
              <a:t>							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62450" y="999048"/>
            <a:ext cx="1695450" cy="582103"/>
          </a:xfrm>
          <a:prstGeom prst="rect">
            <a:avLst/>
          </a:prstGeom>
        </p:spPr>
        <p:txBody>
          <a:bodyPr vert="horz" wrap="square" lIns="133240" tIns="66620" rIns="133240" bIns="66620" rtlCol="0" anchor="ctr">
            <a:noAutofit/>
          </a:bodyPr>
          <a:lstStyle/>
          <a:p>
            <a:pPr algn="just" defTabSz="1332400">
              <a:spcBef>
                <a:spcPct val="0"/>
              </a:spcBef>
            </a:pPr>
            <a:r>
              <a:rPr lang="ru-RU" sz="1600" b="1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Ст.76  </a:t>
            </a:r>
            <a:r>
              <a:rPr lang="ru-RU" sz="1600" b="1" dirty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НК </a:t>
            </a:r>
            <a:r>
              <a:rPr lang="ru-RU" sz="1600" b="1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РФ</a:t>
            </a:r>
            <a:endParaRPr lang="ru-RU" sz="1600" b="1" dirty="0">
              <a:solidFill>
                <a:srgbClr val="005AA9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372054"/>
              </p:ext>
            </p:extLst>
          </p:nvPr>
        </p:nvGraphicFramePr>
        <p:xfrm>
          <a:off x="723900" y="1480599"/>
          <a:ext cx="4800600" cy="202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788"/>
                <a:gridCol w="2400812"/>
              </a:tblGrid>
              <a:tr h="2024601">
                <a:tc>
                  <a:txBody>
                    <a:bodyPr/>
                    <a:lstStyle/>
                    <a:p>
                      <a:pPr marL="0" algn="l" defTabSz="1007518" rtl="0" eaLnBrk="1" latinLnBrk="0" hangingPunct="1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Приостановление операций по счетам </a:t>
                      </a:r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algn="l" defTabSz="1007518" rtl="0" eaLnBrk="1" latinLnBrk="0" hangingPunct="1"/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b="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размере отрицательного сальдо единого налогового счета,</a:t>
                      </a:r>
                    </a:p>
                    <a:p>
                      <a:pPr marL="0" algn="just" defTabSz="1007518" rtl="0" eaLnBrk="1" latinLnBrk="0" hangingPunct="1"/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определяемом банком ежедневно на основании информации НО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Возобновление операций по счетам </a:t>
                      </a:r>
                    </a:p>
                    <a:p>
                      <a:pPr algn="just"/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формировании положительного либо нулевого сальдо  единого налогового счета.</a:t>
                      </a:r>
                      <a:endParaRPr lang="ru-RU" sz="1400" b="0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569417"/>
              </p:ext>
            </p:extLst>
          </p:nvPr>
        </p:nvGraphicFramePr>
        <p:xfrm>
          <a:off x="5800725" y="1478445"/>
          <a:ext cx="4448175" cy="2007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612"/>
                <a:gridCol w="2224563"/>
              </a:tblGrid>
              <a:tr h="2007705">
                <a:tc>
                  <a:txBody>
                    <a:bodyPr/>
                    <a:lstStyle/>
                    <a:p>
                      <a:pPr marL="0" algn="l" defTabSz="1007518" rtl="0" eaLnBrk="1" latinLnBrk="0" hangingPunct="1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Приостановление операций по счетам в случае </a:t>
                      </a:r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непредставления налоговой декларации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течение 20 дней по истечении установленного срока.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075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Возобновление операций по счетам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после представления  налоговой декларации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690795"/>
              </p:ext>
            </p:extLst>
          </p:nvPr>
        </p:nvGraphicFramePr>
        <p:xfrm>
          <a:off x="723900" y="4072890"/>
          <a:ext cx="4648200" cy="2889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3604"/>
                <a:gridCol w="2324596"/>
              </a:tblGrid>
              <a:tr h="2889885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Приостановление операций по счетам в случае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непередачи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НО </a:t>
                      </a:r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квитанции о приеме требования </a:t>
                      </a:r>
                    </a:p>
                    <a:p>
                      <a:pPr marL="0" marR="0" indent="0" algn="l" defTabSz="10075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представлении документов, пояснений, уведомления о вызове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течение 10 дней со дня истечения срока, установленного для передачи.</a:t>
                      </a:r>
                    </a:p>
                    <a:p>
                      <a:endParaRPr lang="ru-RU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Возобновление операций по счетам: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передаче квитанции о приеме документов, направленных НО;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представлении документов (пояснений), истребованных</a:t>
                      </a:r>
                      <a:r>
                        <a:rPr lang="ru-RU" sz="1400" b="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НО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23900" y="1099599"/>
            <a:ext cx="514350" cy="3810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34075" y="1097445"/>
            <a:ext cx="514350" cy="3810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3900" y="3571879"/>
            <a:ext cx="514350" cy="3810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38925" y="3571879"/>
            <a:ext cx="2552700" cy="582103"/>
          </a:xfrm>
          <a:prstGeom prst="rect">
            <a:avLst/>
          </a:prstGeom>
        </p:spPr>
        <p:txBody>
          <a:bodyPr vert="horz" wrap="square" lIns="133240" tIns="66620" rIns="133240" bIns="66620" rtlCol="0" anchor="ctr">
            <a:noAutofit/>
          </a:bodyPr>
          <a:lstStyle/>
          <a:p>
            <a:pPr algn="just" defTabSz="1332400">
              <a:spcBef>
                <a:spcPct val="0"/>
              </a:spcBef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П.10.Ст.101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НК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РФ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923809"/>
              </p:ext>
            </p:extLst>
          </p:nvPr>
        </p:nvGraphicFramePr>
        <p:xfrm>
          <a:off x="5514975" y="4242849"/>
          <a:ext cx="4800600" cy="202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788"/>
                <a:gridCol w="2400812"/>
              </a:tblGrid>
              <a:tr h="2024601">
                <a:tc>
                  <a:txBody>
                    <a:bodyPr/>
                    <a:lstStyle/>
                    <a:p>
                      <a:pPr marL="0" algn="l" defTabSz="1007518" rtl="0" eaLnBrk="1" latinLnBrk="0" hangingPunct="1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Приостановление операций по счетам </a:t>
                      </a:r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результатам КНП, ВНП при наличии оснований с учетом очередности принятия обеспечительных мер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(имущество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счета)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Возобновление операций по счетам </a:t>
                      </a:r>
                    </a:p>
                    <a:p>
                      <a:pPr algn="just"/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формировании положительного либо нулевого сальдо  единого налогового счета.</a:t>
                      </a:r>
                      <a:endParaRPr lang="ru-RU" sz="1400" b="0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6638925" y="5686425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17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634775" y="130527"/>
            <a:ext cx="8826403" cy="2031648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Арест счетов судебными приставами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(статья 64, 81 </a:t>
            </a:r>
            <a:r>
              <a:rPr lang="ru-RU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02.10.2007 N 229-ФЗ </a:t>
            </a:r>
            <a:r>
              <a:rPr lang="ru-RU" sz="18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исполнительном </a:t>
            </a:r>
            <a:r>
              <a:rPr lang="ru-RU" sz="18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производстве»)</a:t>
            </a:r>
            <a:endParaRPr lang="ru-RU" sz="1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3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78154" y="3462328"/>
            <a:ext cx="9430310" cy="3462710"/>
          </a:xfrm>
        </p:spPr>
        <p:txBody>
          <a:bodyPr/>
          <a:lstStyle/>
          <a:p>
            <a:r>
              <a:rPr lang="ru-RU" dirty="0" smtClean="0"/>
              <a:t>							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396765"/>
              </p:ext>
            </p:extLst>
          </p:nvPr>
        </p:nvGraphicFramePr>
        <p:xfrm>
          <a:off x="923926" y="2362200"/>
          <a:ext cx="9067800" cy="2219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2933"/>
                <a:gridCol w="4534867"/>
              </a:tblGrid>
              <a:tr h="2219326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рамках исполнительного производства судебный пристав-исполнитель накладывает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арест на денежные средства физических лиц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находящиеся на счетах, в целях обеспечения исполнения исполнительного документа.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Снятие ареста со счета: 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погашение задолженности по исполнительному документу;</a:t>
                      </a:r>
                    </a:p>
                    <a:p>
                      <a:pPr marL="0" marR="0" indent="0" algn="l" defTabSz="10075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вынесение постановления об обращении взыскания на денежные средства должника.</a:t>
                      </a:r>
                    </a:p>
                    <a:p>
                      <a:endParaRPr lang="ru-RU" sz="1600" b="0" kern="12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57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EF8C9E5-F151-4322-A7E1-512F3382EA0A}" type="slidenum">
              <a:rPr lang="ru-RU" altLang="ru-RU"/>
              <a:pPr>
                <a:defRPr/>
              </a:pPr>
              <a:t>4</a:t>
            </a:fld>
            <a:endParaRPr lang="ru-RU" alt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9109" y="190500"/>
            <a:ext cx="9562050" cy="88582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Общая информация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43700" y="3048000"/>
            <a:ext cx="923925" cy="388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044721" y="1209673"/>
            <a:ext cx="7295625" cy="75247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 кому обратиться за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помощью?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Стрелка вправо с вырезом 1"/>
          <p:cNvSpPr/>
          <p:nvPr/>
        </p:nvSpPr>
        <p:spPr>
          <a:xfrm>
            <a:off x="1007941" y="1261878"/>
            <a:ext cx="731980" cy="333435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7530" y="3441199"/>
            <a:ext cx="91821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/>
          </a:p>
          <a:p>
            <a:pPr algn="ctr"/>
            <a:r>
              <a:rPr lang="ru-RU" sz="2800" dirty="0"/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(8184) 54-80-31, доб. 39-20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доб.39-26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 с физических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граждан) 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7530" y="4991100"/>
            <a:ext cx="9364171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6182" y="5274674"/>
            <a:ext cx="8946866" cy="170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dirty="0"/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(8182) 60-87-43, доб.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56-18; доб. 56-10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взыскания задолженности предпринимателей.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8565" y="1871539"/>
            <a:ext cx="91821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  <a:p>
            <a:pPr algn="ctr"/>
            <a:r>
              <a:rPr lang="ru-RU" sz="2800" dirty="0"/>
              <a:t>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800) -222-22-22 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блокировки счета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58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0075" y="415406"/>
            <a:ext cx="9759910" cy="890632"/>
          </a:xfrm>
        </p:spPr>
        <p:txBody>
          <a:bodyPr>
            <a:noAutofit/>
          </a:bodyPr>
          <a:lstStyle/>
          <a:p>
            <a:pPr algn="ctr"/>
            <a:r>
              <a:rPr lang="ru-RU" sz="3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Нормативные документы по предоставлению отсрочки (рассрочки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3108" y="6659552"/>
            <a:ext cx="724610" cy="696480"/>
          </a:xfrm>
          <a:prstGeom prst="rect">
            <a:avLst/>
          </a:prstGeom>
        </p:spPr>
        <p:txBody>
          <a:bodyPr lIns="91422" tIns="45711" rIns="91422" bIns="45711"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524250" y="2124075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4602185"/>
              </p:ext>
            </p:extLst>
          </p:nvPr>
        </p:nvGraphicFramePr>
        <p:xfrm>
          <a:off x="800100" y="1266825"/>
          <a:ext cx="8924924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283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94307" y="168113"/>
            <a:ext cx="9391484" cy="627443"/>
          </a:xfrm>
        </p:spPr>
        <p:txBody>
          <a:bodyPr/>
          <a:lstStyle/>
          <a:p>
            <a:pPr algn="ctr"/>
            <a:r>
              <a:rPr lang="ru-RU" sz="3000" dirty="0" smtClean="0"/>
              <a:t>Основания для предоставления отсрочки/ рассрочки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8C9E5-F151-4322-A7E1-512F3382EA0A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graphicFrame>
        <p:nvGraphicFramePr>
          <p:cNvPr id="11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067685"/>
              </p:ext>
            </p:extLst>
          </p:nvPr>
        </p:nvGraphicFramePr>
        <p:xfrm>
          <a:off x="757391" y="750629"/>
          <a:ext cx="9011265" cy="6580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658"/>
                <a:gridCol w="8188607"/>
              </a:tblGrid>
              <a:tr h="293245"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235591"/>
                          </a:solidFill>
                          <a:effectLst/>
                        </a:rPr>
                        <a:t>пункт 2 статьи 64 НК РФ</a:t>
                      </a:r>
                      <a:endParaRPr lang="ru-RU" sz="1800" b="1" dirty="0">
                        <a:solidFill>
                          <a:srgbClr val="2355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999"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600" b="1" i="0" kern="1200" dirty="0">
                          <a:solidFill>
                            <a:srgbClr val="235591"/>
                          </a:solidFill>
                          <a:effectLst/>
                        </a:rPr>
                        <a:t>Юридические лица и индивидуальные предприниматели</a:t>
                      </a:r>
                      <a:endParaRPr lang="ru-RU" sz="1600" b="1" i="0" dirty="0">
                        <a:solidFill>
                          <a:srgbClr val="2355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999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235591"/>
                          </a:solidFill>
                          <a:effectLst/>
                        </a:rPr>
                        <a:t>пп</a:t>
                      </a:r>
                      <a:r>
                        <a:rPr lang="ru-RU" sz="1800" b="1" kern="1200" dirty="0">
                          <a:solidFill>
                            <a:srgbClr val="235591"/>
                          </a:solidFill>
                          <a:effectLst/>
                        </a:rPr>
                        <a:t>. 1 </a:t>
                      </a:r>
                      <a:endParaRPr lang="ru-RU" sz="1800" b="1" dirty="0">
                        <a:solidFill>
                          <a:srgbClr val="2355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причинение ущерба в результате стихийного бедствия, технологической катастрофы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/>
                </a:tc>
              </a:tr>
              <a:tr h="2113999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235591"/>
                          </a:solidFill>
                          <a:effectLst/>
                        </a:rPr>
                        <a:t>пп</a:t>
                      </a:r>
                      <a:r>
                        <a:rPr lang="ru-RU" sz="1800" b="1" kern="1200" dirty="0">
                          <a:solidFill>
                            <a:srgbClr val="235591"/>
                          </a:solidFill>
                          <a:effectLst/>
                        </a:rPr>
                        <a:t>. 2 </a:t>
                      </a:r>
                      <a:endParaRPr lang="ru-RU" sz="1800" b="1" dirty="0">
                        <a:solidFill>
                          <a:srgbClr val="2355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ru-RU" sz="1600" kern="1200" dirty="0" err="1">
                          <a:effectLst/>
                        </a:rPr>
                        <a:t>непредоставление</a:t>
                      </a:r>
                      <a:r>
                        <a:rPr lang="ru-RU" sz="1600" kern="1200" dirty="0">
                          <a:effectLst/>
                        </a:rPr>
                        <a:t> (несвоевременное предоставление) бюджетных ассигнований и (или) лимитов бюджетных обязательств, недофинансирование расходов до заинтересованного лица - получателя бюджетных средств в объеме, достаточном для своевременной уплаты налогов, сборов, страховых взносов, а также </a:t>
                      </a:r>
                      <a:r>
                        <a:rPr lang="ru-RU" sz="1600" kern="1200" dirty="0" err="1">
                          <a:effectLst/>
                        </a:rPr>
                        <a:t>неперечисление</a:t>
                      </a:r>
                      <a:r>
                        <a:rPr lang="ru-RU" sz="1600" kern="1200" dirty="0">
                          <a:effectLst/>
                        </a:rPr>
                        <a:t> (несвоевременное перечисление) заинтересованному лицу из бюджета денежных средств в объеме, достаточном для своевременной уплаты этим лицом налогов, сборов, страховых взносов, в том числе в счет оплаты оказанных этим лицом услуг (выполненных работ, поставленных товаров) для государственных, муниципальных нужд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/>
                </a:tc>
              </a:tr>
              <a:tr h="265999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235591"/>
                          </a:solidFill>
                          <a:effectLst/>
                        </a:rPr>
                        <a:t>пп</a:t>
                      </a:r>
                      <a:r>
                        <a:rPr lang="ru-RU" sz="1800" b="1" kern="1200" dirty="0">
                          <a:solidFill>
                            <a:srgbClr val="235591"/>
                          </a:solidFill>
                          <a:effectLst/>
                        </a:rPr>
                        <a:t>. 3 </a:t>
                      </a:r>
                      <a:endParaRPr lang="ru-RU" sz="1800" b="1" dirty="0">
                        <a:solidFill>
                          <a:srgbClr val="2355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угроза возникновения признаков несостоятельности (банкротства)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/>
                </a:tc>
              </a:tr>
              <a:tr h="523430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235591"/>
                          </a:solidFill>
                          <a:effectLst/>
                        </a:rPr>
                        <a:t>пп</a:t>
                      </a:r>
                      <a:r>
                        <a:rPr lang="ru-RU" sz="1800" b="1" kern="1200" dirty="0">
                          <a:solidFill>
                            <a:srgbClr val="235591"/>
                          </a:solidFill>
                          <a:effectLst/>
                        </a:rPr>
                        <a:t>. 5</a:t>
                      </a:r>
                      <a:endParaRPr lang="ru-RU" sz="1800" b="1" dirty="0">
                        <a:solidFill>
                          <a:srgbClr val="2355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производство и (или) реализация товаров, работ или услуг заинтересованным лицом носит сезонный характер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/>
                </a:tc>
              </a:tr>
              <a:tr h="780863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235591"/>
                          </a:solidFill>
                          <a:effectLst/>
                        </a:rPr>
                        <a:t>пп</a:t>
                      </a:r>
                      <a:r>
                        <a:rPr lang="ru-RU" sz="1800" b="1" kern="1200" dirty="0">
                          <a:solidFill>
                            <a:srgbClr val="235591"/>
                          </a:solidFill>
                          <a:effectLst/>
                        </a:rPr>
                        <a:t>. 7 </a:t>
                      </a:r>
                      <a:endParaRPr lang="ru-RU" sz="1800" b="1" dirty="0">
                        <a:solidFill>
                          <a:srgbClr val="2355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невозможность единовременной уплаты задолженности по результатам налоговой проверки (обращение должно быть не позднее 10 дней после вступления в силу решения по результатам налоговой проверки)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/>
                </a:tc>
              </a:tr>
              <a:tr h="265999"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235591"/>
                          </a:solidFill>
                          <a:effectLst/>
                        </a:rPr>
                        <a:t>Физические лица</a:t>
                      </a:r>
                      <a:endParaRPr lang="ru-RU" sz="1800" b="1" dirty="0">
                        <a:solidFill>
                          <a:srgbClr val="2355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611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235591"/>
                          </a:solidFill>
                          <a:effectLst/>
                        </a:rPr>
                        <a:t>пп</a:t>
                      </a:r>
                      <a:r>
                        <a:rPr lang="ru-RU" sz="1800" b="1" kern="1200" dirty="0">
                          <a:solidFill>
                            <a:srgbClr val="235591"/>
                          </a:solidFill>
                          <a:effectLst/>
                        </a:rPr>
                        <a:t>. 1</a:t>
                      </a:r>
                      <a:endParaRPr lang="ru-RU" sz="1800" b="1" dirty="0">
                        <a:solidFill>
                          <a:srgbClr val="2355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причинение ущерба в результате стихийного бедствия, технологической катастрофы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/>
                </a:tc>
              </a:tr>
              <a:tr h="725700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235591"/>
                          </a:solidFill>
                          <a:effectLst/>
                        </a:rPr>
                        <a:t>пп</a:t>
                      </a:r>
                      <a:r>
                        <a:rPr lang="ru-RU" sz="1800" b="1" kern="1200" dirty="0">
                          <a:solidFill>
                            <a:srgbClr val="235591"/>
                          </a:solidFill>
                          <a:effectLst/>
                        </a:rPr>
                        <a:t>. 4 </a:t>
                      </a:r>
                      <a:endParaRPr lang="ru-RU" sz="1800" b="1" dirty="0">
                        <a:solidFill>
                          <a:srgbClr val="2355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имущественное положение физического лица (без учета имущества, на которое в соответствии с законодательством Российской Федерации не может быть обращено взыскание) исключает возможность единовременной уплаты задолженности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/>
                </a:tc>
              </a:tr>
              <a:tr h="725700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235591"/>
                          </a:solidFill>
                          <a:effectLst/>
                        </a:rPr>
                        <a:t>пп</a:t>
                      </a:r>
                      <a:r>
                        <a:rPr lang="ru-RU" sz="1800" b="1" kern="1200" dirty="0">
                          <a:solidFill>
                            <a:srgbClr val="235591"/>
                          </a:solidFill>
                          <a:effectLst/>
                        </a:rPr>
                        <a:t>. 7 </a:t>
                      </a:r>
                      <a:endParaRPr lang="ru-RU" sz="1800" b="1" dirty="0">
                        <a:solidFill>
                          <a:srgbClr val="2355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невозможность единовременной уплаты задолженности по результатам налоговой проверки (обращение должно быть не позднее 10 дней после вступления в силу решения по результатам налоговой проверки)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00" marR="7100" marT="71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53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8C9E5-F151-4322-A7E1-512F3382EA0A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106990"/>
              </p:ext>
            </p:extLst>
          </p:nvPr>
        </p:nvGraphicFramePr>
        <p:xfrm>
          <a:off x="737419" y="368708"/>
          <a:ext cx="9044255" cy="6368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1165"/>
                <a:gridCol w="7823090"/>
              </a:tblGrid>
              <a:tr h="71712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solidFill>
                            <a:srgbClr val="235591"/>
                          </a:solidFill>
                          <a:effectLst/>
                        </a:rPr>
                        <a:t>Документы, необходимые для рассмотрения заявления </a:t>
                      </a:r>
                      <a:br>
                        <a:rPr lang="ru-RU" sz="2800" b="1" u="none" strike="noStrike" dirty="0">
                          <a:solidFill>
                            <a:srgbClr val="235591"/>
                          </a:solidFill>
                          <a:effectLst/>
                        </a:rPr>
                      </a:br>
                      <a:r>
                        <a:rPr lang="ru-RU" sz="1800" b="1" u="none" strike="noStrike" dirty="0">
                          <a:solidFill>
                            <a:srgbClr val="235591"/>
                          </a:solidFill>
                          <a:effectLst/>
                        </a:rPr>
                        <a:t>(статья 64 НК РФ)</a:t>
                      </a:r>
                      <a:endParaRPr lang="ru-RU" sz="1800" b="1" i="0" u="none" strike="noStrike" dirty="0">
                        <a:solidFill>
                          <a:srgbClr val="235591"/>
                        </a:solidFill>
                        <a:effectLst/>
                        <a:latin typeface="Times New Roman"/>
                      </a:endParaRPr>
                    </a:p>
                  </a:txBody>
                  <a:tcPr marL="8505" marR="8505" marT="850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06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подпункт 1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пункта 4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05" marR="8505" marT="850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u="none" strike="noStrike" dirty="0">
                          <a:effectLst/>
                        </a:rPr>
                        <a:t>справки</a:t>
                      </a:r>
                      <a:r>
                        <a:rPr lang="ru-RU" sz="1600" u="none" strike="noStrike" dirty="0">
                          <a:effectLst/>
                        </a:rPr>
                        <a:t> банков </a:t>
                      </a:r>
                      <a:r>
                        <a:rPr lang="ru-RU" sz="1600" b="1" u="none" strike="noStrike" dirty="0">
                          <a:effectLst/>
                        </a:rPr>
                        <a:t>о ежемесячных оборотах </a:t>
                      </a:r>
                      <a:r>
                        <a:rPr lang="ru-RU" sz="1600" u="none" strike="noStrike" dirty="0">
                          <a:effectLst/>
                        </a:rPr>
                        <a:t>денежных средств (электронных денежных средств, драгоценных металлов) за каждый месяц из предшествующих подаче указанного заявления </a:t>
                      </a:r>
                      <a:r>
                        <a:rPr lang="ru-RU" sz="1600" b="1" u="none" strike="noStrike" dirty="0">
                          <a:effectLst/>
                        </a:rPr>
                        <a:t>6 месяцев </a:t>
                      </a:r>
                      <a:r>
                        <a:rPr lang="ru-RU" sz="1600" u="none" strike="noStrike" dirty="0">
                          <a:effectLst/>
                        </a:rPr>
                        <a:t>по </a:t>
                      </a:r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ВСЕМ</a:t>
                      </a:r>
                      <a:r>
                        <a:rPr lang="ru-RU" sz="1600" u="none" strike="noStrike" dirty="0">
                          <a:effectLst/>
                        </a:rPr>
                        <a:t> счетам этого лица в банках, по </a:t>
                      </a:r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ВСЕМ</a:t>
                      </a:r>
                      <a:r>
                        <a:rPr lang="ru-RU" sz="1600" u="none" strike="noStrike" dirty="0">
                          <a:effectLst/>
                        </a:rPr>
                        <a:t> лицевым счетам, открытым в казначействе  </a:t>
                      </a:r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 ТОМ ЧИСЛЕ ЗАКРЫТЫМ В ЭТОТ 6-ТИ МЕСЯЧНЫЙ ПЕРИОД, НЕ ИСПОЛЬЗОВАВШИМСЯ, Т.Е. С НУЛЕВЫМИ ОБОРОТАМИ И НУЛЕВЫМИ ОСТАТКАМИ, ОТКРЫТЫМ В ЭТОТ ПЕРИОД - ПО ВСЕМ</a:t>
                      </a:r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!!!!!),</a:t>
                      </a:r>
                    </a:p>
                    <a:p>
                      <a:pPr algn="just" fontAlgn="ctr"/>
                      <a:r>
                        <a:rPr lang="ru-RU" sz="1600" u="none" strike="noStrike" dirty="0" smtClean="0">
                          <a:effectLst/>
                        </a:rPr>
                        <a:t>а </a:t>
                      </a:r>
                      <a:r>
                        <a:rPr lang="ru-RU" sz="1600" u="none" strike="noStrike" dirty="0">
                          <a:effectLst/>
                        </a:rPr>
                        <a:t>также о наличии его расчетных документов, помещенных в соответствующую </a:t>
                      </a:r>
                      <a:r>
                        <a:rPr lang="ru-RU" sz="1600" b="1" u="none" strike="noStrike" dirty="0">
                          <a:effectLst/>
                        </a:rPr>
                        <a:t>картотеку </a:t>
                      </a:r>
                      <a:r>
                        <a:rPr lang="ru-RU" sz="1600" u="none" strike="noStrike" dirty="0">
                          <a:effectLst/>
                        </a:rPr>
                        <a:t>неоплаченных расчетных документов, либо об их отсутствии в этой картотеке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05" marR="8505" marT="8505" marB="0" anchor="ctr"/>
                </a:tc>
              </a:tr>
              <a:tr h="994371">
                <a:tc>
                  <a:txBody>
                    <a:bodyPr/>
                    <a:lstStyle/>
                    <a:p>
                      <a:pPr algn="l" fontAlgn="ctr"/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подпункт </a:t>
                      </a:r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пункта 4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05" marR="8505" marT="850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u="none" strike="noStrike" dirty="0">
                          <a:effectLst/>
                        </a:rPr>
                        <a:t>справки</a:t>
                      </a:r>
                      <a:r>
                        <a:rPr lang="ru-RU" sz="1600" u="none" strike="noStrike" dirty="0">
                          <a:effectLst/>
                        </a:rPr>
                        <a:t> банков </a:t>
                      </a:r>
                      <a:r>
                        <a:rPr lang="ru-RU" sz="1600" b="1" u="none" strike="noStrike" dirty="0">
                          <a:effectLst/>
                        </a:rPr>
                        <a:t>об остатках </a:t>
                      </a:r>
                      <a:r>
                        <a:rPr lang="ru-RU" sz="1600" u="none" strike="noStrike" dirty="0">
                          <a:effectLst/>
                        </a:rPr>
                        <a:t>денежных средств (электронных денежных средств, драгоценных металлов) на </a:t>
                      </a:r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ВСЕХ </a:t>
                      </a:r>
                      <a:r>
                        <a:rPr lang="ru-RU" sz="1600" u="none" strike="noStrike" dirty="0">
                          <a:effectLst/>
                        </a:rPr>
                        <a:t>счетах этого лица в банках, казначействе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05" marR="8505" marT="8505" marB="0" anchor="ctr"/>
                </a:tc>
              </a:tr>
              <a:tr h="1074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подпункт 3 </a:t>
                      </a:r>
                      <a:br>
                        <a:rPr lang="ru-RU" sz="1600" u="none" strike="noStrike">
                          <a:effectLst/>
                        </a:rPr>
                      </a:br>
                      <a:r>
                        <a:rPr lang="ru-RU" sz="1600" u="none" strike="noStrike">
                          <a:effectLst/>
                        </a:rPr>
                        <a:t>пункта 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05" marR="8505" marT="850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u="none" strike="noStrike" dirty="0">
                          <a:effectLst/>
                        </a:rPr>
                        <a:t>перечень контрагентов - дебиторов </a:t>
                      </a:r>
                      <a:r>
                        <a:rPr lang="ru-RU" sz="1600" u="none" strike="noStrike" dirty="0">
                          <a:effectLst/>
                        </a:rPr>
                        <a:t>этого лица с указанием цен договоров, заключенных с соответствующими контрагентами - дебиторами, и сроков их исполнения. Заинтересованное лицо вправе предоставить аналогичную информацию об иных обязательствах и основаниях их </a:t>
                      </a:r>
                      <a:r>
                        <a:rPr lang="ru-RU" sz="1600" u="none" strike="noStrike" dirty="0" smtClean="0">
                          <a:effectLst/>
                        </a:rPr>
                        <a:t>возникновения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05" marR="8505" marT="8505" marB="0" anchor="ctr"/>
                </a:tc>
              </a:tr>
              <a:tr h="5370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05" marR="8505" marT="850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ИНОЙ ДОКУМЕНТ, ПРЕДУСМОТРЕННЫЙ ПУНКТОМ 5 СТАТЬИ 64 НК РФ, В ЗАВИСИМОСТИ ОТ ВЫБРАННОГО ОСНОВАНИЯ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8505" marR="8505" marT="8505" marB="0" anchor="ctr"/>
                </a:tc>
              </a:tr>
              <a:tr h="26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05" marR="8505" marT="850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 dirty="0">
                          <a:effectLst/>
                        </a:rPr>
                        <a:t>график платежей (</a:t>
                      </a:r>
                      <a:r>
                        <a:rPr lang="ru-RU" sz="1600" b="1" u="none" strike="noStrike" dirty="0">
                          <a:effectLst/>
                        </a:rPr>
                        <a:t>при подаче заявления о предоставлении рассрочки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05" marR="8505" marT="8505" marB="0" anchor="ctr"/>
                </a:tc>
              </a:tr>
              <a:tr h="5370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абзац 2 </a:t>
                      </a:r>
                      <a:br>
                        <a:rPr lang="ru-RU" sz="1600" u="none" strike="noStrike">
                          <a:effectLst/>
                        </a:rPr>
                      </a:br>
                      <a:r>
                        <a:rPr lang="ru-RU" sz="1600" u="none" strike="noStrike">
                          <a:effectLst/>
                        </a:rPr>
                        <a:t>пункта 9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05" marR="8505" marT="850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 dirty="0">
                          <a:effectLst/>
                        </a:rPr>
                        <a:t>ходатайство о приостановлении взыскания на период рассмотрения заявления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05" marR="8505" marT="850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28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50202"/>
              </p:ext>
            </p:extLst>
          </p:nvPr>
        </p:nvGraphicFramePr>
        <p:xfrm>
          <a:off x="943897" y="1917288"/>
          <a:ext cx="8539316" cy="4100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9288"/>
                <a:gridCol w="5530028"/>
              </a:tblGrid>
              <a:tr h="101717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Необходимое обеспечение (одно из):</a:t>
                      </a:r>
                      <a:endParaRPr lang="ru-RU" sz="3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8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п. 6 ст. 64 НК РФ</a:t>
                      </a:r>
                      <a:endParaRPr lang="ru-RU" sz="3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договор поручительства</a:t>
                      </a:r>
                      <a:endParaRPr lang="ru-RU" sz="3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7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п. 6 ст. 64 НК РФ</a:t>
                      </a:r>
                      <a:endParaRPr lang="ru-RU" sz="3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договор залога имущества</a:t>
                      </a:r>
                      <a:endParaRPr lang="ru-RU" sz="3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7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п. 6 ст. 64 НК РФ</a:t>
                      </a:r>
                      <a:endParaRPr lang="ru-RU" sz="3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банковская гарантия</a:t>
                      </a:r>
                      <a:endParaRPr lang="ru-RU" sz="3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dirty="0" smtClean="0"/>
              <a:t>Для получение отсрочки / рассрочки обязательно требуется предоставление обеспечения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8C9E5-F151-4322-A7E1-512F3382EA0A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822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919785"/>
              </p:ext>
            </p:extLst>
          </p:nvPr>
        </p:nvGraphicFramePr>
        <p:xfrm>
          <a:off x="737419" y="1430594"/>
          <a:ext cx="9070258" cy="5855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5781"/>
                <a:gridCol w="7064477"/>
              </a:tblGrid>
              <a:tr h="5963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u="none" strike="noStrike" dirty="0">
                          <a:effectLst/>
                        </a:rPr>
                        <a:t>пп.1 п. 1 ст. 62 НК РФ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>
                          <a:effectLst/>
                        </a:rPr>
                        <a:t>в отношении заинтересованного лица </a:t>
                      </a:r>
                      <a:r>
                        <a:rPr lang="ru-RU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возбуждено уголовное дело </a:t>
                      </a:r>
                      <a:r>
                        <a:rPr lang="ru-RU" sz="1500" u="none" strike="noStrike" dirty="0">
                          <a:effectLst/>
                        </a:rPr>
                        <a:t>по признакам преступления, </a:t>
                      </a:r>
                      <a:r>
                        <a:rPr lang="ru-RU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связанного с нарушением законодательства о налогах и сборах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</a:tr>
              <a:tr h="1192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u="none" strike="noStrike">
                          <a:effectLst/>
                        </a:rPr>
                        <a:t>пп.2 п. 1 ст. 62 НК РФ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обжалование заинтересованным лицом сумм</a:t>
                      </a:r>
                      <a:r>
                        <a:rPr lang="ru-RU" sz="1500" u="none" strike="noStrike" dirty="0">
                          <a:effectLst/>
                        </a:rPr>
                        <a:t>, указанных в заявлении о предоставлении отсрочки или рассрочки, либо </a:t>
                      </a:r>
                      <a:r>
                        <a:rPr lang="ru-RU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проводится производство по делу о налоговом правонарушении</a:t>
                      </a:r>
                      <a:r>
                        <a:rPr lang="ru-RU" sz="1500" u="none" strike="noStrike" dirty="0">
                          <a:effectLst/>
                        </a:rPr>
                        <a:t> либо </a:t>
                      </a:r>
                      <a:r>
                        <a:rPr lang="ru-RU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 делу об административном правонарушении </a:t>
                      </a:r>
                      <a:r>
                        <a:rPr lang="ru-RU" sz="1500" u="none" strike="noStrike" dirty="0">
                          <a:effectLst/>
                        </a:rPr>
                        <a:t>в области налогов, сборов, страховых взносов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</a:tr>
              <a:tr h="11967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u="none" strike="noStrike">
                          <a:effectLst/>
                        </a:rPr>
                        <a:t>пп.4 п. 1 ст. 62 НК РФ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 течение </a:t>
                      </a:r>
                      <a:r>
                        <a:rPr lang="en-US" sz="15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ru-RU" sz="15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лет, </a:t>
                      </a:r>
                      <a:r>
                        <a:rPr lang="ru-RU" sz="1500" u="none" strike="noStrike" dirty="0">
                          <a:effectLst/>
                        </a:rPr>
                        <a:t>предшествующих дню подачи </a:t>
                      </a:r>
                      <a:r>
                        <a:rPr lang="ru-RU" sz="1500" u="none" strike="noStrike" dirty="0" smtClean="0">
                          <a:effectLst/>
                        </a:rPr>
                        <a:t>заявления, </a:t>
                      </a:r>
                      <a:r>
                        <a:rPr lang="ru-RU" sz="1500" u="none" strike="noStrike" dirty="0">
                          <a:effectLst/>
                        </a:rPr>
                        <a:t>было вынесено решение о </a:t>
                      </a:r>
                      <a:r>
                        <a:rPr lang="ru-RU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досрочном прекращении </a:t>
                      </a:r>
                      <a:r>
                        <a:rPr lang="ru-RU" sz="1500" u="none" strike="noStrike" dirty="0">
                          <a:effectLst/>
                        </a:rPr>
                        <a:t>действия ранее предоставленной отсрочки или рассрочки </a:t>
                      </a:r>
                      <a:r>
                        <a:rPr lang="ru-RU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 связи с нарушением условий </a:t>
                      </a:r>
                      <a:r>
                        <a:rPr lang="ru-RU" sz="1500" u="none" strike="noStrike" dirty="0">
                          <a:effectLst/>
                        </a:rPr>
                        <a:t>соответствующего решения либо установлен факт неуплаты соответствующей суммы по истечении срока действия отсрочки или рассрочки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</a:tr>
              <a:tr h="298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u="none" strike="noStrike" dirty="0">
                          <a:effectLst/>
                        </a:rPr>
                        <a:t>пп.5 п. 1 ст. 62 НК РФ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>
                          <a:effectLst/>
                        </a:rPr>
                        <a:t>заинтересованное лицо - организация находится </a:t>
                      </a:r>
                      <a:r>
                        <a:rPr lang="ru-RU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 процессе ликвидации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</a:tr>
              <a:tr h="5963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u="none" strike="noStrike" dirty="0">
                          <a:effectLst/>
                        </a:rPr>
                        <a:t>пп.6 п. 1 </a:t>
                      </a:r>
                      <a:r>
                        <a:rPr lang="ru-RU" sz="1500" b="1" u="none" strike="noStrike" dirty="0" smtClean="0">
                          <a:effectLst/>
                        </a:rPr>
                        <a:t>ст</a:t>
                      </a:r>
                      <a:r>
                        <a:rPr lang="ru-RU" sz="1500" b="1" u="none" strike="noStrike" dirty="0">
                          <a:effectLst/>
                        </a:rPr>
                        <a:t>. 62 НК РФ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>
                          <a:effectLst/>
                        </a:rPr>
                        <a:t>в отношении заинтересованного лица возбуждено производство </a:t>
                      </a:r>
                      <a:r>
                        <a:rPr lang="ru-RU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 делу о несостоятельности (банкротстве)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</a:tr>
              <a:tr h="298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u="none" strike="noStrike" dirty="0" err="1">
                          <a:effectLst/>
                        </a:rPr>
                        <a:t>абз</a:t>
                      </a:r>
                      <a:r>
                        <a:rPr lang="ru-RU" sz="1500" b="1" u="none" strike="noStrike" dirty="0">
                          <a:effectLst/>
                        </a:rPr>
                        <a:t>. 5 п. 9 </a:t>
                      </a:r>
                      <a:r>
                        <a:rPr lang="ru-RU" sz="1500" b="1" u="none" strike="noStrike" dirty="0" smtClean="0">
                          <a:effectLst/>
                        </a:rPr>
                        <a:t>ст</a:t>
                      </a:r>
                      <a:r>
                        <a:rPr lang="ru-RU" sz="1500" b="1" u="none" strike="noStrike" dirty="0">
                          <a:effectLst/>
                        </a:rPr>
                        <a:t>. 64 НК РФ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не указано основание </a:t>
                      </a:r>
                      <a:r>
                        <a:rPr lang="ru-RU" sz="1500" u="none" strike="noStrike" dirty="0">
                          <a:effectLst/>
                        </a:rPr>
                        <a:t>для обращения с заявлением из пункта 2 статьи 64 НК РФ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</a:tr>
              <a:tr h="5963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u="none" strike="noStrike" dirty="0" err="1">
                          <a:effectLst/>
                        </a:rPr>
                        <a:t>абз</a:t>
                      </a:r>
                      <a:r>
                        <a:rPr lang="ru-RU" sz="1500" b="1" u="none" strike="noStrike" dirty="0">
                          <a:effectLst/>
                        </a:rPr>
                        <a:t>. 6 п. 9 </a:t>
                      </a:r>
                      <a:r>
                        <a:rPr lang="ru-RU" sz="1500" b="1" u="none" strike="noStrike" dirty="0" smtClean="0">
                          <a:effectLst/>
                        </a:rPr>
                        <a:t>ст</a:t>
                      </a:r>
                      <a:r>
                        <a:rPr lang="ru-RU" sz="1500" b="1" u="none" strike="noStrike" dirty="0">
                          <a:effectLst/>
                        </a:rPr>
                        <a:t>. 64 НК РФ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не представлен один или несколько документов</a:t>
                      </a:r>
                      <a:r>
                        <a:rPr lang="ru-RU" sz="1500" u="none" strike="noStrike" dirty="0">
                          <a:effectLst/>
                        </a:rPr>
                        <a:t>, необходимых для рассмотрения заявления по существу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</a:tr>
              <a:tr h="4839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u="none" strike="noStrike" dirty="0" err="1">
                          <a:effectLst/>
                        </a:rPr>
                        <a:t>абз</a:t>
                      </a:r>
                      <a:r>
                        <a:rPr lang="ru-RU" sz="1500" b="1" u="none" strike="noStrike" dirty="0">
                          <a:effectLst/>
                        </a:rPr>
                        <a:t>. 7 п. 10 </a:t>
                      </a:r>
                      <a:r>
                        <a:rPr lang="ru-RU" sz="1500" b="1" u="none" strike="noStrike" dirty="0" smtClean="0">
                          <a:effectLst/>
                        </a:rPr>
                        <a:t>ст</a:t>
                      </a:r>
                      <a:r>
                        <a:rPr lang="ru-RU" sz="1500" b="1" u="none" strike="noStrike" dirty="0">
                          <a:effectLst/>
                        </a:rPr>
                        <a:t>. 64 НК РФ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не представлено обеспечение </a:t>
                      </a:r>
                      <a:r>
                        <a:rPr lang="ru-RU" sz="1500" u="none" strike="noStrike" dirty="0">
                          <a:effectLst/>
                        </a:rPr>
                        <a:t>исполнения решения по заявлению (поручительство или залог)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</a:tr>
              <a:tr h="5963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 dirty="0">
                          <a:effectLst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>
                          <a:effectLst/>
                        </a:rPr>
                        <a:t>в заявлении </a:t>
                      </a:r>
                      <a:r>
                        <a:rPr lang="ru-RU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отсутствует согласие </a:t>
                      </a:r>
                      <a:r>
                        <a:rPr lang="ru-RU" sz="1500" u="none" strike="noStrike" dirty="0">
                          <a:effectLst/>
                        </a:rPr>
                        <a:t>на соблюдение условий, на которых предоставлена отсрочка/ рассрочка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2" marR="8392" marT="8392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02890" y="442452"/>
            <a:ext cx="8579165" cy="1120877"/>
          </a:xfrm>
        </p:spPr>
        <p:txBody>
          <a:bodyPr/>
          <a:lstStyle/>
          <a:p>
            <a:r>
              <a:rPr lang="ru-RU" sz="3000" dirty="0"/>
              <a:t>Отказ в положительном рассмотрении заявления может быть по следующим </a:t>
            </a:r>
            <a:r>
              <a:rPr lang="ru-RU" sz="3000" dirty="0" smtClean="0"/>
              <a:t>причинам</a:t>
            </a:r>
            <a:r>
              <a:rPr lang="ru-RU" sz="3000" dirty="0"/>
              <a:t>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8C9E5-F151-4322-A7E1-512F3382EA0A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794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7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8248</TotalTime>
  <Words>1259</Words>
  <Application>Microsoft Office PowerPoint</Application>
  <PresentationFormat>Произвольный</PresentationFormat>
  <Paragraphs>138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1_Present_FNS2012_A4</vt:lpstr>
      <vt:lpstr>7_Present_FNS2012_A4</vt:lpstr>
      <vt:lpstr>Презентация PowerPoint</vt:lpstr>
      <vt:lpstr>Приостановление операций по счетам в банках  в отношении индивидуальных предпринимателей </vt:lpstr>
      <vt:lpstr>Арест счетов судебными приставами в отношении самозанятых граждан (статья 64, 81 Федерального закона от 02.10.2007 N 229-ФЗ  «Об исполнительном производстве»)</vt:lpstr>
      <vt:lpstr>Презентация PowerPoint</vt:lpstr>
      <vt:lpstr>Нормативные документы по предоставлению отсрочки (рассрочки)</vt:lpstr>
      <vt:lpstr>Основания для предоставления отсрочки/ рассрочки</vt:lpstr>
      <vt:lpstr>Презентация PowerPoint</vt:lpstr>
      <vt:lpstr>Для получение отсрочки / рассрочки обязательно требуется предоставление обеспечения</vt:lpstr>
      <vt:lpstr>Отказ в положительном рассмотрении заявления может быть по следующим причинам: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Савин Максим Сергеевич</dc:creator>
  <cp:lastModifiedBy>Горюнова Ольга Евгеньевна</cp:lastModifiedBy>
  <cp:revision>666</cp:revision>
  <cp:lastPrinted>2023-03-22T14:28:51Z</cp:lastPrinted>
  <dcterms:created xsi:type="dcterms:W3CDTF">2017-11-29T14:04:50Z</dcterms:created>
  <dcterms:modified xsi:type="dcterms:W3CDTF">2024-02-29T05:53:36Z</dcterms:modified>
</cp:coreProperties>
</file>