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notesMasterIdLst>
    <p:notesMasterId r:id="rId19"/>
  </p:notesMasterIdLst>
  <p:sldIdLst>
    <p:sldId id="352" r:id="rId5"/>
    <p:sldId id="423" r:id="rId6"/>
    <p:sldId id="425" r:id="rId7"/>
    <p:sldId id="424" r:id="rId8"/>
    <p:sldId id="413" r:id="rId9"/>
    <p:sldId id="426" r:id="rId10"/>
    <p:sldId id="418" r:id="rId11"/>
    <p:sldId id="428" r:id="rId12"/>
    <p:sldId id="427" r:id="rId13"/>
    <p:sldId id="419" r:id="rId14"/>
    <p:sldId id="417" r:id="rId15"/>
    <p:sldId id="422" r:id="rId16"/>
    <p:sldId id="420" r:id="rId17"/>
    <p:sldId id="396" r:id="rId18"/>
  </p:sldIdLst>
  <p:sldSz cx="12192000" cy="6858000"/>
  <p:notesSz cx="6797675" cy="9926638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кол Елена Витальевна" initials="КЕВ" lastIdx="13" clrIdx="0">
    <p:extLst>
      <p:ext uri="{19B8F6BF-5375-455C-9EA6-DF929625EA0E}">
        <p15:presenceInfo xmlns:p15="http://schemas.microsoft.com/office/powerpoint/2012/main" userId="S-1-5-21-340576085-3929279038-2991976684-38604" providerId="AD"/>
      </p:ext>
    </p:extLst>
  </p:cmAuthor>
  <p:cmAuthor id="2" name="Зубков Игорь Владимирович" initials="ЗИВ" lastIdx="1" clrIdx="1">
    <p:extLst>
      <p:ext uri="{19B8F6BF-5375-455C-9EA6-DF929625EA0E}">
        <p15:presenceInfo xmlns:p15="http://schemas.microsoft.com/office/powerpoint/2012/main" userId="S-1-5-21-2188240542-2414054070-1260488716-116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8A3F"/>
    <a:srgbClr val="ED1B34"/>
    <a:srgbClr val="FFC000"/>
    <a:srgbClr val="00B050"/>
    <a:srgbClr val="DB160F"/>
    <a:srgbClr val="E9F9B5"/>
    <a:srgbClr val="FAB6B4"/>
    <a:srgbClr val="85E8FF"/>
    <a:srgbClr val="8DFDEA"/>
    <a:srgbClr val="908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928" autoAdjust="0"/>
  </p:normalViewPr>
  <p:slideViewPr>
    <p:cSldViewPr snapToGrid="0">
      <p:cViewPr varScale="1">
        <p:scale>
          <a:sx n="54" d="100"/>
          <a:sy n="54" d="100"/>
        </p:scale>
        <p:origin x="96" y="3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3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2019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741A47-9D3E-4A50-A301-B5964AB59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4" t="893" r="17119" b="191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92123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38" y="378000"/>
            <a:ext cx="8656638" cy="378000"/>
          </a:xfrm>
        </p:spPr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6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2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2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8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rgbClr val="77777A"/>
                </a:solidFill>
                <a:latin typeface="Calibri" panose="020F0502020204030204" pitchFamily="34" charset="0"/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1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38" y="378000"/>
            <a:ext cx="8656637" cy="37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2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2" r:id="rId2"/>
    <p:sldLayoutId id="2147483771" r:id="rId3"/>
    <p:sldLayoutId id="214748377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32" Type="http://schemas.openxmlformats.org/officeDocument/2006/relationships/image" Target="../media/image214.svg"/></Relationships>
</file>

<file path=ppt/slides/_rels/slide13.xml.rels><?xml version="1.0" encoding="UTF-8" standalone="yes"?>
<Relationships xmlns="http://schemas.openxmlformats.org/package/2006/relationships"><Relationship Id="rId103" Type="http://schemas.openxmlformats.org/officeDocument/2006/relationships/image" Target="../media/image10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9" Type="http://schemas.openxmlformats.org/officeDocument/2006/relationships/image" Target="../media/image68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48.svg"/></Relationships>
</file>

<file path=ppt/slides/_rels/slide6.xml.rels><?xml version="1.0" encoding="UTF-8" standalone="yes"?>
<Relationships xmlns="http://schemas.openxmlformats.org/package/2006/relationships"><Relationship Id="rId63" Type="http://schemas.openxmlformats.org/officeDocument/2006/relationships/image" Target="../media/image109.svg"/><Relationship Id="rId2" Type="http://schemas.openxmlformats.org/officeDocument/2006/relationships/image" Target="../media/image8.png"/><Relationship Id="rId145" Type="http://schemas.openxmlformats.org/officeDocument/2006/relationships/image" Target="../media/image103.svg"/><Relationship Id="rId1" Type="http://schemas.openxmlformats.org/officeDocument/2006/relationships/slideLayout" Target="../slideLayouts/slideLayout4.xml"/><Relationship Id="rId6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04" Type="http://schemas.openxmlformats.org/officeDocument/2006/relationships/image" Target="../media/image12.png"/><Relationship Id="rId103" Type="http://schemas.openxmlformats.org/officeDocument/2006/relationships/image" Target="../media/image102.svg"/><Relationship Id="rId1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4" Type="http://schemas.openxmlformats.org/officeDocument/2006/relationships/image" Target="../media/image11.png"/><Relationship Id="rId23" Type="http://schemas.openxmlformats.org/officeDocument/2006/relationships/image" Target="../media/image22.svg"/><Relationship Id="rId49" Type="http://schemas.openxmlformats.org/officeDocument/2006/relationships/image" Target="../media/image1212.svg"/><Relationship Id="rId105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1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97" Type="http://schemas.openxmlformats.org/officeDocument/2006/relationships/image" Target="../media/image8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49135" y="3678093"/>
            <a:ext cx="5661140" cy="23930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dirty="0" smtClean="0"/>
              <a:t>ПРАВОВОЙ МЕХАНИЗМ Ограничения операций по счетам. 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dirty="0" smtClean="0"/>
              <a:t>Порядок </a:t>
            </a:r>
            <a:r>
              <a:rPr lang="ru-RU" dirty="0" smtClean="0"/>
              <a:t>работы межведомственной комиссии, созданной при банке России</a:t>
            </a:r>
            <a:endParaRPr lang="ru-RU" cap="none" dirty="0" smtClean="0"/>
          </a:p>
          <a:p>
            <a:endParaRPr lang="en-US" b="1" dirty="0"/>
          </a:p>
          <a:p>
            <a:endParaRPr lang="ru-RU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53F43-C8BE-A01E-9158-63AAEE2D09FE}"/>
              </a:ext>
            </a:extLst>
          </p:cNvPr>
          <p:cNvSpPr txBox="1"/>
          <p:nvPr/>
        </p:nvSpPr>
        <p:spPr>
          <a:xfrm>
            <a:off x="410641" y="6239435"/>
            <a:ext cx="2769064" cy="340659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Regular"/>
              </a:rPr>
              <a:t>2024 год</a:t>
            </a:r>
            <a:endParaRPr lang="ru-RU" dirty="0">
              <a:solidFill>
                <a:schemeClr val="bg1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452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A6B760-8FC2-C69B-B231-A0425594ED98}"/>
              </a:ext>
            </a:extLst>
          </p:cNvPr>
          <p:cNvSpPr txBox="1">
            <a:spLocks/>
          </p:cNvSpPr>
          <p:nvPr/>
        </p:nvSpPr>
        <p:spPr>
          <a:xfrm>
            <a:off x="2133600" y="404801"/>
            <a:ext cx="8791574" cy="37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dirty="0" smtClean="0"/>
              <a:t>Как направить заявление в </a:t>
            </a:r>
            <a:r>
              <a:rPr lang="ru-RU" sz="2000" b="0" dirty="0" smtClean="0"/>
              <a:t>МВК</a:t>
            </a:r>
            <a:endParaRPr lang="ru-RU" sz="2000" b="0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6CE59302-8CD7-FFD6-9137-33A16E5FE5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0AA99AE-6A35-4C1E-8082-A4A87B5CA521}" type="slidenum">
              <a:rPr lang="ru-RU" sz="1600" b="1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ru-RU" sz="1600" b="1" dirty="0">
              <a:solidFill>
                <a:srgbClr val="888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3" y="1550819"/>
            <a:ext cx="924482" cy="44196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33599" y="1021976"/>
            <a:ext cx="9144001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Заявления в МВК: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/>
              <a:t>через сервис «Интернет-приемная Банка России»  </a:t>
            </a:r>
            <a:r>
              <a:rPr lang="ru-RU" sz="2700" dirty="0" smtClean="0">
                <a:solidFill>
                  <a:schemeClr val="bg1">
                    <a:lumMod val="65000"/>
                  </a:schemeClr>
                </a:solidFill>
              </a:rPr>
              <a:t>(отдельная кнопка/тема жалобы «Обращение в Межведомственную комиссию, созданную в соответствии с115-ФЗ»)</a:t>
            </a:r>
            <a:r>
              <a:rPr lang="ru-RU" sz="2700" dirty="0" smtClean="0"/>
              <a:t>; </a:t>
            </a:r>
            <a:endParaRPr lang="ru-RU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/>
              <a:t>на бумажном носителе в экспедицию Банка России по адресу: г</a:t>
            </a:r>
            <a:r>
              <a:rPr lang="ru-RU" sz="2700" dirty="0"/>
              <a:t>. Москва, </a:t>
            </a:r>
            <a:r>
              <a:rPr lang="ru-RU" sz="2700" dirty="0" err="1" smtClean="0"/>
              <a:t>Сандуновский</a:t>
            </a:r>
            <a:r>
              <a:rPr lang="ru-RU" sz="2700" dirty="0" smtClean="0"/>
              <a:t> </a:t>
            </a:r>
            <a:r>
              <a:rPr lang="ru-RU" sz="2700" dirty="0"/>
              <a:t>переулок, </a:t>
            </a:r>
            <a:r>
              <a:rPr lang="ru-RU" sz="2700" dirty="0" smtClean="0"/>
              <a:t>д</a:t>
            </a:r>
            <a:r>
              <a:rPr lang="ru-RU" sz="2700" dirty="0"/>
              <a:t>. 3, стр. </a:t>
            </a:r>
            <a:r>
              <a:rPr lang="ru-RU" sz="2700" dirty="0" smtClean="0"/>
              <a:t>1;</a:t>
            </a:r>
            <a:endParaRPr lang="ru-RU" sz="2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/>
              <a:t>почтовым отправлением по адресу: </a:t>
            </a:r>
            <a:r>
              <a:rPr lang="ru-RU" sz="2700" dirty="0"/>
              <a:t>г. Москва, </a:t>
            </a:r>
            <a:r>
              <a:rPr lang="ru-RU" sz="2700" dirty="0" smtClean="0"/>
              <a:t>  </a:t>
            </a:r>
          </a:p>
          <a:p>
            <a:r>
              <a:rPr lang="ru-RU" sz="2700" dirty="0" smtClean="0"/>
              <a:t>     ул</a:t>
            </a:r>
            <a:r>
              <a:rPr lang="ru-RU" sz="2700" dirty="0"/>
              <a:t>. </a:t>
            </a:r>
            <a:r>
              <a:rPr lang="ru-RU" sz="2700" dirty="0" err="1"/>
              <a:t>Неглинная</a:t>
            </a:r>
            <a:r>
              <a:rPr lang="ru-RU" sz="2700" dirty="0"/>
              <a:t>, д. 12 к. </a:t>
            </a:r>
            <a:r>
              <a:rPr lang="ru-RU" sz="2700" dirty="0" smtClean="0"/>
              <a:t>В</a:t>
            </a:r>
            <a:endParaRPr lang="ru-RU" sz="2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5318721"/>
            <a:ext cx="7655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trike="sngStrike" dirty="0" smtClean="0"/>
              <a:t>не </a:t>
            </a:r>
            <a:r>
              <a:rPr lang="ru-RU" sz="3600" strike="sngStrike" dirty="0"/>
              <a:t>в территориальные учреждения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6634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A6B760-8FC2-C69B-B231-A0425594ED98}"/>
              </a:ext>
            </a:extLst>
          </p:cNvPr>
          <p:cNvSpPr txBox="1">
            <a:spLocks/>
          </p:cNvSpPr>
          <p:nvPr/>
        </p:nvSpPr>
        <p:spPr>
          <a:xfrm>
            <a:off x="2133600" y="404801"/>
            <a:ext cx="8791574" cy="37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dirty="0" smtClean="0"/>
              <a:t>Как работает МВК</a:t>
            </a:r>
            <a:endParaRPr lang="ru-RU" sz="2000" b="0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6CE59302-8CD7-FFD6-9137-33A16E5FE5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0AA99AE-6A35-4C1E-8082-A4A87B5CA521}" type="slidenum">
              <a:rPr lang="ru-RU" sz="1600" b="1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ru-RU" sz="1600" b="1" dirty="0">
              <a:solidFill>
                <a:srgbClr val="888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77502" y="1288765"/>
            <a:ext cx="9881109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ru-RU" sz="2700" b="1" dirty="0" smtClean="0"/>
              <a:t>ВАЖНО</a:t>
            </a:r>
            <a:r>
              <a:rPr lang="ru-RU" sz="2700" dirty="0" smtClean="0"/>
              <a:t>:</a:t>
            </a:r>
          </a:p>
          <a:p>
            <a:pPr>
              <a:buClr>
                <a:schemeClr val="accent1"/>
              </a:buClr>
            </a:pPr>
            <a:r>
              <a:rPr lang="ru-RU" sz="2700" dirty="0" smtClean="0"/>
              <a:t>МВК </a:t>
            </a:r>
            <a:r>
              <a:rPr lang="ru-RU" sz="2700" dirty="0" smtClean="0">
                <a:solidFill>
                  <a:schemeClr val="accent6"/>
                </a:solidFill>
              </a:rPr>
              <a:t>не </a:t>
            </a:r>
            <a:r>
              <a:rPr lang="ru-RU" sz="2700" dirty="0">
                <a:solidFill>
                  <a:schemeClr val="accent6"/>
                </a:solidFill>
              </a:rPr>
              <a:t>рассматривает </a:t>
            </a:r>
            <a:r>
              <a:rPr lang="ru-RU" sz="2700" dirty="0" smtClean="0"/>
              <a:t>вопросы: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/>
              <a:t>ограничения ДБО,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dirty="0" smtClean="0"/>
              <a:t> отказа </a:t>
            </a:r>
            <a:r>
              <a:rPr lang="ru-RU" sz="2700" dirty="0"/>
              <a:t>в </a:t>
            </a:r>
            <a:r>
              <a:rPr lang="ru-RU" sz="2700" dirty="0" smtClean="0"/>
              <a:t>выпуске </a:t>
            </a:r>
            <a:r>
              <a:rPr lang="ru-RU" sz="2700" dirty="0"/>
              <a:t>банковской карты,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 smtClean="0"/>
              <a:t>расторжения договора банковского счета </a:t>
            </a:r>
          </a:p>
          <a:p>
            <a:r>
              <a:rPr lang="ru-RU" sz="2700" dirty="0"/>
              <a:t> </a:t>
            </a:r>
            <a:r>
              <a:rPr lang="ru-RU" sz="2700" dirty="0" smtClean="0"/>
              <a:t>  </a:t>
            </a:r>
            <a:r>
              <a:rPr lang="ru-RU" sz="2700" dirty="0" smtClean="0"/>
              <a:t>по инициативе банка,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dirty="0" smtClean="0"/>
              <a:t> взимаемые </a:t>
            </a:r>
            <a:r>
              <a:rPr lang="ru-RU" sz="2700" dirty="0"/>
              <a:t>банком комиссии и его тарифная </a:t>
            </a:r>
            <a:r>
              <a:rPr lang="ru-RU" sz="2700" dirty="0" smtClean="0"/>
              <a:t>политика,</a:t>
            </a:r>
            <a:endParaRPr lang="ru-RU" sz="2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dirty="0" smtClean="0"/>
              <a:t> решение </a:t>
            </a:r>
            <a:r>
              <a:rPr lang="ru-RU" sz="2700" dirty="0"/>
              <a:t>об отказе в предоставлении кредита;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700" dirty="0" smtClean="0"/>
              <a:t> отнесение </a:t>
            </a:r>
            <a:r>
              <a:rPr lang="ru-RU" sz="2700" dirty="0"/>
              <a:t>Банком России/банком клиента банка (ЮЛ и </a:t>
            </a:r>
            <a:r>
              <a:rPr lang="ru-RU" sz="2700" dirty="0" smtClean="0"/>
              <a:t>  ИП</a:t>
            </a:r>
            <a:r>
              <a:rPr lang="ru-RU" sz="2700" dirty="0"/>
              <a:t>) к одной из групп риска совершения подозрительных </a:t>
            </a:r>
            <a:r>
              <a:rPr lang="ru-RU" sz="2700" dirty="0" smtClean="0"/>
              <a:t>  операций </a:t>
            </a:r>
            <a:r>
              <a:rPr lang="ru-RU" sz="2700" dirty="0" smtClean="0"/>
              <a:t>и другие</a:t>
            </a:r>
            <a:endParaRPr lang="ru-RU" sz="27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3" y="1550819"/>
            <a:ext cx="1005960" cy="44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A6B760-8FC2-C69B-B231-A0425594ED98}"/>
              </a:ext>
            </a:extLst>
          </p:cNvPr>
          <p:cNvSpPr txBox="1">
            <a:spLocks/>
          </p:cNvSpPr>
          <p:nvPr/>
        </p:nvSpPr>
        <p:spPr>
          <a:xfrm>
            <a:off x="2133600" y="404801"/>
            <a:ext cx="8791574" cy="37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dirty="0" smtClean="0"/>
              <a:t>Как работает МВК</a:t>
            </a:r>
            <a:endParaRPr lang="ru-RU" sz="2000" b="0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6CE59302-8CD7-FFD6-9137-33A16E5FE5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0AA99AE-6A35-4C1E-8082-A4A87B5CA521}" type="slidenum">
              <a:rPr lang="ru-RU" sz="1600" b="1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ru-RU" sz="1600" b="1" dirty="0">
              <a:solidFill>
                <a:srgbClr val="888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33600" y="1906748"/>
            <a:ext cx="915352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700" dirty="0" smtClean="0"/>
              <a:t>Комплект документов </a:t>
            </a:r>
            <a:r>
              <a:rPr lang="en-US" sz="2700" dirty="0" smtClean="0"/>
              <a:t>|</a:t>
            </a:r>
            <a:r>
              <a:rPr lang="ru-RU" sz="2700" dirty="0" smtClean="0"/>
              <a:t> </a:t>
            </a:r>
            <a:r>
              <a:rPr lang="ru-RU" sz="2700" dirty="0" smtClean="0">
                <a:solidFill>
                  <a:schemeClr val="bg1">
                    <a:lumMod val="50000"/>
                  </a:schemeClr>
                </a:solidFill>
              </a:rPr>
              <a:t>Положение </a:t>
            </a:r>
            <a:r>
              <a:rPr lang="ru-RU" sz="2700" dirty="0">
                <a:solidFill>
                  <a:schemeClr val="bg1">
                    <a:lumMod val="50000"/>
                  </a:schemeClr>
                </a:solidFill>
              </a:rPr>
              <a:t>Банка России </a:t>
            </a:r>
            <a:endParaRPr lang="ru-RU" sz="27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2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ru-RU" sz="2700" dirty="0" smtClean="0">
                <a:solidFill>
                  <a:schemeClr val="bg1">
                    <a:lumMod val="50000"/>
                  </a:schemeClr>
                </a:solidFill>
              </a:rPr>
              <a:t>от </a:t>
            </a:r>
            <a:r>
              <a:rPr lang="ru-RU" sz="2700" dirty="0">
                <a:solidFill>
                  <a:schemeClr val="bg1">
                    <a:lumMod val="50000"/>
                  </a:schemeClr>
                </a:solidFill>
              </a:rPr>
              <a:t>23.06.2022 № </a:t>
            </a:r>
            <a:r>
              <a:rPr lang="ru-RU" sz="2700" dirty="0" smtClean="0">
                <a:solidFill>
                  <a:schemeClr val="bg1">
                    <a:lumMod val="50000"/>
                  </a:schemeClr>
                </a:solidFill>
              </a:rPr>
              <a:t>795-П</a:t>
            </a:r>
          </a:p>
          <a:p>
            <a:pPr marL="342900" indent="-3429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700" dirty="0" smtClean="0"/>
              <a:t>Срок </a:t>
            </a:r>
            <a:r>
              <a:rPr lang="ru-RU" sz="2700" dirty="0"/>
              <a:t>рассмотрения обращения — 20 рабочих дней</a:t>
            </a:r>
          </a:p>
          <a:p>
            <a:pPr marL="342900" indent="-3429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700" dirty="0" smtClean="0"/>
              <a:t>Запрос </a:t>
            </a:r>
            <a:r>
              <a:rPr lang="ru-RU" sz="2700" dirty="0"/>
              <a:t>информации у финансовой организации и банка</a:t>
            </a:r>
          </a:p>
          <a:p>
            <a:pPr marL="342900" indent="-3429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700" dirty="0" smtClean="0"/>
              <a:t>Рассмотрение </a:t>
            </a:r>
            <a:r>
              <a:rPr lang="ru-RU" sz="2700" dirty="0"/>
              <a:t>аргументов обеих </a:t>
            </a:r>
            <a:r>
              <a:rPr lang="ru-RU" sz="2700" dirty="0" smtClean="0"/>
              <a:t>сторон</a:t>
            </a:r>
            <a:endParaRPr lang="ru-RU" sz="2700" dirty="0"/>
          </a:p>
        </p:txBody>
      </p:sp>
      <p:pic>
        <p:nvPicPr>
          <p:cNvPr id="24" name="Рисунок 23" descr="Рабочий процесс контур">
            <a:extLst>
              <a:ext uri="{FF2B5EF4-FFF2-40B4-BE49-F238E27FC236}">
                <a16:creationId xmlns:a16="http://schemas.microsoft.com/office/drawing/2014/main" id="{94B341A1-7BB8-41CA-BE60-A80E86CE68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337968" y="2555677"/>
            <a:ext cx="1603368" cy="16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A6B760-8FC2-C69B-B231-A0425594ED98}"/>
              </a:ext>
            </a:extLst>
          </p:cNvPr>
          <p:cNvSpPr txBox="1">
            <a:spLocks/>
          </p:cNvSpPr>
          <p:nvPr/>
        </p:nvSpPr>
        <p:spPr>
          <a:xfrm>
            <a:off x="2133600" y="404801"/>
            <a:ext cx="8791574" cy="37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dirty="0"/>
              <a:t>Решения МВК обязательны к исполнению </a:t>
            </a:r>
            <a:r>
              <a:rPr lang="ru-RU" sz="2000" b="0" dirty="0" smtClean="0"/>
              <a:t>банками</a:t>
            </a:r>
            <a:endParaRPr lang="ru-RU" sz="2000" b="0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6CE59302-8CD7-FFD6-9137-33A16E5FE5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0AA99AE-6A35-4C1E-8082-A4A87B5CA521}" type="slidenum">
              <a:rPr lang="ru-RU" sz="1600" b="1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ru-RU" sz="1600" b="1" dirty="0">
              <a:solidFill>
                <a:srgbClr val="888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054" y="5113943"/>
            <a:ext cx="115181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spc="-10" dirty="0"/>
              <a:t>Если МВК пересмотрела </a:t>
            </a:r>
            <a:r>
              <a:rPr lang="ru-RU" sz="2000" spc="-10" dirty="0">
                <a:solidFill>
                  <a:schemeClr val="accent5"/>
                </a:solidFill>
              </a:rPr>
              <a:t>«красный» </a:t>
            </a:r>
            <a:r>
              <a:rPr lang="ru-RU" sz="2000" spc="-10" dirty="0"/>
              <a:t>уровень </a:t>
            </a:r>
            <a:r>
              <a:rPr lang="ru-RU" sz="2000" spc="-10" dirty="0" smtClean="0"/>
              <a:t>риска (ограничительные меры) — </a:t>
            </a:r>
            <a:r>
              <a:rPr lang="ru-RU" sz="2000" spc="-10" dirty="0"/>
              <a:t>ограничительные меры </a:t>
            </a:r>
            <a:r>
              <a:rPr lang="ru-RU" sz="2000" spc="-10" dirty="0" smtClean="0"/>
              <a:t>отменяются, уровень риска понижается  </a:t>
            </a:r>
            <a:endParaRPr lang="ru-RU" sz="2000" spc="-10" dirty="0"/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spc="-10" dirty="0"/>
              <a:t>Если </a:t>
            </a:r>
            <a:r>
              <a:rPr lang="ru-RU" sz="2000" spc="-10" dirty="0">
                <a:solidFill>
                  <a:schemeClr val="accent5"/>
                </a:solidFill>
              </a:rPr>
              <a:t>«красный» </a:t>
            </a:r>
            <a:r>
              <a:rPr lang="ru-RU" sz="2000" spc="-10" dirty="0"/>
              <a:t>уровень сохранен </a:t>
            </a:r>
            <a:r>
              <a:rPr lang="ru-RU" sz="2000" spc="-10" dirty="0" smtClean="0"/>
              <a:t>— </a:t>
            </a:r>
            <a:r>
              <a:rPr lang="ru-RU" sz="2000" spc="-10" dirty="0"/>
              <a:t>клиент имеет право обжаловать </a:t>
            </a:r>
            <a:r>
              <a:rPr lang="ru-RU" sz="2000" spc="-10" dirty="0" smtClean="0"/>
              <a:t>применение мер </a:t>
            </a:r>
            <a:endParaRPr lang="ru-RU" sz="2000" spc="-10" dirty="0" smtClean="0"/>
          </a:p>
          <a:p>
            <a:pPr>
              <a:buClr>
                <a:schemeClr val="accent5"/>
              </a:buClr>
            </a:pPr>
            <a:r>
              <a:rPr lang="ru-RU" sz="2000" spc="-10" dirty="0" smtClean="0"/>
              <a:t>     в </a:t>
            </a:r>
            <a:r>
              <a:rPr lang="ru-RU" sz="2000" spc="-10" dirty="0"/>
              <a:t>суде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7191" y="4513622"/>
            <a:ext cx="1136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ru-RU" sz="2800" dirty="0">
                <a:solidFill>
                  <a:schemeClr val="accent5"/>
                </a:solidFill>
              </a:rPr>
              <a:t>«Красные»</a:t>
            </a:r>
            <a:r>
              <a:rPr lang="ru-RU" sz="2800" dirty="0"/>
              <a:t> клиенты: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7191" y="948250"/>
            <a:ext cx="1136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ru-RU" sz="2800" dirty="0" smtClean="0"/>
              <a:t>Клиенты</a:t>
            </a:r>
            <a:r>
              <a:rPr lang="ru-RU" sz="2800" dirty="0"/>
              <a:t>, </a:t>
            </a:r>
            <a:r>
              <a:rPr lang="ru-RU" sz="2800" dirty="0" smtClean="0"/>
              <a:t>которым отказали в совершении операции: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7191" y="1604976"/>
            <a:ext cx="1151810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spc="-10" dirty="0"/>
              <a:t>Если МВК поддержала </a:t>
            </a:r>
            <a:r>
              <a:rPr lang="ru-RU" sz="2000" b="1" spc="-10" dirty="0"/>
              <a:t>клиента</a:t>
            </a:r>
            <a:r>
              <a:rPr lang="ru-RU" sz="2000" spc="-10" dirty="0"/>
              <a:t> </a:t>
            </a:r>
            <a:r>
              <a:rPr lang="ru-RU" sz="2000" spc="-10" dirty="0" smtClean="0"/>
              <a:t>— банк не вправе отказать клиенту в совершении операции</a:t>
            </a:r>
            <a:endParaRPr lang="ru-RU" sz="2000" spc="-10" dirty="0"/>
          </a:p>
          <a:p>
            <a:pPr marL="342900" indent="-3429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000" spc="-10" dirty="0"/>
              <a:t>Если МВК поддержала </a:t>
            </a:r>
            <a:r>
              <a:rPr lang="ru-RU" sz="2000" b="1" spc="-10" dirty="0" smtClean="0"/>
              <a:t>банк</a:t>
            </a:r>
            <a:r>
              <a:rPr lang="ru-RU" sz="2000" spc="-10" dirty="0" smtClean="0"/>
              <a:t>, </a:t>
            </a:r>
            <a:r>
              <a:rPr lang="ru-RU" sz="2000" spc="-10" dirty="0"/>
              <a:t>клиент </a:t>
            </a:r>
            <a:r>
              <a:rPr lang="ru-RU" sz="2000" spc="-10" dirty="0" smtClean="0"/>
              <a:t>может: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ru-RU" sz="2000" spc="-10" dirty="0" smtClean="0"/>
              <a:t>повторно обратиться </a:t>
            </a:r>
            <a:r>
              <a:rPr lang="ru-RU" sz="2000" spc="-10" dirty="0"/>
              <a:t>в банк с </a:t>
            </a:r>
            <a:r>
              <a:rPr lang="ru-RU" sz="2000" spc="-10" dirty="0" smtClean="0"/>
              <a:t>документами, если </a:t>
            </a:r>
            <a:r>
              <a:rPr lang="ru-RU" sz="2000" spc="-10" dirty="0"/>
              <a:t>обстоятельства </a:t>
            </a:r>
            <a:r>
              <a:rPr lang="ru-RU" sz="2000" spc="-10" dirty="0" smtClean="0"/>
              <a:t>изменились;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ru-RU" sz="2000" spc="-10" dirty="0" smtClean="0"/>
              <a:t>обжаловать </a:t>
            </a:r>
            <a:r>
              <a:rPr lang="ru-RU" sz="2000" spc="-10" dirty="0"/>
              <a:t>решение банка об отказе в суде </a:t>
            </a:r>
          </a:p>
        </p:txBody>
      </p:sp>
      <p:pic>
        <p:nvPicPr>
          <p:cNvPr id="13" name="Рисунок 12" descr="Восклицательный знак">
            <a:extLst>
              <a:ext uri="{FF2B5EF4-FFF2-40B4-BE49-F238E27FC236}">
                <a16:creationId xmlns:a16="http://schemas.microsoft.com/office/drawing/2014/main" id="{9185F28A-8116-42D6-B4C6-18DBF49CC9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3"/>
              </a:ext>
            </a:extLst>
          </a:blip>
          <a:stretch>
            <a:fillRect/>
          </a:stretch>
        </p:blipFill>
        <p:spPr>
          <a:xfrm>
            <a:off x="135054" y="3789024"/>
            <a:ext cx="524273" cy="52427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90550" y="3728522"/>
            <a:ext cx="10216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ru-RU" b="1" dirty="0" smtClean="0"/>
              <a:t>ВАЖНО</a:t>
            </a:r>
            <a:r>
              <a:rPr lang="ru-RU" dirty="0" smtClean="0"/>
              <a:t>: Решение </a:t>
            </a:r>
            <a:r>
              <a:rPr lang="ru-RU" dirty="0"/>
              <a:t>о реабилитации по одному случаю отказа в одном банке </a:t>
            </a:r>
            <a:endParaRPr lang="ru-RU" dirty="0" smtClean="0"/>
          </a:p>
          <a:p>
            <a:pPr algn="just">
              <a:buClr>
                <a:schemeClr val="accent1"/>
              </a:buClr>
            </a:pPr>
            <a:r>
              <a:rPr lang="ru-RU" dirty="0" smtClean="0"/>
              <a:t>не </a:t>
            </a:r>
            <a:r>
              <a:rPr lang="ru-RU" dirty="0" smtClean="0"/>
              <a:t>распространяется на </a:t>
            </a:r>
            <a:r>
              <a:rPr lang="ru-RU" dirty="0"/>
              <a:t>другие случаи, касающиеся одного и того же </a:t>
            </a:r>
            <a:r>
              <a:rPr lang="ru-RU" dirty="0" smtClean="0"/>
              <a:t>клиента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0A0F7BDE-EC00-4077-B226-8C8C7F61D25F}"/>
              </a:ext>
            </a:extLst>
          </p:cNvPr>
          <p:cNvSpPr/>
          <p:nvPr/>
        </p:nvSpPr>
        <p:spPr>
          <a:xfrm>
            <a:off x="7246620" y="4431531"/>
            <a:ext cx="39469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11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Информационно-просветительский ресурс Банка России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A05E674-222C-4192-A44A-F73A08A01F39}"/>
              </a:ext>
            </a:extLst>
          </p:cNvPr>
          <p:cNvSpPr/>
          <p:nvPr/>
        </p:nvSpPr>
        <p:spPr>
          <a:xfrm>
            <a:off x="7246620" y="4693141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err="1">
                <a:solidFill>
                  <a:srgbClr val="FFFFFF"/>
                </a:solidFill>
              </a:rPr>
              <a:t>fincult.info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A3CDB-AFE4-4E70-9F15-69687271DF94}"/>
              </a:ext>
            </a:extLst>
          </p:cNvPr>
          <p:cNvSpPr txBox="1"/>
          <p:nvPr/>
        </p:nvSpPr>
        <p:spPr>
          <a:xfrm>
            <a:off x="1393190" y="4158843"/>
            <a:ext cx="445206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Контактный центр Банка России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8 800 300-30-00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(для бесплатных звонков из регионов России)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794E2-1CC6-4EEB-B7FA-59EAC4EB04EE}"/>
              </a:ext>
            </a:extLst>
          </p:cNvPr>
          <p:cNvSpPr txBox="1"/>
          <p:nvPr/>
        </p:nvSpPr>
        <p:spPr>
          <a:xfrm>
            <a:off x="7246620" y="3588993"/>
            <a:ext cx="445206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Интернет-приемная Банка России</a:t>
            </a:r>
          </a:p>
          <a:p>
            <a:pPr>
              <a:spcAft>
                <a:spcPts val="600"/>
              </a:spcAft>
            </a:pPr>
            <a:r>
              <a:rPr lang="en-GB" sz="1600" b="1" dirty="0" err="1">
                <a:solidFill>
                  <a:schemeClr val="bg1"/>
                </a:solidFill>
              </a:rPr>
              <a:t>cbr.ru</a:t>
            </a:r>
            <a:r>
              <a:rPr lang="en-GB" sz="1600" b="1" dirty="0">
                <a:solidFill>
                  <a:schemeClr val="bg1"/>
                </a:solidFill>
              </a:rPr>
              <a:t>/reception/</a:t>
            </a:r>
            <a:endParaRPr lang="ru-RU" sz="11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794E2-1CC6-4EEB-B7FA-59EAC4EB04EE}"/>
              </a:ext>
            </a:extLst>
          </p:cNvPr>
          <p:cNvSpPr txBox="1"/>
          <p:nvPr/>
        </p:nvSpPr>
        <p:spPr>
          <a:xfrm>
            <a:off x="7246620" y="5265393"/>
            <a:ext cx="445206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Методические рекомендации для предпринимателя 3.0</a:t>
            </a:r>
          </a:p>
          <a:p>
            <a:pPr>
              <a:spcAft>
                <a:spcPts val="600"/>
              </a:spcAft>
            </a:pPr>
            <a:r>
              <a:rPr lang="ru-RU" sz="1100" dirty="0" smtClean="0">
                <a:solidFill>
                  <a:schemeClr val="bg1"/>
                </a:solidFill>
              </a:rPr>
              <a:t>http</a:t>
            </a:r>
            <a:r>
              <a:rPr lang="ru-RU" sz="1100" dirty="0">
                <a:solidFill>
                  <a:schemeClr val="bg1"/>
                </a:solidFill>
              </a:rPr>
              <a:t>://www.cbr.ru/protection_rights/chto-delat-esli-bank-ogranichil-operacii-po-schetu/</a:t>
            </a:r>
          </a:p>
          <a:p>
            <a:pPr>
              <a:spcAft>
                <a:spcPts val="600"/>
              </a:spcAft>
            </a:pPr>
            <a:endParaRPr lang="ru-RU" sz="11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A6B760-8FC2-C69B-B231-A0425594ED98}"/>
              </a:ext>
            </a:extLst>
          </p:cNvPr>
          <p:cNvSpPr txBox="1">
            <a:spLocks/>
          </p:cNvSpPr>
          <p:nvPr/>
        </p:nvSpPr>
        <p:spPr>
          <a:xfrm>
            <a:off x="2133600" y="404801"/>
            <a:ext cx="8791574" cy="37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dirty="0" smtClean="0"/>
              <a:t>Ограничительные меры банка</a:t>
            </a:r>
            <a:endParaRPr lang="ru-RU" sz="2000" b="0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6CE59302-8CD7-FFD6-9137-33A16E5FE5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0AA99AE-6A35-4C1E-8082-A4A87B5CA521}" type="slidenum">
              <a:rPr lang="ru-RU" sz="1600" b="1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ru-RU" sz="1600" b="1" dirty="0">
              <a:solidFill>
                <a:srgbClr val="888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Строительное ограждение контур">
            <a:extLst>
              <a:ext uri="{FF2B5EF4-FFF2-40B4-BE49-F238E27FC236}">
                <a16:creationId xmlns:a16="http://schemas.microsoft.com/office/drawing/2014/main" id="{D430A5FD-38DD-4945-9903-479A3B4A9B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9"/>
              </a:ext>
            </a:extLst>
          </a:blip>
          <a:stretch>
            <a:fillRect/>
          </a:stretch>
        </p:blipFill>
        <p:spPr>
          <a:xfrm>
            <a:off x="312987" y="2420471"/>
            <a:ext cx="1677178" cy="17750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28047" y="2097279"/>
            <a:ext cx="923056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/>
              <a:t>Отказ в проведении операции </a:t>
            </a:r>
          </a:p>
          <a:p>
            <a:pPr marL="342900" indent="-3429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3600" dirty="0" smtClean="0"/>
              <a:t>Меры</a:t>
            </a:r>
            <a:r>
              <a:rPr lang="ru-RU" sz="3600" dirty="0"/>
              <a:t>, </a:t>
            </a:r>
            <a:r>
              <a:rPr lang="ru-RU" sz="3600" dirty="0" smtClean="0"/>
              <a:t>применяемые к </a:t>
            </a:r>
            <a:r>
              <a:rPr lang="ru-RU" sz="3600" dirty="0">
                <a:solidFill>
                  <a:schemeClr val="accent5"/>
                </a:solidFill>
              </a:rPr>
              <a:t>«красной»</a:t>
            </a:r>
            <a:r>
              <a:rPr lang="ru-RU" sz="3600" dirty="0"/>
              <a:t> группе </a:t>
            </a:r>
            <a:r>
              <a:rPr lang="ru-RU" sz="3600" dirty="0" smtClean="0"/>
              <a:t>клиентов, предусмотренные пунктом 5 статьи 7.7 </a:t>
            </a:r>
            <a:r>
              <a:rPr lang="ru-RU" sz="3600" dirty="0"/>
              <a:t>Федерального закона </a:t>
            </a:r>
            <a:endParaRPr lang="ru-RU" sz="3600" dirty="0" smtClean="0"/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ru-RU" sz="3600" dirty="0"/>
              <a:t> </a:t>
            </a:r>
            <a:r>
              <a:rPr lang="ru-RU" sz="3600" dirty="0" smtClean="0"/>
              <a:t>  </a:t>
            </a:r>
            <a:r>
              <a:rPr lang="ru-RU" sz="3600" dirty="0" smtClean="0"/>
              <a:t>№</a:t>
            </a:r>
            <a:r>
              <a:rPr lang="ru-RU" sz="3600" dirty="0"/>
              <a:t> 115-ФЗ</a:t>
            </a:r>
          </a:p>
        </p:txBody>
      </p:sp>
    </p:spTree>
    <p:extLst>
      <p:ext uri="{BB962C8B-B14F-4D97-AF65-F5344CB8AC3E}">
        <p14:creationId xmlns:p14="http://schemas.microsoft.com/office/powerpoint/2010/main" val="32565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A6B760-8FC2-C69B-B231-A0425594ED98}"/>
              </a:ext>
            </a:extLst>
          </p:cNvPr>
          <p:cNvSpPr txBox="1">
            <a:spLocks/>
          </p:cNvSpPr>
          <p:nvPr/>
        </p:nvSpPr>
        <p:spPr>
          <a:xfrm>
            <a:off x="2133600" y="404801"/>
            <a:ext cx="8791574" cy="37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dirty="0" smtClean="0"/>
              <a:t>Отказ в совершении операции</a:t>
            </a:r>
            <a:endParaRPr lang="ru-RU" sz="2000" b="0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6CE59302-8CD7-FFD6-9137-33A16E5FE5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0AA99AE-6A35-4C1E-8082-A4A87B5CA521}" type="slidenum">
              <a:rPr lang="ru-RU" sz="1600" b="1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ru-RU" sz="1600" b="1" dirty="0">
              <a:solidFill>
                <a:srgbClr val="888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8735" y="1133714"/>
            <a:ext cx="93398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ru-RU" sz="3300" dirty="0" smtClean="0"/>
              <a:t>Подозрение у банка, что операция совершается в целях </a:t>
            </a:r>
            <a:r>
              <a:rPr lang="ru-RU" sz="3300" dirty="0" smtClean="0"/>
              <a:t>ОД/ФТ</a:t>
            </a:r>
            <a:endParaRPr lang="ru-RU" sz="3300" dirty="0" smtClean="0"/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endParaRPr lang="ru-RU" sz="3600" dirty="0" smtClean="0"/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ru-RU" sz="3300" dirty="0" smtClean="0"/>
              <a:t>ОТКАЗ в совершении операции </a:t>
            </a:r>
            <a:r>
              <a:rPr lang="ru-RU" sz="3300" dirty="0" smtClean="0"/>
              <a:t>(</a:t>
            </a:r>
            <a:r>
              <a:rPr lang="ru-RU" sz="3300" dirty="0" smtClean="0"/>
              <a:t>пункт </a:t>
            </a:r>
            <a:r>
              <a:rPr lang="ru-RU" sz="3300" dirty="0"/>
              <a:t>11 статьи 7 Федерального закона № </a:t>
            </a:r>
            <a:r>
              <a:rPr lang="ru-RU" sz="3300" dirty="0" smtClean="0"/>
              <a:t>115-ФЗ)</a:t>
            </a:r>
            <a:endParaRPr lang="ru-RU" sz="3300" dirty="0" smtClean="0"/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endParaRPr lang="ru-RU" sz="3300" dirty="0"/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endParaRPr lang="ru-RU" sz="3300" dirty="0" smtClean="0"/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ru-RU" sz="3300" dirty="0" smtClean="0"/>
              <a:t>5 рабочих дней для уведомления клиента</a:t>
            </a:r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endParaRPr lang="ru-RU" sz="3300" dirty="0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724014E2-5F69-FA45-8EB4-0AEFB4F0E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799" t="37858" r="30480" b="2398"/>
          <a:stretch/>
        </p:blipFill>
        <p:spPr>
          <a:xfrm>
            <a:off x="286871" y="2473796"/>
            <a:ext cx="1846729" cy="17754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Стрелка вправо 1"/>
          <p:cNvSpPr/>
          <p:nvPr/>
        </p:nvSpPr>
        <p:spPr>
          <a:xfrm>
            <a:off x="3720063" y="2367798"/>
            <a:ext cx="4249271" cy="609600"/>
          </a:xfrm>
          <a:prstGeom prst="rightArrow">
            <a:avLst/>
          </a:prstGeom>
          <a:solidFill>
            <a:srgbClr val="E5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720063" y="4566911"/>
            <a:ext cx="4249271" cy="609600"/>
          </a:xfrm>
          <a:prstGeom prst="rightArrow">
            <a:avLst/>
          </a:prstGeom>
          <a:solidFill>
            <a:srgbClr val="E5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A6B760-8FC2-C69B-B231-A0425594ED98}"/>
              </a:ext>
            </a:extLst>
          </p:cNvPr>
          <p:cNvSpPr txBox="1">
            <a:spLocks/>
          </p:cNvSpPr>
          <p:nvPr/>
        </p:nvSpPr>
        <p:spPr>
          <a:xfrm>
            <a:off x="2133600" y="404801"/>
            <a:ext cx="8791574" cy="37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dirty="0"/>
              <a:t>Отказ в совершении операции</a:t>
            </a:r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6CE59302-8CD7-FFD6-9137-33A16E5FE5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0AA99AE-6A35-4C1E-8082-A4A87B5CA521}" type="slidenum">
              <a:rPr lang="ru-RU" sz="1600" b="1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ru-RU" sz="1600" b="1" dirty="0">
              <a:solidFill>
                <a:srgbClr val="888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8362" y="2400113"/>
            <a:ext cx="1049024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ru-RU" sz="3600" b="1" dirty="0" smtClean="0"/>
              <a:t>Отказ в совершении операции </a:t>
            </a:r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endParaRPr lang="ru-RU" sz="2800" dirty="0"/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endParaRPr lang="ru-RU" sz="2800" dirty="0" smtClean="0"/>
          </a:p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endParaRPr lang="ru-RU" sz="2800" dirty="0"/>
          </a:p>
          <a:p>
            <a:pPr algn="ctr"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ru-RU" sz="3600" b="1" dirty="0"/>
              <a:t>Блокировка удаленного доступа к </a:t>
            </a:r>
            <a:r>
              <a:rPr lang="ru-RU" sz="3600" b="1" dirty="0" smtClean="0"/>
              <a:t>счету</a:t>
            </a:r>
            <a:endParaRPr lang="ru-RU" sz="3600" b="1" dirty="0"/>
          </a:p>
        </p:txBody>
      </p:sp>
      <p:sp>
        <p:nvSpPr>
          <p:cNvPr id="2" name="Не равно 1"/>
          <p:cNvSpPr/>
          <p:nvPr/>
        </p:nvSpPr>
        <p:spPr>
          <a:xfrm>
            <a:off x="4955457" y="3451123"/>
            <a:ext cx="2094271" cy="678425"/>
          </a:xfrm>
          <a:prstGeom prst="mathNotEqual">
            <a:avLst/>
          </a:prstGeom>
          <a:solidFill>
            <a:srgbClr val="E5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6B760-8FC2-C69B-B231-A0425594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04801"/>
            <a:ext cx="8791574" cy="378000"/>
          </a:xfrm>
        </p:spPr>
        <p:txBody>
          <a:bodyPr/>
          <a:lstStyle/>
          <a:p>
            <a:r>
              <a:rPr lang="ru-RU" sz="2000" b="0" dirty="0" smtClean="0"/>
              <a:t>Платформа «Знай своего клиента»</a:t>
            </a:r>
            <a:endParaRPr lang="ru-RU" sz="2000" b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CE59302-8CD7-FFD6-9137-33A16E5F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5</a:t>
            </a:fld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1110" y="999612"/>
            <a:ext cx="11391900" cy="9347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ru-RU" sz="3100" dirty="0" smtClean="0"/>
              <a:t>Три группы риска совершения подозрительных операций: </a:t>
            </a:r>
          </a:p>
          <a:p>
            <a:pPr>
              <a:spcAft>
                <a:spcPts val="1200"/>
              </a:spcAft>
            </a:pPr>
            <a:r>
              <a:rPr lang="ru-RU" sz="2500" dirty="0" smtClean="0"/>
              <a:t>Данные </a:t>
            </a:r>
            <a:r>
              <a:rPr lang="ru-RU" sz="2500" dirty="0"/>
              <a:t>обновляются ежедневно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90926" y="2351866"/>
            <a:ext cx="3043945" cy="3054451"/>
            <a:chOff x="1644080" y="1908382"/>
            <a:chExt cx="914400" cy="914400"/>
          </a:xfrm>
        </p:grpSpPr>
        <p:pic>
          <p:nvPicPr>
            <p:cNvPr id="7" name="Рисунок 6" descr="Светофор контур">
              <a:extLst>
                <a:ext uri="{FF2B5EF4-FFF2-40B4-BE49-F238E27FC236}">
                  <a16:creationId xmlns:a16="http://schemas.microsoft.com/office/drawing/2014/main" id="{959B1E59-F335-4DA7-B05A-C209ED2FF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644080" y="1908382"/>
              <a:ext cx="914400" cy="914400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2028891" y="2083507"/>
              <a:ext cx="144779" cy="14477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2028891" y="2293192"/>
              <a:ext cx="144779" cy="14477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028891" y="2502877"/>
              <a:ext cx="144779" cy="14477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747245" y="2684161"/>
            <a:ext cx="7481982" cy="238986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19350" algn="l"/>
              </a:tabLst>
            </a:pPr>
            <a:r>
              <a:rPr lang="ru-RU" sz="3300" b="1" dirty="0" smtClean="0">
                <a:solidFill>
                  <a:srgbClr val="00B050"/>
                </a:solidFill>
              </a:rPr>
              <a:t>НИЗКАЯ	</a:t>
            </a:r>
            <a:endParaRPr lang="ru-RU" sz="33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19350" algn="l"/>
              </a:tabLst>
            </a:pPr>
            <a:r>
              <a:rPr lang="ru-RU" sz="3300" b="1" dirty="0" smtClean="0">
                <a:solidFill>
                  <a:srgbClr val="FFC000"/>
                </a:solidFill>
              </a:rPr>
              <a:t>СРЕДНЯЯ	</a:t>
            </a:r>
            <a:endParaRPr lang="ru-RU" sz="33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419350" algn="l"/>
              </a:tabLst>
            </a:pPr>
            <a:r>
              <a:rPr lang="ru-RU" sz="3300" b="1" dirty="0" smtClean="0">
                <a:solidFill>
                  <a:srgbClr val="ED1B34"/>
                </a:solidFill>
              </a:rPr>
              <a:t>ВЫСОКАЯ	</a:t>
            </a:r>
            <a:endParaRPr lang="ru-RU" sz="3300" b="1" dirty="0"/>
          </a:p>
        </p:txBody>
      </p:sp>
    </p:spTree>
    <p:extLst>
      <p:ext uri="{BB962C8B-B14F-4D97-AF65-F5344CB8AC3E}">
        <p14:creationId xmlns:p14="http://schemas.microsoft.com/office/powerpoint/2010/main" val="10833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A6B760-8FC2-C69B-B231-A0425594ED98}"/>
              </a:ext>
            </a:extLst>
          </p:cNvPr>
          <p:cNvSpPr txBox="1">
            <a:spLocks/>
          </p:cNvSpPr>
          <p:nvPr/>
        </p:nvSpPr>
        <p:spPr>
          <a:xfrm>
            <a:off x="1882588" y="404801"/>
            <a:ext cx="9459304" cy="351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dirty="0" smtClean="0"/>
              <a:t>Меры, предусмотренные пунктом 5 статьи 7.7 Федерального закона № 115-ФЗ  </a:t>
            </a:r>
            <a:endParaRPr lang="ru-RU" sz="2000" b="0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6CE59302-8CD7-FFD6-9137-33A16E5FE5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0AA99AE-6A35-4C1E-8082-A4A87B5CA521}" type="slidenum">
              <a:rPr lang="ru-RU" sz="1600" b="1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ru-RU" sz="1600" b="1" dirty="0">
              <a:solidFill>
                <a:srgbClr val="888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6881" y="2105221"/>
            <a:ext cx="96250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200" dirty="0" smtClean="0"/>
              <a:t>Не проводятся операции (за исключением указанных </a:t>
            </a:r>
            <a:endParaRPr lang="ru-RU" sz="2200" dirty="0" smtClean="0"/>
          </a:p>
          <a:p>
            <a:pPr>
              <a:buClr>
                <a:schemeClr val="accent5"/>
              </a:buClr>
            </a:pPr>
            <a:r>
              <a:rPr lang="ru-RU" sz="2200" dirty="0" smtClean="0"/>
              <a:t>     в </a:t>
            </a:r>
            <a:r>
              <a:rPr lang="ru-RU" sz="2200" dirty="0" smtClean="0"/>
              <a:t>пункте 6 статьи 7.7 Федерального закона № 115-ФЗ</a:t>
            </a:r>
            <a:r>
              <a:rPr lang="ru-RU" sz="2200" dirty="0" smtClean="0"/>
              <a:t>)</a:t>
            </a:r>
          </a:p>
          <a:p>
            <a:pPr>
              <a:buClr>
                <a:schemeClr val="accent5"/>
              </a:buClr>
            </a:pPr>
            <a:endParaRPr lang="ru-RU" sz="2200" dirty="0" smtClean="0"/>
          </a:p>
          <a:p>
            <a: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200" dirty="0" smtClean="0"/>
              <a:t>При закрытии счета не выдаются деньги /не перечисляются </a:t>
            </a:r>
            <a:endParaRPr lang="ru-RU" sz="2200" dirty="0"/>
          </a:p>
          <a:p>
            <a:pPr>
              <a:buClr>
                <a:schemeClr val="accent5"/>
              </a:buClr>
            </a:pPr>
            <a:r>
              <a:rPr lang="ru-RU" sz="2200" dirty="0" smtClean="0"/>
              <a:t>     на </a:t>
            </a:r>
            <a:r>
              <a:rPr lang="ru-RU" sz="2200" dirty="0"/>
              <a:t>другой </a:t>
            </a:r>
            <a:r>
              <a:rPr lang="ru-RU" sz="2200" dirty="0" smtClean="0"/>
              <a:t>счет</a:t>
            </a:r>
          </a:p>
          <a:p>
            <a:pPr>
              <a:buClr>
                <a:schemeClr val="accent5"/>
              </a:buClr>
            </a:pPr>
            <a:endParaRPr lang="ru-RU" sz="2200" dirty="0" smtClean="0"/>
          </a:p>
          <a:p>
            <a:pPr marL="342900" indent="-342900"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Прекращается </a:t>
            </a:r>
            <a:r>
              <a:rPr lang="ru-RU" sz="2200" dirty="0" smtClean="0"/>
              <a:t>действие </a:t>
            </a:r>
            <a:r>
              <a:rPr lang="ru-RU" sz="2200" dirty="0"/>
              <a:t>банковских </a:t>
            </a:r>
            <a:r>
              <a:rPr lang="ru-RU" sz="2200" dirty="0" smtClean="0"/>
              <a:t>карт и </a:t>
            </a:r>
            <a:r>
              <a:rPr lang="ru-RU" sz="2200" dirty="0"/>
              <a:t>электрон</a:t>
            </a:r>
            <a:r>
              <a:rPr lang="ru-RU" sz="2200" dirty="0" smtClean="0"/>
              <a:t>ных кошельков/прекращается использование </a:t>
            </a:r>
            <a:r>
              <a:rPr lang="ru-RU" sz="2200" dirty="0"/>
              <a:t>ДБО в целях составления, удостоверения и передачи в банк распоряжений на перевод денежных </a:t>
            </a:r>
            <a:r>
              <a:rPr lang="ru-RU" sz="2200" dirty="0" smtClean="0"/>
              <a:t>средств</a:t>
            </a:r>
            <a:endParaRPr lang="ru-RU" sz="2200" dirty="0"/>
          </a:p>
        </p:txBody>
      </p:sp>
      <p:pic>
        <p:nvPicPr>
          <p:cNvPr id="12" name="Рисунок 11" descr="Запрещено">
            <a:extLst>
              <a:ext uri="{FF2B5EF4-FFF2-40B4-BE49-F238E27FC236}">
                <a16:creationId xmlns:a16="http://schemas.microsoft.com/office/drawing/2014/main" id="{42258BF6-AD06-4762-9E8B-3897C9280D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3"/>
              </a:ext>
            </a:extLst>
          </a:blip>
          <a:stretch>
            <a:fillRect/>
          </a:stretch>
        </p:blipFill>
        <p:spPr>
          <a:xfrm>
            <a:off x="107059" y="1208051"/>
            <a:ext cx="1172230" cy="117223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21647" y="1208051"/>
            <a:ext cx="102369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ru-RU" sz="2500" dirty="0"/>
              <a:t>Если и банк, и </a:t>
            </a:r>
            <a:r>
              <a:rPr lang="ru-RU" sz="2500" dirty="0" smtClean="0"/>
              <a:t>Банк России </a:t>
            </a:r>
            <a:r>
              <a:rPr lang="ru-RU" sz="2500" dirty="0"/>
              <a:t>относят клиента к </a:t>
            </a:r>
            <a:r>
              <a:rPr lang="ru-RU" sz="2500" dirty="0">
                <a:solidFill>
                  <a:schemeClr val="accent5"/>
                </a:solidFill>
              </a:rPr>
              <a:t>«красной»</a:t>
            </a:r>
            <a:r>
              <a:rPr lang="ru-RU" sz="2500" dirty="0"/>
              <a:t> группе </a:t>
            </a:r>
            <a:r>
              <a:rPr lang="ru-RU" sz="2500" dirty="0" smtClean="0"/>
              <a:t>риска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1647" y="5649673"/>
            <a:ext cx="10401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5"/>
              </a:buClr>
            </a:pPr>
            <a:r>
              <a:rPr lang="ru-RU" sz="2400" dirty="0" smtClean="0"/>
              <a:t>Банк </a:t>
            </a:r>
            <a:r>
              <a:rPr lang="ru-RU" sz="2400" dirty="0"/>
              <a:t>информирует клиента о присвоении ему </a:t>
            </a:r>
            <a:r>
              <a:rPr lang="ru-RU" sz="2400" dirty="0">
                <a:solidFill>
                  <a:schemeClr val="accent5"/>
                </a:solidFill>
              </a:rPr>
              <a:t>«красного» </a:t>
            </a:r>
            <a:r>
              <a:rPr lang="ru-RU" sz="2400" dirty="0"/>
              <a:t>уровня </a:t>
            </a:r>
            <a:r>
              <a:rPr lang="ru-RU" sz="2400" dirty="0" smtClean="0"/>
              <a:t>риска (применении ограничительных мер) в </a:t>
            </a:r>
            <a:r>
              <a:rPr lang="ru-RU" sz="2400" dirty="0"/>
              <a:t>течение 5 рабочих дней</a:t>
            </a:r>
          </a:p>
        </p:txBody>
      </p:sp>
      <p:pic>
        <p:nvPicPr>
          <p:cNvPr id="10" name="Рисунок 9" descr="Информация">
            <a:extLst>
              <a:ext uri="{FF2B5EF4-FFF2-40B4-BE49-F238E27FC236}">
                <a16:creationId xmlns:a16="http://schemas.microsoft.com/office/drawing/2014/main" id="{14974D26-5D7B-4B1A-A48E-9B7942E463AB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lc="http://schemas.openxmlformats.org/drawingml/2006/lockedCanvas" xmlns:asvg="http://schemas.microsoft.com/office/drawing/2016/SVG/main" xmlns="" r:embed="rId145"/>
              </a:ext>
            </a:extLst>
          </a:blip>
          <a:stretch>
            <a:fillRect/>
          </a:stretch>
        </p:blipFill>
        <p:spPr>
          <a:xfrm>
            <a:off x="235974" y="56496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A6B760-8FC2-C69B-B231-A0425594ED98}"/>
              </a:ext>
            </a:extLst>
          </p:cNvPr>
          <p:cNvSpPr txBox="1">
            <a:spLocks/>
          </p:cNvSpPr>
          <p:nvPr/>
        </p:nvSpPr>
        <p:spPr>
          <a:xfrm>
            <a:off x="2133600" y="404801"/>
            <a:ext cx="8791574" cy="37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dirty="0"/>
              <a:t>Порядок </a:t>
            </a:r>
            <a:r>
              <a:rPr lang="ru-RU" sz="2000" b="0" dirty="0" smtClean="0"/>
              <a:t>действий</a:t>
            </a:r>
            <a:endParaRPr lang="ru-RU" sz="2000" b="0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6CE59302-8CD7-FFD6-9137-33A16E5FE5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0AA99AE-6A35-4C1E-8082-A4A87B5CA521}" type="slidenum">
              <a:rPr lang="ru-RU" sz="1600" b="1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ru-RU" sz="1600" b="1" dirty="0">
              <a:solidFill>
                <a:srgbClr val="888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34273" y="5583449"/>
            <a:ext cx="9844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Clr>
                <a:schemeClr val="accent3">
                  <a:lumMod val="75000"/>
                </a:schemeClr>
              </a:buClr>
            </a:pPr>
            <a:r>
              <a:rPr lang="ru-RU" sz="2400" dirty="0"/>
              <a:t>В течение шести месяцев после сообщения </a:t>
            </a:r>
            <a:r>
              <a:rPr lang="ru-RU" sz="2400" dirty="0" smtClean="0"/>
              <a:t>обратиться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межведомственную </a:t>
            </a:r>
            <a:r>
              <a:rPr lang="ru-RU" sz="2400" dirty="0" smtClean="0"/>
              <a:t>комиссию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4150" y="4471629"/>
            <a:ext cx="11361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ru-RU" sz="2800" dirty="0" smtClean="0"/>
              <a:t>Присвоение </a:t>
            </a:r>
            <a:r>
              <a:rPr lang="ru-RU" sz="2800" dirty="0">
                <a:solidFill>
                  <a:srgbClr val="FF0000"/>
                </a:solidFill>
              </a:rPr>
              <a:t>«</a:t>
            </a:r>
            <a:r>
              <a:rPr lang="ru-RU" sz="2800" dirty="0" smtClean="0">
                <a:solidFill>
                  <a:srgbClr val="FF0000"/>
                </a:solidFill>
              </a:rPr>
              <a:t>красного»</a:t>
            </a:r>
            <a:r>
              <a:rPr lang="ru-RU" sz="2800" dirty="0" smtClean="0"/>
              <a:t> уровня риска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ru-RU" sz="2800" dirty="0" smtClean="0"/>
              <a:t>(применение ограничительных мер)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34273" y="1588338"/>
            <a:ext cx="984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ru-RU" sz="2400" dirty="0"/>
              <a:t>Двухуровневый механизм «реабилитации</a:t>
            </a:r>
            <a:r>
              <a:rPr lang="ru-RU" sz="2400" dirty="0" smtClean="0"/>
              <a:t>»: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6003" y="922972"/>
            <a:ext cx="1136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ru-RU" sz="2800" dirty="0" smtClean="0"/>
              <a:t>Отказ </a:t>
            </a:r>
            <a:r>
              <a:rPr lang="ru-RU" sz="2800" dirty="0"/>
              <a:t>в </a:t>
            </a:r>
            <a:r>
              <a:rPr lang="ru-RU" sz="2800" dirty="0" smtClean="0"/>
              <a:t>совершении </a:t>
            </a:r>
            <a:r>
              <a:rPr lang="ru-RU" sz="2800" dirty="0"/>
              <a:t>операции </a:t>
            </a:r>
          </a:p>
        </p:txBody>
      </p:sp>
      <p:pic>
        <p:nvPicPr>
          <p:cNvPr id="16" name="Рисунок 15" descr="Круг со стрелкой влево">
            <a:extLst>
              <a:ext uri="{FF2B5EF4-FFF2-40B4-BE49-F238E27FC236}">
                <a16:creationId xmlns:a16="http://schemas.microsoft.com/office/drawing/2014/main" id="{D1E708D7-4B01-4150-A5FD-A23A1C8155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596003" y="5541747"/>
            <a:ext cx="807167" cy="8071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53203" y="3816020"/>
            <a:ext cx="10952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ru-RU" sz="2400" dirty="0" smtClean="0"/>
              <a:t>Запросить </a:t>
            </a:r>
            <a:r>
              <a:rPr lang="ru-RU" sz="2400" dirty="0"/>
              <a:t>банк и обратиться в МВК можно независимо от сроков </a:t>
            </a:r>
            <a:r>
              <a:rPr lang="ru-RU" sz="2400" dirty="0" smtClean="0"/>
              <a:t>давности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13458" y="2170222"/>
            <a:ext cx="5321990" cy="170816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66700" indent="-2667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dirty="0" smtClean="0"/>
              <a:t>Получение информации от банка о причинах отказа (обратиться в банк)</a:t>
            </a:r>
            <a:endParaRPr lang="ru-RU" dirty="0"/>
          </a:p>
          <a:p>
            <a:pPr marL="266700" indent="-2667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dirty="0"/>
              <a:t>Представить в банк документы </a:t>
            </a:r>
          </a:p>
          <a:p>
            <a:pPr marL="266700" indent="-2667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ru-RU" dirty="0"/>
              <a:t>Банк должен ответить в течение </a:t>
            </a:r>
            <a:endParaRPr lang="ru-RU" dirty="0" smtClean="0"/>
          </a:p>
          <a:p>
            <a:pPr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/>
              <a:t>7 рабочих дней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745506" y="2598474"/>
            <a:ext cx="4013105" cy="64633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Aft>
                <a:spcPts val="600"/>
              </a:spcAft>
              <a:buClr>
                <a:schemeClr val="accent3">
                  <a:lumMod val="75000"/>
                </a:schemeClr>
              </a:buClr>
            </a:pPr>
            <a:r>
              <a:rPr lang="ru-RU" dirty="0" smtClean="0"/>
              <a:t>Если </a:t>
            </a:r>
            <a:r>
              <a:rPr lang="ru-RU" dirty="0"/>
              <a:t>банк не пересмотрел </a:t>
            </a:r>
            <a:r>
              <a:rPr lang="ru-RU" dirty="0" smtClean="0"/>
              <a:t>решение, обратиться </a:t>
            </a:r>
            <a:r>
              <a:rPr lang="ru-RU" dirty="0"/>
              <a:t>в </a:t>
            </a:r>
            <a:r>
              <a:rPr lang="ru-RU" dirty="0" smtClean="0"/>
              <a:t>МВК</a:t>
            </a:r>
            <a:endParaRPr lang="ru-RU" dirty="0"/>
          </a:p>
        </p:txBody>
      </p:sp>
      <p:pic>
        <p:nvPicPr>
          <p:cNvPr id="20" name="Рисунок 19" descr="Восклицательный знак">
            <a:extLst>
              <a:ext uri="{FF2B5EF4-FFF2-40B4-BE49-F238E27FC236}">
                <a16:creationId xmlns:a16="http://schemas.microsoft.com/office/drawing/2014/main" id="{9185F28A-8116-42D6-B4C6-18DBF49CC918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3"/>
              </a:ext>
            </a:extLst>
          </a:blip>
          <a:stretch>
            <a:fillRect/>
          </a:stretch>
        </p:blipFill>
        <p:spPr>
          <a:xfrm>
            <a:off x="596003" y="3816020"/>
            <a:ext cx="560006" cy="560006"/>
          </a:xfrm>
          <a:prstGeom prst="rect">
            <a:avLst/>
          </a:prstGeom>
        </p:spPr>
      </p:pic>
      <p:pic>
        <p:nvPicPr>
          <p:cNvPr id="21" name="Рисунок 20" descr="Причина и следствие">
            <a:extLst>
              <a:ext uri="{FF2B5EF4-FFF2-40B4-BE49-F238E27FC236}">
                <a16:creationId xmlns:a16="http://schemas.microsoft.com/office/drawing/2014/main" id="{2490D0C0-B553-44F6-8A4D-B94D4F951518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96003" y="1425011"/>
            <a:ext cx="807167" cy="807167"/>
          </a:xfrm>
          <a:prstGeom prst="rect">
            <a:avLst/>
          </a:prstGeom>
        </p:spPr>
      </p:pic>
      <p:pic>
        <p:nvPicPr>
          <p:cNvPr id="22" name="Рисунок 21" descr="Шевроны контур">
            <a:extLst>
              <a:ext uri="{FF2B5EF4-FFF2-40B4-BE49-F238E27FC236}">
                <a16:creationId xmlns:a16="http://schemas.microsoft.com/office/drawing/2014/main" id="{2C74FC2D-D6F1-45DD-88C8-C58CBE7E4630}"/>
              </a:ext>
            </a:extLst>
          </p:cNvPr>
          <p:cNvPicPr>
            <a:picLocks noChangeAspect="1"/>
          </p:cNvPicPr>
          <p:nvPr/>
        </p:nvPicPr>
        <p:blipFill>
          <a:blip r:embed="rId105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835448" y="2575307"/>
            <a:ext cx="669498" cy="6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A6B760-8FC2-C69B-B231-A0425594ED98}"/>
              </a:ext>
            </a:extLst>
          </p:cNvPr>
          <p:cNvSpPr txBox="1">
            <a:spLocks/>
          </p:cNvSpPr>
          <p:nvPr/>
        </p:nvSpPr>
        <p:spPr>
          <a:xfrm>
            <a:off x="2133600" y="404801"/>
            <a:ext cx="8791574" cy="37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dirty="0"/>
              <a:t>Межведомственная комиссия при Банке </a:t>
            </a:r>
            <a:r>
              <a:rPr lang="ru-RU" sz="2000" b="0" dirty="0" smtClean="0"/>
              <a:t>России (МВК)</a:t>
            </a:r>
            <a:endParaRPr lang="ru-RU" sz="2000" b="0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6CE59302-8CD7-FFD6-9137-33A16E5FE5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0AA99AE-6A35-4C1E-8082-A4A87B5CA521}" type="slidenum">
              <a:rPr lang="ru-RU" sz="1600" b="1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ru-RU" sz="1600" b="1" dirty="0">
              <a:solidFill>
                <a:srgbClr val="888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7001" y="2073181"/>
            <a:ext cx="1008697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3300" dirty="0"/>
              <a:t>обжаловать отказ в проведении </a:t>
            </a:r>
            <a:endParaRPr lang="ru-RU" sz="3300" dirty="0" smtClean="0"/>
          </a:p>
          <a:p>
            <a:pPr>
              <a:buClr>
                <a:schemeClr val="accent1"/>
              </a:buClr>
            </a:pPr>
            <a:r>
              <a:rPr lang="ru-RU" sz="3300" dirty="0" smtClean="0"/>
              <a:t>   операций </a:t>
            </a:r>
            <a:r>
              <a:rPr lang="en-US" sz="3300" dirty="0" smtClean="0"/>
              <a:t>| </a:t>
            </a:r>
            <a:r>
              <a:rPr lang="ru-RU" sz="3300" dirty="0" smtClean="0">
                <a:solidFill>
                  <a:schemeClr val="bg1">
                    <a:lumMod val="50000"/>
                  </a:schemeClr>
                </a:solidFill>
              </a:rPr>
              <a:t>с </a:t>
            </a:r>
            <a:r>
              <a:rPr lang="ru-RU" sz="3300" dirty="0" smtClean="0">
                <a:solidFill>
                  <a:schemeClr val="bg1">
                    <a:lumMod val="50000"/>
                  </a:schemeClr>
                </a:solidFill>
              </a:rPr>
              <a:t>30.03.2018</a:t>
            </a:r>
          </a:p>
          <a:p>
            <a:pPr>
              <a:buClr>
                <a:schemeClr val="accent1"/>
              </a:buClr>
            </a:pPr>
            <a:endParaRPr lang="ru-RU" sz="33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2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3300" dirty="0" smtClean="0"/>
              <a:t>обжаловать применение банком ограничительных мер </a:t>
            </a:r>
            <a:r>
              <a:rPr lang="en-US" sz="3300" dirty="0" smtClean="0"/>
              <a:t>|</a:t>
            </a:r>
            <a:r>
              <a:rPr lang="en-US" sz="3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300" dirty="0" smtClean="0">
                <a:solidFill>
                  <a:schemeClr val="bg1">
                    <a:lumMod val="50000"/>
                  </a:schemeClr>
                </a:solidFill>
              </a:rPr>
              <a:t>с 01.07.2022</a:t>
            </a:r>
            <a:endParaRPr lang="ru-RU" sz="3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7191" y="1144352"/>
            <a:ext cx="93278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ru-RU" sz="3300" dirty="0"/>
              <a:t>С чем можно обратиться в МВК</a:t>
            </a:r>
            <a:r>
              <a:rPr lang="ru-RU" sz="3300" dirty="0" smtClean="0"/>
              <a:t>:</a:t>
            </a:r>
            <a:endParaRPr lang="ru-RU" sz="3300" dirty="0"/>
          </a:p>
        </p:txBody>
      </p:sp>
      <p:pic>
        <p:nvPicPr>
          <p:cNvPr id="9" name="Рисунок 8" descr="Поделиться">
            <a:extLst>
              <a:ext uri="{FF2B5EF4-FFF2-40B4-BE49-F238E27FC236}">
                <a16:creationId xmlns:a16="http://schemas.microsoft.com/office/drawing/2014/main" id="{2252C8D6-9080-4961-AF14-EC6F1555FB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1"/>
              </a:ext>
            </a:extLst>
          </a:blip>
          <a:stretch>
            <a:fillRect/>
          </a:stretch>
        </p:blipFill>
        <p:spPr>
          <a:xfrm>
            <a:off x="397191" y="2592327"/>
            <a:ext cx="1289810" cy="12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A6B760-8FC2-C69B-B231-A0425594ED98}"/>
              </a:ext>
            </a:extLst>
          </p:cNvPr>
          <p:cNvSpPr txBox="1">
            <a:spLocks/>
          </p:cNvSpPr>
          <p:nvPr/>
        </p:nvSpPr>
        <p:spPr>
          <a:xfrm>
            <a:off x="2133600" y="404801"/>
            <a:ext cx="8791574" cy="37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b="0" dirty="0" smtClean="0"/>
              <a:t>Как работает МВК</a:t>
            </a:r>
            <a:endParaRPr lang="ru-RU" sz="2000" b="0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6CE59302-8CD7-FFD6-9137-33A16E5FE5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0AA99AE-6A35-4C1E-8082-A4A87B5CA521}" type="slidenum">
              <a:rPr lang="ru-RU" sz="1600" b="1">
                <a:solidFill>
                  <a:srgbClr val="888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ru-RU" sz="1600" b="1" dirty="0">
              <a:solidFill>
                <a:srgbClr val="888A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05086" y="1058000"/>
            <a:ext cx="9153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ru-RU" sz="3000" dirty="0" smtClean="0"/>
              <a:t>В состав МВК входят представители 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3000" dirty="0" smtClean="0"/>
              <a:t>Банка России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3000" dirty="0" err="1" smtClean="0"/>
              <a:t>Росфинмониторинга</a:t>
            </a:r>
            <a:endParaRPr lang="ru-RU" sz="3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9975" y="3272191"/>
            <a:ext cx="974407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ru-RU" sz="2300" dirty="0" smtClean="0"/>
              <a:t>При </a:t>
            </a:r>
            <a:r>
              <a:rPr lang="ru-RU" sz="2300" dirty="0"/>
              <a:t>рассмотрении заявлений об обжаловании мер, предусмотренных пунктом 5 статьи 7.7 Федерального закона № </a:t>
            </a:r>
            <a:r>
              <a:rPr lang="ru-RU" sz="2300" dirty="0" smtClean="0"/>
              <a:t>115‑ФЗ предусмотрено </a:t>
            </a:r>
            <a:r>
              <a:rPr lang="ru-RU" sz="2300" dirty="0"/>
              <a:t>участие </a:t>
            </a:r>
            <a:r>
              <a:rPr lang="ru-RU" sz="2300" dirty="0" smtClean="0"/>
              <a:t>:</a:t>
            </a:r>
            <a:endParaRPr lang="ru-RU" sz="2300" dirty="0"/>
          </a:p>
        </p:txBody>
      </p:sp>
      <p:pic>
        <p:nvPicPr>
          <p:cNvPr id="26" name="Рисунок 25" descr="Совет директоров контур">
            <a:extLst>
              <a:ext uri="{FF2B5EF4-FFF2-40B4-BE49-F238E27FC236}">
                <a16:creationId xmlns:a16="http://schemas.microsoft.com/office/drawing/2014/main" id="{399349FB-4F03-FD3D-990A-A2E5882AD4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7"/>
              </a:ext>
            </a:extLst>
          </a:blip>
          <a:stretch>
            <a:fillRect/>
          </a:stretch>
        </p:blipFill>
        <p:spPr>
          <a:xfrm>
            <a:off x="664567" y="1220294"/>
            <a:ext cx="1469033" cy="146903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688464" y="4334232"/>
            <a:ext cx="105035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300" dirty="0" smtClean="0"/>
              <a:t>ФТС </a:t>
            </a:r>
            <a:r>
              <a:rPr lang="ru-RU" sz="2300" dirty="0"/>
              <a:t>России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300" dirty="0"/>
              <a:t>Уполномоченного при Президенте РФ по защите прав предпринимателей</a:t>
            </a:r>
          </a:p>
          <a:p>
            <a:pPr marL="800100" lvl="1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2300" dirty="0"/>
              <a:t>общественных организаций, </a:t>
            </a:r>
            <a:r>
              <a:rPr lang="ru-RU" sz="2300" dirty="0" smtClean="0"/>
              <a:t>союзов и ассоциаций кредитных организаций, присоединившихся </a:t>
            </a:r>
            <a:r>
              <a:rPr lang="ru-RU" sz="2300" dirty="0"/>
              <a:t>к многостороннему соглашению </a:t>
            </a:r>
            <a:r>
              <a:rPr lang="ru-RU" sz="2300" dirty="0" smtClean="0"/>
              <a:t>о </a:t>
            </a:r>
            <a:r>
              <a:rPr lang="ru-RU" sz="2300" dirty="0" smtClean="0"/>
              <a:t>взаимодействии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5972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3_Тема Office">
  <a:themeElements>
    <a:clrScheme name="ЦБ РФ общий шаблон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13126</TotalTime>
  <Words>732</Words>
  <Application>Microsoft Office PowerPoint</Application>
  <PresentationFormat>Широкоэкранный</PresentationFormat>
  <Paragraphs>119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Arial Regular</vt:lpstr>
      <vt:lpstr>Calibri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Платформа «Знай своего клиента»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Горшкова Татьяна Александровна</cp:lastModifiedBy>
  <cp:revision>701</cp:revision>
  <cp:lastPrinted>2019-06-17T06:42:03Z</cp:lastPrinted>
  <dcterms:created xsi:type="dcterms:W3CDTF">2018-11-05T17:34:13Z</dcterms:created>
  <dcterms:modified xsi:type="dcterms:W3CDTF">2024-02-14T12:03:13Z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