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61" r:id="rId6"/>
    <p:sldId id="260" r:id="rId7"/>
    <p:sldId id="262" r:id="rId8"/>
    <p:sldId id="326" r:id="rId9"/>
    <p:sldId id="264" r:id="rId10"/>
    <p:sldId id="327" r:id="rId11"/>
    <p:sldId id="267" r:id="rId12"/>
    <p:sldId id="271" r:id="rId13"/>
    <p:sldId id="269" r:id="rId14"/>
    <p:sldId id="272" r:id="rId15"/>
    <p:sldId id="273" r:id="rId16"/>
    <p:sldId id="274" r:id="rId17"/>
    <p:sldId id="320" r:id="rId18"/>
    <p:sldId id="321" r:id="rId19"/>
    <p:sldId id="322" r:id="rId20"/>
    <p:sldId id="296" r:id="rId21"/>
    <p:sldId id="324" r:id="rId22"/>
    <p:sldId id="328" r:id="rId23"/>
    <p:sldId id="325" r:id="rId2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27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12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5673" autoAdjust="0"/>
  </p:normalViewPr>
  <p:slideViewPr>
    <p:cSldViewPr snapToGrid="0">
      <p:cViewPr>
        <p:scale>
          <a:sx n="125" d="100"/>
          <a:sy n="125" d="100"/>
        </p:scale>
        <p:origin x="-54" y="-540"/>
      </p:cViewPr>
      <p:guideLst>
        <p:guide orient="horz" pos="981"/>
        <p:guide pos="27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>
                <a:solidFill>
                  <a:srgbClr val="FFFFFF"/>
                </a:solidFill>
              </a:rPr>
              <a:t>РИСКИ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БИЗН</a:t>
            </a:r>
            <a:r>
              <a:rPr spc="35" dirty="0">
                <a:solidFill>
                  <a:srgbClr val="FFFFFF"/>
                </a:solidFill>
              </a:rPr>
              <a:t>Е</a:t>
            </a:r>
            <a:r>
              <a:rPr spc="20" dirty="0">
                <a:solidFill>
                  <a:srgbClr val="FFFFFF"/>
                </a:solidFill>
              </a:rPr>
              <a:t>С</a:t>
            </a:r>
            <a:r>
              <a:rPr spc="45" dirty="0">
                <a:solidFill>
                  <a:srgbClr val="FFFFFF"/>
                </a:solidFill>
              </a:rPr>
              <a:t>А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ПО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115-</a:t>
            </a:r>
            <a:r>
              <a:rPr spc="-30" dirty="0">
                <a:solidFill>
                  <a:srgbClr val="FFFFFF"/>
                </a:solidFill>
              </a:rPr>
              <a:t>Ф</a:t>
            </a:r>
            <a:r>
              <a:rPr spc="80" dirty="0">
                <a:solidFill>
                  <a:srgbClr val="FFFFFF"/>
                </a:solidFill>
              </a:rPr>
              <a:t>З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pc="165" dirty="0"/>
              <a:pPr marL="38100">
                <a:lnSpc>
                  <a:spcPct val="100000"/>
                </a:lnSpc>
                <a:spcBef>
                  <a:spcPts val="525"/>
                </a:spcBef>
              </a:pPr>
              <a:t>‹#›</a:t>
            </a:fld>
            <a:endParaRPr spc="16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DF0F-E7F2-4B9C-913D-19999F3B913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D952-1DF1-423D-95C9-3FA791DD1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1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DF0F-E7F2-4B9C-913D-19999F3B913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D952-1DF1-423D-95C9-3FA791DD1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2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DF0F-E7F2-4B9C-913D-19999F3B913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D952-1DF1-423D-95C9-3FA791DD1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3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DF0F-E7F2-4B9C-913D-19999F3B913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D952-1DF1-423D-95C9-3FA791DD1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13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DF0F-E7F2-4B9C-913D-19999F3B913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D952-1DF1-423D-95C9-3FA791DD1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56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DF0F-E7F2-4B9C-913D-19999F3B913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D952-1DF1-423D-95C9-3FA791DD1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89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DF0F-E7F2-4B9C-913D-19999F3B913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D952-1DF1-423D-95C9-3FA791DD1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56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538711" y="755967"/>
            <a:ext cx="294640" cy="61594"/>
          </a:xfrm>
          <a:custGeom>
            <a:avLst/>
            <a:gdLst/>
            <a:ahLst/>
            <a:cxnLst/>
            <a:rect l="l" t="t" r="r" b="b"/>
            <a:pathLst>
              <a:path w="294640" h="61594">
                <a:moveTo>
                  <a:pt x="294487" y="0"/>
                </a:moveTo>
                <a:lnTo>
                  <a:pt x="0" y="0"/>
                </a:lnTo>
                <a:lnTo>
                  <a:pt x="0" y="61188"/>
                </a:lnTo>
                <a:lnTo>
                  <a:pt x="294487" y="61188"/>
                </a:lnTo>
                <a:lnTo>
                  <a:pt x="294487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545225" y="368999"/>
            <a:ext cx="281940" cy="304165"/>
          </a:xfrm>
          <a:custGeom>
            <a:avLst/>
            <a:gdLst/>
            <a:ahLst/>
            <a:cxnLst/>
            <a:rect l="l" t="t" r="r" b="b"/>
            <a:pathLst>
              <a:path w="281940" h="304165">
                <a:moveTo>
                  <a:pt x="143408" y="0"/>
                </a:moveTo>
                <a:lnTo>
                  <a:pt x="98334" y="27249"/>
                </a:lnTo>
                <a:lnTo>
                  <a:pt x="0" y="303834"/>
                </a:lnTo>
                <a:lnTo>
                  <a:pt x="60413" y="303834"/>
                </a:lnTo>
                <a:lnTo>
                  <a:pt x="81457" y="242252"/>
                </a:lnTo>
                <a:lnTo>
                  <a:pt x="260825" y="242252"/>
                </a:lnTo>
                <a:lnTo>
                  <a:pt x="243391" y="190245"/>
                </a:lnTo>
                <a:lnTo>
                  <a:pt x="99047" y="190245"/>
                </a:lnTo>
                <a:lnTo>
                  <a:pt x="140347" y="67475"/>
                </a:lnTo>
                <a:lnTo>
                  <a:pt x="202235" y="67475"/>
                </a:lnTo>
                <a:lnTo>
                  <a:pt x="194640" y="44818"/>
                </a:lnTo>
                <a:lnTo>
                  <a:pt x="187735" y="27217"/>
                </a:lnTo>
                <a:lnTo>
                  <a:pt x="178311" y="13017"/>
                </a:lnTo>
                <a:lnTo>
                  <a:pt x="164222" y="3480"/>
                </a:lnTo>
                <a:lnTo>
                  <a:pt x="143408" y="0"/>
                </a:lnTo>
                <a:close/>
              </a:path>
              <a:path w="281940" h="304165">
                <a:moveTo>
                  <a:pt x="260825" y="242252"/>
                </a:moveTo>
                <a:lnTo>
                  <a:pt x="197713" y="242252"/>
                </a:lnTo>
                <a:lnTo>
                  <a:pt x="217220" y="303834"/>
                </a:lnTo>
                <a:lnTo>
                  <a:pt x="281470" y="303834"/>
                </a:lnTo>
                <a:lnTo>
                  <a:pt x="260825" y="242252"/>
                </a:lnTo>
                <a:close/>
              </a:path>
              <a:path w="281940" h="304165">
                <a:moveTo>
                  <a:pt x="202235" y="67475"/>
                </a:moveTo>
                <a:lnTo>
                  <a:pt x="141884" y="67475"/>
                </a:lnTo>
                <a:lnTo>
                  <a:pt x="180886" y="190245"/>
                </a:lnTo>
                <a:lnTo>
                  <a:pt x="243391" y="190245"/>
                </a:lnTo>
                <a:lnTo>
                  <a:pt x="202235" y="67475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>
                <a:solidFill>
                  <a:srgbClr val="FFFFFF"/>
                </a:solidFill>
              </a:rPr>
              <a:t>РИСКИ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БИЗН</a:t>
            </a:r>
            <a:r>
              <a:rPr spc="35" dirty="0">
                <a:solidFill>
                  <a:srgbClr val="FFFFFF"/>
                </a:solidFill>
              </a:rPr>
              <a:t>Е</a:t>
            </a:r>
            <a:r>
              <a:rPr spc="20" dirty="0">
                <a:solidFill>
                  <a:srgbClr val="FFFFFF"/>
                </a:solidFill>
              </a:rPr>
              <a:t>С</a:t>
            </a:r>
            <a:r>
              <a:rPr spc="45" dirty="0">
                <a:solidFill>
                  <a:srgbClr val="FFFFFF"/>
                </a:solidFill>
              </a:rPr>
              <a:t>А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ПО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115-</a:t>
            </a:r>
            <a:r>
              <a:rPr spc="-30" dirty="0">
                <a:solidFill>
                  <a:srgbClr val="FFFFFF"/>
                </a:solidFill>
              </a:rPr>
              <a:t>Ф</a:t>
            </a:r>
            <a:r>
              <a:rPr spc="80" dirty="0">
                <a:solidFill>
                  <a:srgbClr val="FFFFFF"/>
                </a:solidFill>
              </a:rPr>
              <a:t>З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pc="165" dirty="0"/>
              <a:pPr marL="38100">
                <a:lnSpc>
                  <a:spcPct val="100000"/>
                </a:lnSpc>
                <a:spcBef>
                  <a:spcPts val="525"/>
                </a:spcBef>
              </a:pPr>
              <a:t>‹#›</a:t>
            </a:fld>
            <a:endParaRPr spc="165" dirty="0"/>
          </a:p>
        </p:txBody>
      </p:sp>
    </p:spTree>
    <p:extLst>
      <p:ext uri="{BB962C8B-B14F-4D97-AF65-F5344CB8AC3E}">
        <p14:creationId xmlns:p14="http://schemas.microsoft.com/office/powerpoint/2010/main" val="299009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>
                <a:solidFill>
                  <a:srgbClr val="FFFFFF"/>
                </a:solidFill>
              </a:rPr>
              <a:t>РИСКИ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БИЗН</a:t>
            </a:r>
            <a:r>
              <a:rPr spc="35" dirty="0">
                <a:solidFill>
                  <a:srgbClr val="FFFFFF"/>
                </a:solidFill>
              </a:rPr>
              <a:t>Е</a:t>
            </a:r>
            <a:r>
              <a:rPr spc="20" dirty="0">
                <a:solidFill>
                  <a:srgbClr val="FFFFFF"/>
                </a:solidFill>
              </a:rPr>
              <a:t>С</a:t>
            </a:r>
            <a:r>
              <a:rPr spc="45" dirty="0">
                <a:solidFill>
                  <a:srgbClr val="FFFFFF"/>
                </a:solidFill>
              </a:rPr>
              <a:t>А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ПО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115-</a:t>
            </a:r>
            <a:r>
              <a:rPr spc="-30" dirty="0">
                <a:solidFill>
                  <a:srgbClr val="FFFFFF"/>
                </a:solidFill>
              </a:rPr>
              <a:t>Ф</a:t>
            </a:r>
            <a:r>
              <a:rPr spc="80" dirty="0">
                <a:solidFill>
                  <a:srgbClr val="FFFFFF"/>
                </a:solidFill>
              </a:rPr>
              <a:t>З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pc="165" dirty="0"/>
              <a:pPr marL="38100">
                <a:lnSpc>
                  <a:spcPct val="100000"/>
                </a:lnSpc>
                <a:spcBef>
                  <a:spcPts val="525"/>
                </a:spcBef>
              </a:pPr>
              <a:t>‹#›</a:t>
            </a:fld>
            <a:endParaRPr spc="16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538711" y="755967"/>
            <a:ext cx="294640" cy="61594"/>
          </a:xfrm>
          <a:custGeom>
            <a:avLst/>
            <a:gdLst/>
            <a:ahLst/>
            <a:cxnLst/>
            <a:rect l="l" t="t" r="r" b="b"/>
            <a:pathLst>
              <a:path w="294640" h="61594">
                <a:moveTo>
                  <a:pt x="294487" y="0"/>
                </a:moveTo>
                <a:lnTo>
                  <a:pt x="0" y="0"/>
                </a:lnTo>
                <a:lnTo>
                  <a:pt x="0" y="61188"/>
                </a:lnTo>
                <a:lnTo>
                  <a:pt x="294487" y="61188"/>
                </a:lnTo>
                <a:lnTo>
                  <a:pt x="294487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545225" y="368999"/>
            <a:ext cx="281940" cy="304165"/>
          </a:xfrm>
          <a:custGeom>
            <a:avLst/>
            <a:gdLst/>
            <a:ahLst/>
            <a:cxnLst/>
            <a:rect l="l" t="t" r="r" b="b"/>
            <a:pathLst>
              <a:path w="281940" h="304165">
                <a:moveTo>
                  <a:pt x="143408" y="0"/>
                </a:moveTo>
                <a:lnTo>
                  <a:pt x="98334" y="27249"/>
                </a:lnTo>
                <a:lnTo>
                  <a:pt x="0" y="303834"/>
                </a:lnTo>
                <a:lnTo>
                  <a:pt x="60413" y="303834"/>
                </a:lnTo>
                <a:lnTo>
                  <a:pt x="81457" y="242252"/>
                </a:lnTo>
                <a:lnTo>
                  <a:pt x="260825" y="242252"/>
                </a:lnTo>
                <a:lnTo>
                  <a:pt x="243391" y="190245"/>
                </a:lnTo>
                <a:lnTo>
                  <a:pt x="99047" y="190245"/>
                </a:lnTo>
                <a:lnTo>
                  <a:pt x="140347" y="67475"/>
                </a:lnTo>
                <a:lnTo>
                  <a:pt x="202235" y="67475"/>
                </a:lnTo>
                <a:lnTo>
                  <a:pt x="194640" y="44818"/>
                </a:lnTo>
                <a:lnTo>
                  <a:pt x="187735" y="27217"/>
                </a:lnTo>
                <a:lnTo>
                  <a:pt x="178311" y="13017"/>
                </a:lnTo>
                <a:lnTo>
                  <a:pt x="164222" y="3480"/>
                </a:lnTo>
                <a:lnTo>
                  <a:pt x="143408" y="0"/>
                </a:lnTo>
                <a:close/>
              </a:path>
              <a:path w="281940" h="304165">
                <a:moveTo>
                  <a:pt x="260825" y="242252"/>
                </a:moveTo>
                <a:lnTo>
                  <a:pt x="197713" y="242252"/>
                </a:lnTo>
                <a:lnTo>
                  <a:pt x="217220" y="303834"/>
                </a:lnTo>
                <a:lnTo>
                  <a:pt x="281470" y="303834"/>
                </a:lnTo>
                <a:lnTo>
                  <a:pt x="260825" y="242252"/>
                </a:lnTo>
                <a:close/>
              </a:path>
              <a:path w="281940" h="304165">
                <a:moveTo>
                  <a:pt x="202235" y="67475"/>
                </a:moveTo>
                <a:lnTo>
                  <a:pt x="141884" y="67475"/>
                </a:lnTo>
                <a:lnTo>
                  <a:pt x="180886" y="190245"/>
                </a:lnTo>
                <a:lnTo>
                  <a:pt x="243391" y="190245"/>
                </a:lnTo>
                <a:lnTo>
                  <a:pt x="202235" y="67475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>
                <a:solidFill>
                  <a:srgbClr val="FFFFFF"/>
                </a:solidFill>
              </a:rPr>
              <a:t>РИСКИ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БИЗН</a:t>
            </a:r>
            <a:r>
              <a:rPr spc="35" dirty="0">
                <a:solidFill>
                  <a:srgbClr val="FFFFFF"/>
                </a:solidFill>
              </a:rPr>
              <a:t>Е</a:t>
            </a:r>
            <a:r>
              <a:rPr spc="20" dirty="0">
                <a:solidFill>
                  <a:srgbClr val="FFFFFF"/>
                </a:solidFill>
              </a:rPr>
              <a:t>С</a:t>
            </a:r>
            <a:r>
              <a:rPr spc="45" dirty="0">
                <a:solidFill>
                  <a:srgbClr val="FFFFFF"/>
                </a:solidFill>
              </a:rPr>
              <a:t>А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ПО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115-</a:t>
            </a:r>
            <a:r>
              <a:rPr spc="-30" dirty="0">
                <a:solidFill>
                  <a:srgbClr val="FFFFFF"/>
                </a:solidFill>
              </a:rPr>
              <a:t>Ф</a:t>
            </a:r>
            <a:r>
              <a:rPr spc="80" dirty="0">
                <a:solidFill>
                  <a:srgbClr val="FFFFFF"/>
                </a:solidFill>
              </a:rPr>
              <a:t>З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pc="165" dirty="0"/>
              <a:pPr marL="38100">
                <a:lnSpc>
                  <a:spcPct val="100000"/>
                </a:lnSpc>
                <a:spcBef>
                  <a:spcPts val="525"/>
                </a:spcBef>
              </a:pPr>
              <a:t>‹#›</a:t>
            </a:fld>
            <a:endParaRPr spc="16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47405" y="0"/>
            <a:ext cx="3745865" cy="6858000"/>
          </a:xfrm>
          <a:custGeom>
            <a:avLst/>
            <a:gdLst/>
            <a:ahLst/>
            <a:cxnLst/>
            <a:rect l="l" t="t" r="r" b="b"/>
            <a:pathLst>
              <a:path w="3745865" h="6858000">
                <a:moveTo>
                  <a:pt x="0" y="6858000"/>
                </a:moveTo>
                <a:lnTo>
                  <a:pt x="3745788" y="6858000"/>
                </a:lnTo>
                <a:lnTo>
                  <a:pt x="374578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538712" y="369010"/>
            <a:ext cx="294640" cy="448309"/>
          </a:xfrm>
          <a:custGeom>
            <a:avLst/>
            <a:gdLst/>
            <a:ahLst/>
            <a:cxnLst/>
            <a:rect l="l" t="t" r="r" b="b"/>
            <a:pathLst>
              <a:path w="294640" h="448309">
                <a:moveTo>
                  <a:pt x="287972" y="303834"/>
                </a:moveTo>
                <a:lnTo>
                  <a:pt x="267335" y="242252"/>
                </a:lnTo>
                <a:lnTo>
                  <a:pt x="249897" y="190246"/>
                </a:lnTo>
                <a:lnTo>
                  <a:pt x="208737" y="67475"/>
                </a:lnTo>
                <a:lnTo>
                  <a:pt x="201142" y="44818"/>
                </a:lnTo>
                <a:lnTo>
                  <a:pt x="194246" y="27216"/>
                </a:lnTo>
                <a:lnTo>
                  <a:pt x="187388" y="16891"/>
                </a:lnTo>
                <a:lnTo>
                  <a:pt x="187388" y="190246"/>
                </a:lnTo>
                <a:lnTo>
                  <a:pt x="105549" y="190246"/>
                </a:lnTo>
                <a:lnTo>
                  <a:pt x="146850" y="67475"/>
                </a:lnTo>
                <a:lnTo>
                  <a:pt x="148386" y="67475"/>
                </a:lnTo>
                <a:lnTo>
                  <a:pt x="187388" y="190246"/>
                </a:lnTo>
                <a:lnTo>
                  <a:pt x="187388" y="16891"/>
                </a:lnTo>
                <a:lnTo>
                  <a:pt x="184823" y="13017"/>
                </a:lnTo>
                <a:lnTo>
                  <a:pt x="170726" y="3479"/>
                </a:lnTo>
                <a:lnTo>
                  <a:pt x="149910" y="0"/>
                </a:lnTo>
                <a:lnTo>
                  <a:pt x="128981" y="3479"/>
                </a:lnTo>
                <a:lnTo>
                  <a:pt x="114642" y="12979"/>
                </a:lnTo>
                <a:lnTo>
                  <a:pt x="104838" y="27241"/>
                </a:lnTo>
                <a:lnTo>
                  <a:pt x="97612" y="44818"/>
                </a:lnTo>
                <a:lnTo>
                  <a:pt x="6502" y="303834"/>
                </a:lnTo>
                <a:lnTo>
                  <a:pt x="66916" y="303834"/>
                </a:lnTo>
                <a:lnTo>
                  <a:pt x="87960" y="242252"/>
                </a:lnTo>
                <a:lnTo>
                  <a:pt x="204216" y="242252"/>
                </a:lnTo>
                <a:lnTo>
                  <a:pt x="223723" y="303834"/>
                </a:lnTo>
                <a:lnTo>
                  <a:pt x="287972" y="303834"/>
                </a:lnTo>
                <a:close/>
              </a:path>
              <a:path w="294640" h="448309">
                <a:moveTo>
                  <a:pt x="294487" y="386969"/>
                </a:moveTo>
                <a:lnTo>
                  <a:pt x="0" y="386969"/>
                </a:lnTo>
                <a:lnTo>
                  <a:pt x="0" y="448144"/>
                </a:lnTo>
                <a:lnTo>
                  <a:pt x="294487" y="448144"/>
                </a:lnTo>
                <a:lnTo>
                  <a:pt x="294487" y="386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>
                <a:solidFill>
                  <a:srgbClr val="FFFFFF"/>
                </a:solidFill>
              </a:rPr>
              <a:t>РИСКИ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БИЗН</a:t>
            </a:r>
            <a:r>
              <a:rPr spc="35" dirty="0">
                <a:solidFill>
                  <a:srgbClr val="FFFFFF"/>
                </a:solidFill>
              </a:rPr>
              <a:t>Е</a:t>
            </a:r>
            <a:r>
              <a:rPr spc="20" dirty="0">
                <a:solidFill>
                  <a:srgbClr val="FFFFFF"/>
                </a:solidFill>
              </a:rPr>
              <a:t>С</a:t>
            </a:r>
            <a:r>
              <a:rPr spc="45" dirty="0">
                <a:solidFill>
                  <a:srgbClr val="FFFFFF"/>
                </a:solidFill>
              </a:rPr>
              <a:t>А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ПО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115-</a:t>
            </a:r>
            <a:r>
              <a:rPr spc="-30" dirty="0">
                <a:solidFill>
                  <a:srgbClr val="FFFFFF"/>
                </a:solidFill>
              </a:rPr>
              <a:t>Ф</a:t>
            </a:r>
            <a:r>
              <a:rPr spc="80" dirty="0">
                <a:solidFill>
                  <a:srgbClr val="FFFFFF"/>
                </a:solidFill>
              </a:rPr>
              <a:t>З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pc="165" dirty="0"/>
              <a:pPr marL="38100">
                <a:lnSpc>
                  <a:spcPct val="100000"/>
                </a:lnSpc>
                <a:spcBef>
                  <a:spcPts val="525"/>
                </a:spcBef>
              </a:pPr>
              <a:t>‹#›</a:t>
            </a:fld>
            <a:endParaRPr spc="16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538711" y="755967"/>
            <a:ext cx="294640" cy="61594"/>
          </a:xfrm>
          <a:custGeom>
            <a:avLst/>
            <a:gdLst/>
            <a:ahLst/>
            <a:cxnLst/>
            <a:rect l="l" t="t" r="r" b="b"/>
            <a:pathLst>
              <a:path w="294640" h="61594">
                <a:moveTo>
                  <a:pt x="294487" y="0"/>
                </a:moveTo>
                <a:lnTo>
                  <a:pt x="0" y="0"/>
                </a:lnTo>
                <a:lnTo>
                  <a:pt x="0" y="61188"/>
                </a:lnTo>
                <a:lnTo>
                  <a:pt x="294487" y="61188"/>
                </a:lnTo>
                <a:lnTo>
                  <a:pt x="294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5225" y="368999"/>
            <a:ext cx="281940" cy="304165"/>
          </a:xfrm>
          <a:custGeom>
            <a:avLst/>
            <a:gdLst/>
            <a:ahLst/>
            <a:cxnLst/>
            <a:rect l="l" t="t" r="r" b="b"/>
            <a:pathLst>
              <a:path w="281940" h="304165">
                <a:moveTo>
                  <a:pt x="143408" y="0"/>
                </a:moveTo>
                <a:lnTo>
                  <a:pt x="98334" y="27249"/>
                </a:lnTo>
                <a:lnTo>
                  <a:pt x="0" y="303834"/>
                </a:lnTo>
                <a:lnTo>
                  <a:pt x="60413" y="303834"/>
                </a:lnTo>
                <a:lnTo>
                  <a:pt x="81457" y="242252"/>
                </a:lnTo>
                <a:lnTo>
                  <a:pt x="260825" y="242252"/>
                </a:lnTo>
                <a:lnTo>
                  <a:pt x="243391" y="190245"/>
                </a:lnTo>
                <a:lnTo>
                  <a:pt x="99047" y="190245"/>
                </a:lnTo>
                <a:lnTo>
                  <a:pt x="140347" y="67475"/>
                </a:lnTo>
                <a:lnTo>
                  <a:pt x="202235" y="67475"/>
                </a:lnTo>
                <a:lnTo>
                  <a:pt x="194640" y="44818"/>
                </a:lnTo>
                <a:lnTo>
                  <a:pt x="187735" y="27217"/>
                </a:lnTo>
                <a:lnTo>
                  <a:pt x="178311" y="13017"/>
                </a:lnTo>
                <a:lnTo>
                  <a:pt x="164222" y="3480"/>
                </a:lnTo>
                <a:lnTo>
                  <a:pt x="143408" y="0"/>
                </a:lnTo>
                <a:close/>
              </a:path>
              <a:path w="281940" h="304165">
                <a:moveTo>
                  <a:pt x="260825" y="242252"/>
                </a:moveTo>
                <a:lnTo>
                  <a:pt x="197713" y="242252"/>
                </a:lnTo>
                <a:lnTo>
                  <a:pt x="217220" y="303834"/>
                </a:lnTo>
                <a:lnTo>
                  <a:pt x="281470" y="303834"/>
                </a:lnTo>
                <a:lnTo>
                  <a:pt x="260825" y="242252"/>
                </a:lnTo>
                <a:close/>
              </a:path>
              <a:path w="281940" h="304165">
                <a:moveTo>
                  <a:pt x="202235" y="67475"/>
                </a:moveTo>
                <a:lnTo>
                  <a:pt x="141884" y="67475"/>
                </a:lnTo>
                <a:lnTo>
                  <a:pt x="180886" y="190245"/>
                </a:lnTo>
                <a:lnTo>
                  <a:pt x="243391" y="190245"/>
                </a:lnTo>
                <a:lnTo>
                  <a:pt x="202235" y="67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901797" y="0"/>
            <a:ext cx="9291955" cy="6858000"/>
          </a:xfrm>
          <a:custGeom>
            <a:avLst/>
            <a:gdLst/>
            <a:ahLst/>
            <a:cxnLst/>
            <a:rect l="l" t="t" r="r" b="b"/>
            <a:pathLst>
              <a:path w="9291955" h="6858000">
                <a:moveTo>
                  <a:pt x="9291396" y="0"/>
                </a:moveTo>
                <a:lnTo>
                  <a:pt x="0" y="0"/>
                </a:lnTo>
                <a:lnTo>
                  <a:pt x="0" y="6858000"/>
                </a:lnTo>
                <a:lnTo>
                  <a:pt x="9291396" y="6858000"/>
                </a:lnTo>
                <a:lnTo>
                  <a:pt x="9291396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>
                <a:solidFill>
                  <a:srgbClr val="FFFFFF"/>
                </a:solidFill>
              </a:rPr>
              <a:t>РИСКИ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БИЗН</a:t>
            </a:r>
            <a:r>
              <a:rPr spc="35" dirty="0">
                <a:solidFill>
                  <a:srgbClr val="FFFFFF"/>
                </a:solidFill>
              </a:rPr>
              <a:t>Е</a:t>
            </a:r>
            <a:r>
              <a:rPr spc="20" dirty="0">
                <a:solidFill>
                  <a:srgbClr val="FFFFFF"/>
                </a:solidFill>
              </a:rPr>
              <a:t>С</a:t>
            </a:r>
            <a:r>
              <a:rPr spc="45" dirty="0">
                <a:solidFill>
                  <a:srgbClr val="FFFFFF"/>
                </a:solidFill>
              </a:rPr>
              <a:t>А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ПО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115-</a:t>
            </a:r>
            <a:r>
              <a:rPr spc="-30" dirty="0">
                <a:solidFill>
                  <a:srgbClr val="FFFFFF"/>
                </a:solidFill>
              </a:rPr>
              <a:t>Ф</a:t>
            </a:r>
            <a:r>
              <a:rPr spc="80" dirty="0">
                <a:solidFill>
                  <a:srgbClr val="FFFFFF"/>
                </a:solidFill>
              </a:rPr>
              <a:t>З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pc="165" dirty="0"/>
              <a:pPr marL="38100">
                <a:lnSpc>
                  <a:spcPct val="100000"/>
                </a:lnSpc>
                <a:spcBef>
                  <a:spcPts val="525"/>
                </a:spcBef>
              </a:pPr>
              <a:t>‹#›</a:t>
            </a:fld>
            <a:endParaRPr spc="16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DF0F-E7F2-4B9C-913D-19999F3B913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D952-1DF1-423D-95C9-3FA791DD1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5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DF0F-E7F2-4B9C-913D-19999F3B913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D952-1DF1-423D-95C9-3FA791DD1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0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DF0F-E7F2-4B9C-913D-19999F3B913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D952-1DF1-423D-95C9-3FA791DD1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5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DF0F-E7F2-4B9C-913D-19999F3B913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D952-1DF1-423D-95C9-3FA791DD1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1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300" y="497589"/>
            <a:ext cx="11503748" cy="151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300" y="1332974"/>
            <a:ext cx="6852284" cy="1424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7300" y="6428281"/>
            <a:ext cx="1567814" cy="18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>
                <a:solidFill>
                  <a:srgbClr val="FFFFFF"/>
                </a:solidFill>
              </a:rPr>
              <a:t>РИСКИ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БИЗН</a:t>
            </a:r>
            <a:r>
              <a:rPr spc="35" dirty="0">
                <a:solidFill>
                  <a:srgbClr val="FFFFFF"/>
                </a:solidFill>
              </a:rPr>
              <a:t>Е</a:t>
            </a:r>
            <a:r>
              <a:rPr spc="20" dirty="0">
                <a:solidFill>
                  <a:srgbClr val="FFFFFF"/>
                </a:solidFill>
              </a:rPr>
              <a:t>С</a:t>
            </a:r>
            <a:r>
              <a:rPr spc="45" dirty="0">
                <a:solidFill>
                  <a:srgbClr val="FFFFFF"/>
                </a:solidFill>
              </a:rPr>
              <a:t>А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ПО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115-</a:t>
            </a:r>
            <a:r>
              <a:rPr spc="-30" dirty="0">
                <a:solidFill>
                  <a:srgbClr val="FFFFFF"/>
                </a:solidFill>
              </a:rPr>
              <a:t>Ф</a:t>
            </a:r>
            <a:r>
              <a:rPr spc="80" dirty="0">
                <a:solidFill>
                  <a:srgbClr val="FFFFFF"/>
                </a:solidFill>
              </a:rPr>
              <a:t>З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28079" y="6241743"/>
            <a:ext cx="444500" cy="41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pc="165" dirty="0"/>
              <a:pPr marL="38100">
                <a:lnSpc>
                  <a:spcPct val="100000"/>
                </a:lnSpc>
                <a:spcBef>
                  <a:spcPts val="525"/>
                </a:spcBef>
              </a:pPr>
              <a:t>‹#›</a:t>
            </a:fld>
            <a:endParaRPr spc="16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1DF0F-E7F2-4B9C-913D-19999F3B913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5D952-1DF1-423D-95C9-3FA791DD1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br.ru/Content/Document/File/72986/method_07062021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538711" y="755967"/>
            <a:ext cx="294640" cy="61594"/>
          </a:xfrm>
          <a:custGeom>
            <a:avLst/>
            <a:gdLst/>
            <a:ahLst/>
            <a:cxnLst/>
            <a:rect l="l" t="t" r="r" b="b"/>
            <a:pathLst>
              <a:path w="294640" h="61594">
                <a:moveTo>
                  <a:pt x="294487" y="0"/>
                </a:moveTo>
                <a:lnTo>
                  <a:pt x="0" y="0"/>
                </a:lnTo>
                <a:lnTo>
                  <a:pt x="0" y="61188"/>
                </a:lnTo>
                <a:lnTo>
                  <a:pt x="294487" y="61188"/>
                </a:lnTo>
                <a:lnTo>
                  <a:pt x="294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3876941" y="0"/>
            <a:ext cx="8316595" cy="6858000"/>
            <a:chOff x="3876941" y="0"/>
            <a:chExt cx="8316595" cy="6858000"/>
          </a:xfrm>
        </p:grpSpPr>
        <p:sp>
          <p:nvSpPr>
            <p:cNvPr id="5" name="object 5"/>
            <p:cNvSpPr/>
            <p:nvPr/>
          </p:nvSpPr>
          <p:spPr>
            <a:xfrm>
              <a:off x="11545225" y="368999"/>
              <a:ext cx="281940" cy="304165"/>
            </a:xfrm>
            <a:custGeom>
              <a:avLst/>
              <a:gdLst/>
              <a:ahLst/>
              <a:cxnLst/>
              <a:rect l="l" t="t" r="r" b="b"/>
              <a:pathLst>
                <a:path w="281940" h="304165">
                  <a:moveTo>
                    <a:pt x="143408" y="0"/>
                  </a:moveTo>
                  <a:lnTo>
                    <a:pt x="98334" y="27249"/>
                  </a:lnTo>
                  <a:lnTo>
                    <a:pt x="0" y="303834"/>
                  </a:lnTo>
                  <a:lnTo>
                    <a:pt x="60413" y="303834"/>
                  </a:lnTo>
                  <a:lnTo>
                    <a:pt x="81457" y="242252"/>
                  </a:lnTo>
                  <a:lnTo>
                    <a:pt x="260825" y="242252"/>
                  </a:lnTo>
                  <a:lnTo>
                    <a:pt x="243391" y="190245"/>
                  </a:lnTo>
                  <a:lnTo>
                    <a:pt x="99047" y="190245"/>
                  </a:lnTo>
                  <a:lnTo>
                    <a:pt x="140347" y="67475"/>
                  </a:lnTo>
                  <a:lnTo>
                    <a:pt x="202235" y="67475"/>
                  </a:lnTo>
                  <a:lnTo>
                    <a:pt x="194640" y="44818"/>
                  </a:lnTo>
                  <a:lnTo>
                    <a:pt x="187735" y="27217"/>
                  </a:lnTo>
                  <a:lnTo>
                    <a:pt x="178311" y="13017"/>
                  </a:lnTo>
                  <a:lnTo>
                    <a:pt x="164222" y="3480"/>
                  </a:lnTo>
                  <a:lnTo>
                    <a:pt x="143408" y="0"/>
                  </a:lnTo>
                  <a:close/>
                </a:path>
                <a:path w="281940" h="304165">
                  <a:moveTo>
                    <a:pt x="260825" y="242252"/>
                  </a:moveTo>
                  <a:lnTo>
                    <a:pt x="197713" y="242252"/>
                  </a:lnTo>
                  <a:lnTo>
                    <a:pt x="217220" y="303834"/>
                  </a:lnTo>
                  <a:lnTo>
                    <a:pt x="281470" y="303834"/>
                  </a:lnTo>
                  <a:lnTo>
                    <a:pt x="260825" y="242252"/>
                  </a:lnTo>
                  <a:close/>
                </a:path>
                <a:path w="281940" h="304165">
                  <a:moveTo>
                    <a:pt x="202235" y="67475"/>
                  </a:moveTo>
                  <a:lnTo>
                    <a:pt x="141884" y="67475"/>
                  </a:lnTo>
                  <a:lnTo>
                    <a:pt x="180886" y="190245"/>
                  </a:lnTo>
                  <a:lnTo>
                    <a:pt x="243391" y="190245"/>
                  </a:lnTo>
                  <a:lnTo>
                    <a:pt x="202235" y="6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876941" y="0"/>
              <a:ext cx="8316595" cy="6858000"/>
            </a:xfrm>
            <a:custGeom>
              <a:avLst/>
              <a:gdLst/>
              <a:ahLst/>
              <a:cxnLst/>
              <a:rect l="l" t="t" r="r" b="b"/>
              <a:pathLst>
                <a:path w="8316595" h="6858000">
                  <a:moveTo>
                    <a:pt x="83162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316252" y="6858000"/>
                  </a:lnTo>
                  <a:lnTo>
                    <a:pt x="8316252" y="0"/>
                  </a:ln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8016" y="0"/>
              <a:ext cx="7945177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7299" y="780096"/>
            <a:ext cx="7940040" cy="2483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100" spc="-985" dirty="0"/>
              <a:t>115-</a:t>
            </a:r>
            <a:r>
              <a:rPr sz="16100" spc="2730" dirty="0"/>
              <a:t>Ф</a:t>
            </a:r>
            <a:r>
              <a:rPr sz="16100" spc="1455" dirty="0"/>
              <a:t>З</a:t>
            </a:r>
            <a:endParaRPr sz="16100" dirty="0"/>
          </a:p>
        </p:txBody>
      </p:sp>
      <p:sp>
        <p:nvSpPr>
          <p:cNvPr id="9" name="object 9"/>
          <p:cNvSpPr txBox="1"/>
          <p:nvPr/>
        </p:nvSpPr>
        <p:spPr>
          <a:xfrm>
            <a:off x="629899" y="2891191"/>
            <a:ext cx="6589395" cy="865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0" b="1" spc="325" dirty="0">
                <a:latin typeface="Tahoma"/>
                <a:cs typeface="Tahoma"/>
              </a:rPr>
              <a:t>РИСКИ</a:t>
            </a:r>
            <a:r>
              <a:rPr sz="5500" b="1" spc="-295" dirty="0">
                <a:latin typeface="Tahoma"/>
                <a:cs typeface="Tahoma"/>
              </a:rPr>
              <a:t> </a:t>
            </a:r>
            <a:r>
              <a:rPr sz="5500" b="1" spc="345" dirty="0">
                <a:latin typeface="Tahoma"/>
                <a:cs typeface="Tahoma"/>
              </a:rPr>
              <a:t>БИЗНЕСА</a:t>
            </a:r>
            <a:endParaRPr sz="55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989" y="4931958"/>
            <a:ext cx="11421236" cy="1884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spc="45" dirty="0">
                <a:latin typeface="Tahoma"/>
                <a:cs typeface="Tahoma"/>
              </a:rPr>
              <a:t>Жилин Иван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spc="45" dirty="0">
                <a:latin typeface="Tahoma"/>
                <a:cs typeface="Tahoma"/>
              </a:rPr>
              <a:t>Начальник отдела</a:t>
            </a:r>
            <a:r>
              <a:rPr lang="en-US" sz="4000" b="1" spc="45" dirty="0">
                <a:latin typeface="Tahoma"/>
                <a:cs typeface="Tahoma"/>
              </a:rPr>
              <a:t> </a:t>
            </a:r>
            <a:r>
              <a:rPr lang="ru-RU" sz="4000" b="1" spc="45" dirty="0">
                <a:latin typeface="Tahoma"/>
                <a:cs typeface="Tahoma"/>
              </a:rPr>
              <a:t>привлечения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spc="45" dirty="0">
                <a:latin typeface="Tahoma"/>
                <a:cs typeface="Tahoma"/>
              </a:rPr>
              <a:t>Комплаенс чемпион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46065" cy="6858000"/>
          </a:xfrm>
          <a:custGeom>
            <a:avLst/>
            <a:gdLst/>
            <a:ahLst/>
            <a:cxnLst/>
            <a:rect l="l" t="t" r="r" b="b"/>
            <a:pathLst>
              <a:path w="5346065" h="6858000">
                <a:moveTo>
                  <a:pt x="5346001" y="0"/>
                </a:moveTo>
                <a:lnTo>
                  <a:pt x="0" y="0"/>
                </a:lnTo>
                <a:lnTo>
                  <a:pt x="0" y="6858000"/>
                </a:lnTo>
                <a:lnTo>
                  <a:pt x="5346001" y="6858000"/>
                </a:lnTo>
                <a:lnTo>
                  <a:pt x="5346001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538711" y="755967"/>
            <a:ext cx="294640" cy="61594"/>
          </a:xfrm>
          <a:custGeom>
            <a:avLst/>
            <a:gdLst/>
            <a:ahLst/>
            <a:cxnLst/>
            <a:rect l="l" t="t" r="r" b="b"/>
            <a:pathLst>
              <a:path w="294640" h="61594">
                <a:moveTo>
                  <a:pt x="294487" y="0"/>
                </a:moveTo>
                <a:lnTo>
                  <a:pt x="0" y="0"/>
                </a:lnTo>
                <a:lnTo>
                  <a:pt x="0" y="61188"/>
                </a:lnTo>
                <a:lnTo>
                  <a:pt x="294487" y="61188"/>
                </a:lnTo>
                <a:lnTo>
                  <a:pt x="294487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1545225" y="368999"/>
            <a:ext cx="281940" cy="304165"/>
          </a:xfrm>
          <a:custGeom>
            <a:avLst/>
            <a:gdLst/>
            <a:ahLst/>
            <a:cxnLst/>
            <a:rect l="l" t="t" r="r" b="b"/>
            <a:pathLst>
              <a:path w="281940" h="304165">
                <a:moveTo>
                  <a:pt x="143408" y="0"/>
                </a:moveTo>
                <a:lnTo>
                  <a:pt x="98334" y="27249"/>
                </a:lnTo>
                <a:lnTo>
                  <a:pt x="0" y="303834"/>
                </a:lnTo>
                <a:lnTo>
                  <a:pt x="60413" y="303834"/>
                </a:lnTo>
                <a:lnTo>
                  <a:pt x="81457" y="242252"/>
                </a:lnTo>
                <a:lnTo>
                  <a:pt x="260825" y="242252"/>
                </a:lnTo>
                <a:lnTo>
                  <a:pt x="243391" y="190245"/>
                </a:lnTo>
                <a:lnTo>
                  <a:pt x="99047" y="190245"/>
                </a:lnTo>
                <a:lnTo>
                  <a:pt x="140347" y="67475"/>
                </a:lnTo>
                <a:lnTo>
                  <a:pt x="202235" y="67475"/>
                </a:lnTo>
                <a:lnTo>
                  <a:pt x="194640" y="44818"/>
                </a:lnTo>
                <a:lnTo>
                  <a:pt x="187735" y="27217"/>
                </a:lnTo>
                <a:lnTo>
                  <a:pt x="178311" y="13017"/>
                </a:lnTo>
                <a:lnTo>
                  <a:pt x="164222" y="3480"/>
                </a:lnTo>
                <a:lnTo>
                  <a:pt x="143408" y="0"/>
                </a:lnTo>
                <a:close/>
              </a:path>
              <a:path w="281940" h="304165">
                <a:moveTo>
                  <a:pt x="260825" y="242252"/>
                </a:moveTo>
                <a:lnTo>
                  <a:pt x="197713" y="242252"/>
                </a:lnTo>
                <a:lnTo>
                  <a:pt x="217220" y="303834"/>
                </a:lnTo>
                <a:lnTo>
                  <a:pt x="281470" y="303834"/>
                </a:lnTo>
                <a:lnTo>
                  <a:pt x="260825" y="242252"/>
                </a:lnTo>
                <a:close/>
              </a:path>
              <a:path w="281940" h="304165">
                <a:moveTo>
                  <a:pt x="202235" y="67475"/>
                </a:moveTo>
                <a:lnTo>
                  <a:pt x="141884" y="67475"/>
                </a:lnTo>
                <a:lnTo>
                  <a:pt x="180886" y="190245"/>
                </a:lnTo>
                <a:lnTo>
                  <a:pt x="243391" y="190245"/>
                </a:lnTo>
                <a:lnTo>
                  <a:pt x="202235" y="67475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299" y="266381"/>
            <a:ext cx="664735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5" dirty="0"/>
              <a:t>Последствия</a:t>
            </a:r>
            <a:r>
              <a:rPr sz="3000" spc="-145" dirty="0"/>
              <a:t> </a:t>
            </a:r>
            <a:r>
              <a:rPr sz="3000" spc="-10" dirty="0"/>
              <a:t>нарушения</a:t>
            </a:r>
            <a:r>
              <a:rPr sz="3000" spc="-145" dirty="0"/>
              <a:t> </a:t>
            </a:r>
            <a:r>
              <a:rPr sz="3000" dirty="0"/>
              <a:t>115-ФЗ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733502" y="1987356"/>
            <a:ext cx="3521768" cy="3521779"/>
            <a:chOff x="6733502" y="1987356"/>
            <a:chExt cx="3521768" cy="3521779"/>
          </a:xfrm>
        </p:grpSpPr>
        <p:sp>
          <p:nvSpPr>
            <p:cNvPr id="7" name="object 7"/>
            <p:cNvSpPr/>
            <p:nvPr/>
          </p:nvSpPr>
          <p:spPr>
            <a:xfrm>
              <a:off x="6763369" y="1994102"/>
              <a:ext cx="1731010" cy="1731010"/>
            </a:xfrm>
            <a:custGeom>
              <a:avLst/>
              <a:gdLst/>
              <a:ahLst/>
              <a:cxnLst/>
              <a:rect l="l" t="t" r="r" b="b"/>
              <a:pathLst>
                <a:path w="1731009" h="1731010">
                  <a:moveTo>
                    <a:pt x="1730819" y="0"/>
                  </a:moveTo>
                  <a:lnTo>
                    <a:pt x="1682809" y="1453"/>
                  </a:lnTo>
                  <a:lnTo>
                    <a:pt x="1635126" y="4186"/>
                  </a:lnTo>
                  <a:lnTo>
                    <a:pt x="1587785" y="8181"/>
                  </a:lnTo>
                  <a:lnTo>
                    <a:pt x="1540805" y="13421"/>
                  </a:lnTo>
                  <a:lnTo>
                    <a:pt x="1494201" y="19890"/>
                  </a:lnTo>
                  <a:lnTo>
                    <a:pt x="1447990" y="27572"/>
                  </a:lnTo>
                  <a:lnTo>
                    <a:pt x="1402189" y="36449"/>
                  </a:lnTo>
                  <a:lnTo>
                    <a:pt x="1356815" y="46505"/>
                  </a:lnTo>
                  <a:lnTo>
                    <a:pt x="1311884" y="57722"/>
                  </a:lnTo>
                  <a:lnTo>
                    <a:pt x="1267413" y="70085"/>
                  </a:lnTo>
                  <a:lnTo>
                    <a:pt x="1223419" y="83577"/>
                  </a:lnTo>
                  <a:lnTo>
                    <a:pt x="1179919" y="98181"/>
                  </a:lnTo>
                  <a:lnTo>
                    <a:pt x="1136928" y="113879"/>
                  </a:lnTo>
                  <a:lnTo>
                    <a:pt x="1094465" y="130656"/>
                  </a:lnTo>
                  <a:lnTo>
                    <a:pt x="1052545" y="148495"/>
                  </a:lnTo>
                  <a:lnTo>
                    <a:pt x="1011186" y="167379"/>
                  </a:lnTo>
                  <a:lnTo>
                    <a:pt x="970404" y="187291"/>
                  </a:lnTo>
                  <a:lnTo>
                    <a:pt x="930215" y="208215"/>
                  </a:lnTo>
                  <a:lnTo>
                    <a:pt x="890637" y="230134"/>
                  </a:lnTo>
                  <a:lnTo>
                    <a:pt x="851687" y="253031"/>
                  </a:lnTo>
                  <a:lnTo>
                    <a:pt x="813380" y="276889"/>
                  </a:lnTo>
                  <a:lnTo>
                    <a:pt x="775734" y="301693"/>
                  </a:lnTo>
                  <a:lnTo>
                    <a:pt x="738765" y="327424"/>
                  </a:lnTo>
                  <a:lnTo>
                    <a:pt x="702490" y="354066"/>
                  </a:lnTo>
                  <a:lnTo>
                    <a:pt x="666926" y="381603"/>
                  </a:lnTo>
                  <a:lnTo>
                    <a:pt x="632090" y="410019"/>
                  </a:lnTo>
                  <a:lnTo>
                    <a:pt x="597997" y="439295"/>
                  </a:lnTo>
                  <a:lnTo>
                    <a:pt x="564666" y="469415"/>
                  </a:lnTo>
                  <a:lnTo>
                    <a:pt x="532112" y="500364"/>
                  </a:lnTo>
                  <a:lnTo>
                    <a:pt x="500353" y="532123"/>
                  </a:lnTo>
                  <a:lnTo>
                    <a:pt x="469405" y="564677"/>
                  </a:lnTo>
                  <a:lnTo>
                    <a:pt x="439284" y="598009"/>
                  </a:lnTo>
                  <a:lnTo>
                    <a:pt x="410008" y="632101"/>
                  </a:lnTo>
                  <a:lnTo>
                    <a:pt x="381593" y="666938"/>
                  </a:lnTo>
                  <a:lnTo>
                    <a:pt x="354056" y="702502"/>
                  </a:lnTo>
                  <a:lnTo>
                    <a:pt x="327414" y="738777"/>
                  </a:lnTo>
                  <a:lnTo>
                    <a:pt x="301683" y="775746"/>
                  </a:lnTo>
                  <a:lnTo>
                    <a:pt x="276880" y="813392"/>
                  </a:lnTo>
                  <a:lnTo>
                    <a:pt x="253022" y="851699"/>
                  </a:lnTo>
                  <a:lnTo>
                    <a:pt x="230125" y="890650"/>
                  </a:lnTo>
                  <a:lnTo>
                    <a:pt x="208207" y="930228"/>
                  </a:lnTo>
                  <a:lnTo>
                    <a:pt x="187283" y="970416"/>
                  </a:lnTo>
                  <a:lnTo>
                    <a:pt x="167371" y="1011199"/>
                  </a:lnTo>
                  <a:lnTo>
                    <a:pt x="148488" y="1052558"/>
                  </a:lnTo>
                  <a:lnTo>
                    <a:pt x="130649" y="1094478"/>
                  </a:lnTo>
                  <a:lnTo>
                    <a:pt x="113873" y="1136941"/>
                  </a:lnTo>
                  <a:lnTo>
                    <a:pt x="98174" y="1179931"/>
                  </a:lnTo>
                  <a:lnTo>
                    <a:pt x="83571" y="1223432"/>
                  </a:lnTo>
                  <a:lnTo>
                    <a:pt x="70080" y="1267426"/>
                  </a:lnTo>
                  <a:lnTo>
                    <a:pt x="57717" y="1311897"/>
                  </a:lnTo>
                  <a:lnTo>
                    <a:pt x="46500" y="1356827"/>
                  </a:lnTo>
                  <a:lnTo>
                    <a:pt x="36445" y="1402202"/>
                  </a:lnTo>
                  <a:lnTo>
                    <a:pt x="27568" y="1448003"/>
                  </a:lnTo>
                  <a:lnTo>
                    <a:pt x="19887" y="1494213"/>
                  </a:lnTo>
                  <a:lnTo>
                    <a:pt x="13419" y="1540817"/>
                  </a:lnTo>
                  <a:lnTo>
                    <a:pt x="8179" y="1587798"/>
                  </a:lnTo>
                  <a:lnTo>
                    <a:pt x="4184" y="1635138"/>
                  </a:lnTo>
                  <a:lnTo>
                    <a:pt x="1452" y="1682822"/>
                  </a:lnTo>
                  <a:lnTo>
                    <a:pt x="0" y="1730832"/>
                  </a:lnTo>
                  <a:lnTo>
                    <a:pt x="1730819" y="1730832"/>
                  </a:lnTo>
                  <a:lnTo>
                    <a:pt x="1730819" y="0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733502" y="1987356"/>
              <a:ext cx="1731010" cy="1731010"/>
            </a:xfrm>
            <a:custGeom>
              <a:avLst/>
              <a:gdLst/>
              <a:ahLst/>
              <a:cxnLst/>
              <a:rect l="l" t="t" r="r" b="b"/>
              <a:pathLst>
                <a:path w="1731009" h="1731010">
                  <a:moveTo>
                    <a:pt x="1730819" y="1730832"/>
                  </a:moveTo>
                  <a:lnTo>
                    <a:pt x="0" y="1730832"/>
                  </a:lnTo>
                  <a:lnTo>
                    <a:pt x="1452" y="1682822"/>
                  </a:lnTo>
                  <a:lnTo>
                    <a:pt x="4184" y="1635138"/>
                  </a:lnTo>
                  <a:lnTo>
                    <a:pt x="8179" y="1587798"/>
                  </a:lnTo>
                  <a:lnTo>
                    <a:pt x="13419" y="1540817"/>
                  </a:lnTo>
                  <a:lnTo>
                    <a:pt x="19887" y="1494213"/>
                  </a:lnTo>
                  <a:lnTo>
                    <a:pt x="27568" y="1448003"/>
                  </a:lnTo>
                  <a:lnTo>
                    <a:pt x="36445" y="1402202"/>
                  </a:lnTo>
                  <a:lnTo>
                    <a:pt x="46500" y="1356827"/>
                  </a:lnTo>
                  <a:lnTo>
                    <a:pt x="57717" y="1311897"/>
                  </a:lnTo>
                  <a:lnTo>
                    <a:pt x="70080" y="1267426"/>
                  </a:lnTo>
                  <a:lnTo>
                    <a:pt x="83571" y="1223432"/>
                  </a:lnTo>
                  <a:lnTo>
                    <a:pt x="98174" y="1179931"/>
                  </a:lnTo>
                  <a:lnTo>
                    <a:pt x="113873" y="1136941"/>
                  </a:lnTo>
                  <a:lnTo>
                    <a:pt x="130649" y="1094478"/>
                  </a:lnTo>
                  <a:lnTo>
                    <a:pt x="148488" y="1052558"/>
                  </a:lnTo>
                  <a:lnTo>
                    <a:pt x="167371" y="1011199"/>
                  </a:lnTo>
                  <a:lnTo>
                    <a:pt x="187283" y="970416"/>
                  </a:lnTo>
                  <a:lnTo>
                    <a:pt x="208207" y="930228"/>
                  </a:lnTo>
                  <a:lnTo>
                    <a:pt x="230125" y="890650"/>
                  </a:lnTo>
                  <a:lnTo>
                    <a:pt x="253022" y="851699"/>
                  </a:lnTo>
                  <a:lnTo>
                    <a:pt x="276880" y="813392"/>
                  </a:lnTo>
                  <a:lnTo>
                    <a:pt x="301683" y="775746"/>
                  </a:lnTo>
                  <a:lnTo>
                    <a:pt x="327414" y="738777"/>
                  </a:lnTo>
                  <a:lnTo>
                    <a:pt x="354056" y="702502"/>
                  </a:lnTo>
                  <a:lnTo>
                    <a:pt x="381593" y="666938"/>
                  </a:lnTo>
                  <a:lnTo>
                    <a:pt x="410008" y="632101"/>
                  </a:lnTo>
                  <a:lnTo>
                    <a:pt x="439284" y="598009"/>
                  </a:lnTo>
                  <a:lnTo>
                    <a:pt x="469405" y="564677"/>
                  </a:lnTo>
                  <a:lnTo>
                    <a:pt x="500353" y="532123"/>
                  </a:lnTo>
                  <a:lnTo>
                    <a:pt x="532112" y="500364"/>
                  </a:lnTo>
                  <a:lnTo>
                    <a:pt x="564666" y="469415"/>
                  </a:lnTo>
                  <a:lnTo>
                    <a:pt x="597997" y="439295"/>
                  </a:lnTo>
                  <a:lnTo>
                    <a:pt x="632090" y="410019"/>
                  </a:lnTo>
                  <a:lnTo>
                    <a:pt x="666926" y="381603"/>
                  </a:lnTo>
                  <a:lnTo>
                    <a:pt x="702490" y="354066"/>
                  </a:lnTo>
                  <a:lnTo>
                    <a:pt x="738765" y="327424"/>
                  </a:lnTo>
                  <a:lnTo>
                    <a:pt x="775734" y="301693"/>
                  </a:lnTo>
                  <a:lnTo>
                    <a:pt x="813380" y="276889"/>
                  </a:lnTo>
                  <a:lnTo>
                    <a:pt x="851687" y="253031"/>
                  </a:lnTo>
                  <a:lnTo>
                    <a:pt x="890637" y="230134"/>
                  </a:lnTo>
                  <a:lnTo>
                    <a:pt x="930215" y="208215"/>
                  </a:lnTo>
                  <a:lnTo>
                    <a:pt x="970404" y="187291"/>
                  </a:lnTo>
                  <a:lnTo>
                    <a:pt x="1011186" y="167379"/>
                  </a:lnTo>
                  <a:lnTo>
                    <a:pt x="1052545" y="148495"/>
                  </a:lnTo>
                  <a:lnTo>
                    <a:pt x="1094465" y="130656"/>
                  </a:lnTo>
                  <a:lnTo>
                    <a:pt x="1136928" y="113879"/>
                  </a:lnTo>
                  <a:lnTo>
                    <a:pt x="1179919" y="98181"/>
                  </a:lnTo>
                  <a:lnTo>
                    <a:pt x="1223419" y="83577"/>
                  </a:lnTo>
                  <a:lnTo>
                    <a:pt x="1267413" y="70085"/>
                  </a:lnTo>
                  <a:lnTo>
                    <a:pt x="1311884" y="57722"/>
                  </a:lnTo>
                  <a:lnTo>
                    <a:pt x="1356815" y="46505"/>
                  </a:lnTo>
                  <a:lnTo>
                    <a:pt x="1402189" y="36449"/>
                  </a:lnTo>
                  <a:lnTo>
                    <a:pt x="1447990" y="27572"/>
                  </a:lnTo>
                  <a:lnTo>
                    <a:pt x="1494201" y="19890"/>
                  </a:lnTo>
                  <a:lnTo>
                    <a:pt x="1540805" y="13421"/>
                  </a:lnTo>
                  <a:lnTo>
                    <a:pt x="1587785" y="8181"/>
                  </a:lnTo>
                  <a:lnTo>
                    <a:pt x="1635126" y="4186"/>
                  </a:lnTo>
                  <a:lnTo>
                    <a:pt x="1682809" y="1453"/>
                  </a:lnTo>
                  <a:lnTo>
                    <a:pt x="1730819" y="0"/>
                  </a:lnTo>
                  <a:lnTo>
                    <a:pt x="1730819" y="1730832"/>
                  </a:lnTo>
                  <a:close/>
                </a:path>
              </a:pathLst>
            </a:custGeom>
            <a:ln w="599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733502" y="3778125"/>
              <a:ext cx="1731010" cy="1731010"/>
            </a:xfrm>
            <a:custGeom>
              <a:avLst/>
              <a:gdLst/>
              <a:ahLst/>
              <a:cxnLst/>
              <a:rect l="l" t="t" r="r" b="b"/>
              <a:pathLst>
                <a:path w="1731009" h="1731010">
                  <a:moveTo>
                    <a:pt x="1730819" y="0"/>
                  </a:moveTo>
                  <a:lnTo>
                    <a:pt x="0" y="0"/>
                  </a:lnTo>
                  <a:lnTo>
                    <a:pt x="1453" y="48009"/>
                  </a:lnTo>
                  <a:lnTo>
                    <a:pt x="4186" y="95693"/>
                  </a:lnTo>
                  <a:lnTo>
                    <a:pt x="8180" y="143033"/>
                  </a:lnTo>
                  <a:lnTo>
                    <a:pt x="13421" y="190014"/>
                  </a:lnTo>
                  <a:lnTo>
                    <a:pt x="19890" y="236618"/>
                  </a:lnTo>
                  <a:lnTo>
                    <a:pt x="27572" y="282829"/>
                  </a:lnTo>
                  <a:lnTo>
                    <a:pt x="36448" y="328629"/>
                  </a:lnTo>
                  <a:lnTo>
                    <a:pt x="46504" y="374004"/>
                  </a:lnTo>
                  <a:lnTo>
                    <a:pt x="57722" y="418935"/>
                  </a:lnTo>
                  <a:lnTo>
                    <a:pt x="70084" y="463405"/>
                  </a:lnTo>
                  <a:lnTo>
                    <a:pt x="83576" y="507399"/>
                  </a:lnTo>
                  <a:lnTo>
                    <a:pt x="98179" y="550900"/>
                  </a:lnTo>
                  <a:lnTo>
                    <a:pt x="113878" y="593890"/>
                  </a:lnTo>
                  <a:lnTo>
                    <a:pt x="130655" y="636353"/>
                  </a:lnTo>
                  <a:lnTo>
                    <a:pt x="148493" y="678273"/>
                  </a:lnTo>
                  <a:lnTo>
                    <a:pt x="167377" y="719632"/>
                  </a:lnTo>
                  <a:lnTo>
                    <a:pt x="187289" y="760415"/>
                  </a:lnTo>
                  <a:lnTo>
                    <a:pt x="208213" y="800603"/>
                  </a:lnTo>
                  <a:lnTo>
                    <a:pt x="230131" y="840181"/>
                  </a:lnTo>
                  <a:lnTo>
                    <a:pt x="253028" y="879132"/>
                  </a:lnTo>
                  <a:lnTo>
                    <a:pt x="276886" y="917439"/>
                  </a:lnTo>
                  <a:lnTo>
                    <a:pt x="301689" y="955085"/>
                  </a:lnTo>
                  <a:lnTo>
                    <a:pt x="327420" y="992054"/>
                  </a:lnTo>
                  <a:lnTo>
                    <a:pt x="354062" y="1028328"/>
                  </a:lnTo>
                  <a:lnTo>
                    <a:pt x="381599" y="1063892"/>
                  </a:lnTo>
                  <a:lnTo>
                    <a:pt x="410013" y="1098729"/>
                  </a:lnTo>
                  <a:lnTo>
                    <a:pt x="439289" y="1132821"/>
                  </a:lnTo>
                  <a:lnTo>
                    <a:pt x="469410" y="1166153"/>
                  </a:lnTo>
                  <a:lnTo>
                    <a:pt x="500358" y="1198706"/>
                  </a:lnTo>
                  <a:lnTo>
                    <a:pt x="532117" y="1230466"/>
                  </a:lnTo>
                  <a:lnTo>
                    <a:pt x="564671" y="1261414"/>
                  </a:lnTo>
                  <a:lnTo>
                    <a:pt x="598002" y="1291534"/>
                  </a:lnTo>
                  <a:lnTo>
                    <a:pt x="632094" y="1320810"/>
                  </a:lnTo>
                  <a:lnTo>
                    <a:pt x="666930" y="1349225"/>
                  </a:lnTo>
                  <a:lnTo>
                    <a:pt x="702494" y="1376762"/>
                  </a:lnTo>
                  <a:lnTo>
                    <a:pt x="738768" y="1403405"/>
                  </a:lnTo>
                  <a:lnTo>
                    <a:pt x="775737" y="1429135"/>
                  </a:lnTo>
                  <a:lnTo>
                    <a:pt x="813383" y="1453938"/>
                  </a:lnTo>
                  <a:lnTo>
                    <a:pt x="851690" y="1477797"/>
                  </a:lnTo>
                  <a:lnTo>
                    <a:pt x="890640" y="1500693"/>
                  </a:lnTo>
                  <a:lnTo>
                    <a:pt x="930218" y="1522612"/>
                  </a:lnTo>
                  <a:lnTo>
                    <a:pt x="970406" y="1543535"/>
                  </a:lnTo>
                  <a:lnTo>
                    <a:pt x="1011188" y="1563447"/>
                  </a:lnTo>
                  <a:lnTo>
                    <a:pt x="1052547" y="1582331"/>
                  </a:lnTo>
                  <a:lnTo>
                    <a:pt x="1094467" y="1600169"/>
                  </a:lnTo>
                  <a:lnTo>
                    <a:pt x="1136930" y="1616946"/>
                  </a:lnTo>
                  <a:lnTo>
                    <a:pt x="1179920" y="1632644"/>
                  </a:lnTo>
                  <a:lnTo>
                    <a:pt x="1223420" y="1647247"/>
                  </a:lnTo>
                  <a:lnTo>
                    <a:pt x="1267414" y="1660739"/>
                  </a:lnTo>
                  <a:lnTo>
                    <a:pt x="1311885" y="1673101"/>
                  </a:lnTo>
                  <a:lnTo>
                    <a:pt x="1356815" y="1684318"/>
                  </a:lnTo>
                  <a:lnTo>
                    <a:pt x="1402189" y="1694374"/>
                  </a:lnTo>
                  <a:lnTo>
                    <a:pt x="1447990" y="1703250"/>
                  </a:lnTo>
                  <a:lnTo>
                    <a:pt x="1494201" y="1710931"/>
                  </a:lnTo>
                  <a:lnTo>
                    <a:pt x="1540805" y="1717400"/>
                  </a:lnTo>
                  <a:lnTo>
                    <a:pt x="1587785" y="1722640"/>
                  </a:lnTo>
                  <a:lnTo>
                    <a:pt x="1635126" y="1726634"/>
                  </a:lnTo>
                  <a:lnTo>
                    <a:pt x="1682809" y="1729366"/>
                  </a:lnTo>
                  <a:lnTo>
                    <a:pt x="1730819" y="1730819"/>
                  </a:lnTo>
                  <a:lnTo>
                    <a:pt x="1730819" y="0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733502" y="3778125"/>
              <a:ext cx="1731010" cy="1731010"/>
            </a:xfrm>
            <a:custGeom>
              <a:avLst/>
              <a:gdLst/>
              <a:ahLst/>
              <a:cxnLst/>
              <a:rect l="l" t="t" r="r" b="b"/>
              <a:pathLst>
                <a:path w="1731009" h="1731010">
                  <a:moveTo>
                    <a:pt x="1730819" y="0"/>
                  </a:moveTo>
                  <a:lnTo>
                    <a:pt x="1730819" y="1730819"/>
                  </a:lnTo>
                  <a:lnTo>
                    <a:pt x="1682809" y="1729366"/>
                  </a:lnTo>
                  <a:lnTo>
                    <a:pt x="1635126" y="1726634"/>
                  </a:lnTo>
                  <a:lnTo>
                    <a:pt x="1587785" y="1722640"/>
                  </a:lnTo>
                  <a:lnTo>
                    <a:pt x="1540805" y="1717400"/>
                  </a:lnTo>
                  <a:lnTo>
                    <a:pt x="1494201" y="1710931"/>
                  </a:lnTo>
                  <a:lnTo>
                    <a:pt x="1447990" y="1703250"/>
                  </a:lnTo>
                  <a:lnTo>
                    <a:pt x="1402189" y="1694374"/>
                  </a:lnTo>
                  <a:lnTo>
                    <a:pt x="1356815" y="1684318"/>
                  </a:lnTo>
                  <a:lnTo>
                    <a:pt x="1311885" y="1673101"/>
                  </a:lnTo>
                  <a:lnTo>
                    <a:pt x="1267414" y="1660739"/>
                  </a:lnTo>
                  <a:lnTo>
                    <a:pt x="1223420" y="1647247"/>
                  </a:lnTo>
                  <a:lnTo>
                    <a:pt x="1179920" y="1632644"/>
                  </a:lnTo>
                  <a:lnTo>
                    <a:pt x="1136930" y="1616946"/>
                  </a:lnTo>
                  <a:lnTo>
                    <a:pt x="1094467" y="1600169"/>
                  </a:lnTo>
                  <a:lnTo>
                    <a:pt x="1052547" y="1582331"/>
                  </a:lnTo>
                  <a:lnTo>
                    <a:pt x="1011188" y="1563447"/>
                  </a:lnTo>
                  <a:lnTo>
                    <a:pt x="970406" y="1543535"/>
                  </a:lnTo>
                  <a:lnTo>
                    <a:pt x="930218" y="1522612"/>
                  </a:lnTo>
                  <a:lnTo>
                    <a:pt x="890640" y="1500693"/>
                  </a:lnTo>
                  <a:lnTo>
                    <a:pt x="851690" y="1477797"/>
                  </a:lnTo>
                  <a:lnTo>
                    <a:pt x="813383" y="1453938"/>
                  </a:lnTo>
                  <a:lnTo>
                    <a:pt x="775737" y="1429135"/>
                  </a:lnTo>
                  <a:lnTo>
                    <a:pt x="738768" y="1403405"/>
                  </a:lnTo>
                  <a:lnTo>
                    <a:pt x="702494" y="1376762"/>
                  </a:lnTo>
                  <a:lnTo>
                    <a:pt x="666930" y="1349225"/>
                  </a:lnTo>
                  <a:lnTo>
                    <a:pt x="632094" y="1320810"/>
                  </a:lnTo>
                  <a:lnTo>
                    <a:pt x="598002" y="1291534"/>
                  </a:lnTo>
                  <a:lnTo>
                    <a:pt x="564671" y="1261414"/>
                  </a:lnTo>
                  <a:lnTo>
                    <a:pt x="532117" y="1230466"/>
                  </a:lnTo>
                  <a:lnTo>
                    <a:pt x="500358" y="1198706"/>
                  </a:lnTo>
                  <a:lnTo>
                    <a:pt x="469410" y="1166153"/>
                  </a:lnTo>
                  <a:lnTo>
                    <a:pt x="439289" y="1132821"/>
                  </a:lnTo>
                  <a:lnTo>
                    <a:pt x="410013" y="1098729"/>
                  </a:lnTo>
                  <a:lnTo>
                    <a:pt x="381599" y="1063892"/>
                  </a:lnTo>
                  <a:lnTo>
                    <a:pt x="354062" y="1028328"/>
                  </a:lnTo>
                  <a:lnTo>
                    <a:pt x="327420" y="992054"/>
                  </a:lnTo>
                  <a:lnTo>
                    <a:pt x="301689" y="955085"/>
                  </a:lnTo>
                  <a:lnTo>
                    <a:pt x="276886" y="917439"/>
                  </a:lnTo>
                  <a:lnTo>
                    <a:pt x="253028" y="879132"/>
                  </a:lnTo>
                  <a:lnTo>
                    <a:pt x="230131" y="840181"/>
                  </a:lnTo>
                  <a:lnTo>
                    <a:pt x="208213" y="800603"/>
                  </a:lnTo>
                  <a:lnTo>
                    <a:pt x="187289" y="760415"/>
                  </a:lnTo>
                  <a:lnTo>
                    <a:pt x="167377" y="719632"/>
                  </a:lnTo>
                  <a:lnTo>
                    <a:pt x="148493" y="678273"/>
                  </a:lnTo>
                  <a:lnTo>
                    <a:pt x="130655" y="636353"/>
                  </a:lnTo>
                  <a:lnTo>
                    <a:pt x="113878" y="593890"/>
                  </a:lnTo>
                  <a:lnTo>
                    <a:pt x="98179" y="550900"/>
                  </a:lnTo>
                  <a:lnTo>
                    <a:pt x="83576" y="507399"/>
                  </a:lnTo>
                  <a:lnTo>
                    <a:pt x="70084" y="463405"/>
                  </a:lnTo>
                  <a:lnTo>
                    <a:pt x="57722" y="418935"/>
                  </a:lnTo>
                  <a:lnTo>
                    <a:pt x="46504" y="374004"/>
                  </a:lnTo>
                  <a:lnTo>
                    <a:pt x="36448" y="328629"/>
                  </a:lnTo>
                  <a:lnTo>
                    <a:pt x="27572" y="282829"/>
                  </a:lnTo>
                  <a:lnTo>
                    <a:pt x="19890" y="236618"/>
                  </a:lnTo>
                  <a:lnTo>
                    <a:pt x="13421" y="190014"/>
                  </a:lnTo>
                  <a:lnTo>
                    <a:pt x="8180" y="143033"/>
                  </a:lnTo>
                  <a:lnTo>
                    <a:pt x="4186" y="95693"/>
                  </a:lnTo>
                  <a:lnTo>
                    <a:pt x="1453" y="48009"/>
                  </a:lnTo>
                  <a:lnTo>
                    <a:pt x="0" y="0"/>
                  </a:lnTo>
                  <a:lnTo>
                    <a:pt x="1730819" y="0"/>
                  </a:lnTo>
                  <a:close/>
                </a:path>
              </a:pathLst>
            </a:custGeom>
            <a:ln w="599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524260" y="3778125"/>
              <a:ext cx="1731010" cy="1731010"/>
            </a:xfrm>
            <a:custGeom>
              <a:avLst/>
              <a:gdLst/>
              <a:ahLst/>
              <a:cxnLst/>
              <a:rect l="l" t="t" r="r" b="b"/>
              <a:pathLst>
                <a:path w="1731009" h="1731010">
                  <a:moveTo>
                    <a:pt x="1730819" y="0"/>
                  </a:moveTo>
                  <a:lnTo>
                    <a:pt x="0" y="0"/>
                  </a:lnTo>
                  <a:lnTo>
                    <a:pt x="0" y="1730819"/>
                  </a:lnTo>
                  <a:lnTo>
                    <a:pt x="48009" y="1729366"/>
                  </a:lnTo>
                  <a:lnTo>
                    <a:pt x="95693" y="1726634"/>
                  </a:lnTo>
                  <a:lnTo>
                    <a:pt x="143033" y="1722640"/>
                  </a:lnTo>
                  <a:lnTo>
                    <a:pt x="190014" y="1717400"/>
                  </a:lnTo>
                  <a:lnTo>
                    <a:pt x="236618" y="1710931"/>
                  </a:lnTo>
                  <a:lnTo>
                    <a:pt x="282829" y="1703250"/>
                  </a:lnTo>
                  <a:lnTo>
                    <a:pt x="328629" y="1694374"/>
                  </a:lnTo>
                  <a:lnTo>
                    <a:pt x="374004" y="1684318"/>
                  </a:lnTo>
                  <a:lnTo>
                    <a:pt x="418935" y="1673101"/>
                  </a:lnTo>
                  <a:lnTo>
                    <a:pt x="463405" y="1660739"/>
                  </a:lnTo>
                  <a:lnTo>
                    <a:pt x="507399" y="1647247"/>
                  </a:lnTo>
                  <a:lnTo>
                    <a:pt x="550900" y="1632644"/>
                  </a:lnTo>
                  <a:lnTo>
                    <a:pt x="593890" y="1616946"/>
                  </a:lnTo>
                  <a:lnTo>
                    <a:pt x="636353" y="1600169"/>
                  </a:lnTo>
                  <a:lnTo>
                    <a:pt x="678273" y="1582331"/>
                  </a:lnTo>
                  <a:lnTo>
                    <a:pt x="719632" y="1563447"/>
                  </a:lnTo>
                  <a:lnTo>
                    <a:pt x="760415" y="1543535"/>
                  </a:lnTo>
                  <a:lnTo>
                    <a:pt x="800603" y="1522612"/>
                  </a:lnTo>
                  <a:lnTo>
                    <a:pt x="840181" y="1500693"/>
                  </a:lnTo>
                  <a:lnTo>
                    <a:pt x="879132" y="1477797"/>
                  </a:lnTo>
                  <a:lnTo>
                    <a:pt x="917439" y="1453938"/>
                  </a:lnTo>
                  <a:lnTo>
                    <a:pt x="955085" y="1429135"/>
                  </a:lnTo>
                  <a:lnTo>
                    <a:pt x="992054" y="1403405"/>
                  </a:lnTo>
                  <a:lnTo>
                    <a:pt x="1028328" y="1376762"/>
                  </a:lnTo>
                  <a:lnTo>
                    <a:pt x="1063892" y="1349225"/>
                  </a:lnTo>
                  <a:lnTo>
                    <a:pt x="1098729" y="1320810"/>
                  </a:lnTo>
                  <a:lnTo>
                    <a:pt x="1132821" y="1291534"/>
                  </a:lnTo>
                  <a:lnTo>
                    <a:pt x="1166153" y="1261414"/>
                  </a:lnTo>
                  <a:lnTo>
                    <a:pt x="1198706" y="1230466"/>
                  </a:lnTo>
                  <a:lnTo>
                    <a:pt x="1230466" y="1198706"/>
                  </a:lnTo>
                  <a:lnTo>
                    <a:pt x="1261414" y="1166153"/>
                  </a:lnTo>
                  <a:lnTo>
                    <a:pt x="1291534" y="1132821"/>
                  </a:lnTo>
                  <a:lnTo>
                    <a:pt x="1320810" y="1098729"/>
                  </a:lnTo>
                  <a:lnTo>
                    <a:pt x="1349225" y="1063892"/>
                  </a:lnTo>
                  <a:lnTo>
                    <a:pt x="1376762" y="1028328"/>
                  </a:lnTo>
                  <a:lnTo>
                    <a:pt x="1403405" y="992054"/>
                  </a:lnTo>
                  <a:lnTo>
                    <a:pt x="1429135" y="955085"/>
                  </a:lnTo>
                  <a:lnTo>
                    <a:pt x="1453938" y="917439"/>
                  </a:lnTo>
                  <a:lnTo>
                    <a:pt x="1477797" y="879132"/>
                  </a:lnTo>
                  <a:lnTo>
                    <a:pt x="1500693" y="840181"/>
                  </a:lnTo>
                  <a:lnTo>
                    <a:pt x="1522612" y="800603"/>
                  </a:lnTo>
                  <a:lnTo>
                    <a:pt x="1543535" y="760415"/>
                  </a:lnTo>
                  <a:lnTo>
                    <a:pt x="1563447" y="719632"/>
                  </a:lnTo>
                  <a:lnTo>
                    <a:pt x="1582331" y="678273"/>
                  </a:lnTo>
                  <a:lnTo>
                    <a:pt x="1600169" y="636353"/>
                  </a:lnTo>
                  <a:lnTo>
                    <a:pt x="1616946" y="593890"/>
                  </a:lnTo>
                  <a:lnTo>
                    <a:pt x="1632644" y="550900"/>
                  </a:lnTo>
                  <a:lnTo>
                    <a:pt x="1647247" y="507399"/>
                  </a:lnTo>
                  <a:lnTo>
                    <a:pt x="1660739" y="463405"/>
                  </a:lnTo>
                  <a:lnTo>
                    <a:pt x="1673101" y="418935"/>
                  </a:lnTo>
                  <a:lnTo>
                    <a:pt x="1684318" y="374004"/>
                  </a:lnTo>
                  <a:lnTo>
                    <a:pt x="1694374" y="328629"/>
                  </a:lnTo>
                  <a:lnTo>
                    <a:pt x="1703250" y="282829"/>
                  </a:lnTo>
                  <a:lnTo>
                    <a:pt x="1710931" y="236618"/>
                  </a:lnTo>
                  <a:lnTo>
                    <a:pt x="1717400" y="190014"/>
                  </a:lnTo>
                  <a:lnTo>
                    <a:pt x="1722640" y="143033"/>
                  </a:lnTo>
                  <a:lnTo>
                    <a:pt x="1726634" y="95693"/>
                  </a:lnTo>
                  <a:lnTo>
                    <a:pt x="1729366" y="48009"/>
                  </a:lnTo>
                  <a:lnTo>
                    <a:pt x="1730819" y="0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524260" y="3778125"/>
              <a:ext cx="1731010" cy="1731010"/>
            </a:xfrm>
            <a:custGeom>
              <a:avLst/>
              <a:gdLst/>
              <a:ahLst/>
              <a:cxnLst/>
              <a:rect l="l" t="t" r="r" b="b"/>
              <a:pathLst>
                <a:path w="1731009" h="1731010">
                  <a:moveTo>
                    <a:pt x="0" y="0"/>
                  </a:moveTo>
                  <a:lnTo>
                    <a:pt x="1730819" y="0"/>
                  </a:lnTo>
                  <a:lnTo>
                    <a:pt x="1729366" y="48009"/>
                  </a:lnTo>
                  <a:lnTo>
                    <a:pt x="1726634" y="95693"/>
                  </a:lnTo>
                  <a:lnTo>
                    <a:pt x="1722640" y="143033"/>
                  </a:lnTo>
                  <a:lnTo>
                    <a:pt x="1717400" y="190014"/>
                  </a:lnTo>
                  <a:lnTo>
                    <a:pt x="1710931" y="236618"/>
                  </a:lnTo>
                  <a:lnTo>
                    <a:pt x="1703250" y="282829"/>
                  </a:lnTo>
                  <a:lnTo>
                    <a:pt x="1694374" y="328629"/>
                  </a:lnTo>
                  <a:lnTo>
                    <a:pt x="1684318" y="374004"/>
                  </a:lnTo>
                  <a:lnTo>
                    <a:pt x="1673101" y="418935"/>
                  </a:lnTo>
                  <a:lnTo>
                    <a:pt x="1660739" y="463405"/>
                  </a:lnTo>
                  <a:lnTo>
                    <a:pt x="1647247" y="507399"/>
                  </a:lnTo>
                  <a:lnTo>
                    <a:pt x="1632644" y="550900"/>
                  </a:lnTo>
                  <a:lnTo>
                    <a:pt x="1616946" y="593890"/>
                  </a:lnTo>
                  <a:lnTo>
                    <a:pt x="1600169" y="636353"/>
                  </a:lnTo>
                  <a:lnTo>
                    <a:pt x="1582331" y="678273"/>
                  </a:lnTo>
                  <a:lnTo>
                    <a:pt x="1563447" y="719632"/>
                  </a:lnTo>
                  <a:lnTo>
                    <a:pt x="1543535" y="760415"/>
                  </a:lnTo>
                  <a:lnTo>
                    <a:pt x="1522612" y="800603"/>
                  </a:lnTo>
                  <a:lnTo>
                    <a:pt x="1500693" y="840181"/>
                  </a:lnTo>
                  <a:lnTo>
                    <a:pt x="1477797" y="879132"/>
                  </a:lnTo>
                  <a:lnTo>
                    <a:pt x="1453938" y="917439"/>
                  </a:lnTo>
                  <a:lnTo>
                    <a:pt x="1429135" y="955085"/>
                  </a:lnTo>
                  <a:lnTo>
                    <a:pt x="1403405" y="992054"/>
                  </a:lnTo>
                  <a:lnTo>
                    <a:pt x="1376762" y="1028328"/>
                  </a:lnTo>
                  <a:lnTo>
                    <a:pt x="1349225" y="1063892"/>
                  </a:lnTo>
                  <a:lnTo>
                    <a:pt x="1320810" y="1098729"/>
                  </a:lnTo>
                  <a:lnTo>
                    <a:pt x="1291534" y="1132821"/>
                  </a:lnTo>
                  <a:lnTo>
                    <a:pt x="1261414" y="1166153"/>
                  </a:lnTo>
                  <a:lnTo>
                    <a:pt x="1230466" y="1198706"/>
                  </a:lnTo>
                  <a:lnTo>
                    <a:pt x="1198706" y="1230466"/>
                  </a:lnTo>
                  <a:lnTo>
                    <a:pt x="1166153" y="1261414"/>
                  </a:lnTo>
                  <a:lnTo>
                    <a:pt x="1132821" y="1291534"/>
                  </a:lnTo>
                  <a:lnTo>
                    <a:pt x="1098729" y="1320810"/>
                  </a:lnTo>
                  <a:lnTo>
                    <a:pt x="1063892" y="1349225"/>
                  </a:lnTo>
                  <a:lnTo>
                    <a:pt x="1028328" y="1376762"/>
                  </a:lnTo>
                  <a:lnTo>
                    <a:pt x="992054" y="1403405"/>
                  </a:lnTo>
                  <a:lnTo>
                    <a:pt x="955085" y="1429135"/>
                  </a:lnTo>
                  <a:lnTo>
                    <a:pt x="917439" y="1453938"/>
                  </a:lnTo>
                  <a:lnTo>
                    <a:pt x="879132" y="1477797"/>
                  </a:lnTo>
                  <a:lnTo>
                    <a:pt x="840181" y="1500693"/>
                  </a:lnTo>
                  <a:lnTo>
                    <a:pt x="800603" y="1522612"/>
                  </a:lnTo>
                  <a:lnTo>
                    <a:pt x="760415" y="1543535"/>
                  </a:lnTo>
                  <a:lnTo>
                    <a:pt x="719632" y="1563447"/>
                  </a:lnTo>
                  <a:lnTo>
                    <a:pt x="678273" y="1582331"/>
                  </a:lnTo>
                  <a:lnTo>
                    <a:pt x="636353" y="1600169"/>
                  </a:lnTo>
                  <a:lnTo>
                    <a:pt x="593890" y="1616946"/>
                  </a:lnTo>
                  <a:lnTo>
                    <a:pt x="550900" y="1632644"/>
                  </a:lnTo>
                  <a:lnTo>
                    <a:pt x="507399" y="1647247"/>
                  </a:lnTo>
                  <a:lnTo>
                    <a:pt x="463405" y="1660739"/>
                  </a:lnTo>
                  <a:lnTo>
                    <a:pt x="418935" y="1673101"/>
                  </a:lnTo>
                  <a:lnTo>
                    <a:pt x="374004" y="1684318"/>
                  </a:lnTo>
                  <a:lnTo>
                    <a:pt x="328629" y="1694374"/>
                  </a:lnTo>
                  <a:lnTo>
                    <a:pt x="282829" y="1703250"/>
                  </a:lnTo>
                  <a:lnTo>
                    <a:pt x="236618" y="1710931"/>
                  </a:lnTo>
                  <a:lnTo>
                    <a:pt x="190014" y="1717400"/>
                  </a:lnTo>
                  <a:lnTo>
                    <a:pt x="143033" y="1722640"/>
                  </a:lnTo>
                  <a:lnTo>
                    <a:pt x="95693" y="1726634"/>
                  </a:lnTo>
                  <a:lnTo>
                    <a:pt x="48009" y="1729366"/>
                  </a:lnTo>
                  <a:lnTo>
                    <a:pt x="0" y="1730819"/>
                  </a:lnTo>
                  <a:lnTo>
                    <a:pt x="0" y="0"/>
                  </a:lnTo>
                  <a:close/>
                </a:path>
              </a:pathLst>
            </a:custGeom>
            <a:ln w="599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524260" y="1987356"/>
              <a:ext cx="1731010" cy="1731010"/>
            </a:xfrm>
            <a:custGeom>
              <a:avLst/>
              <a:gdLst/>
              <a:ahLst/>
              <a:cxnLst/>
              <a:rect l="l" t="t" r="r" b="b"/>
              <a:pathLst>
                <a:path w="1731009" h="1731010">
                  <a:moveTo>
                    <a:pt x="0" y="0"/>
                  </a:moveTo>
                  <a:lnTo>
                    <a:pt x="0" y="1730832"/>
                  </a:lnTo>
                  <a:lnTo>
                    <a:pt x="1730819" y="1730832"/>
                  </a:lnTo>
                  <a:lnTo>
                    <a:pt x="1729366" y="1682822"/>
                  </a:lnTo>
                  <a:lnTo>
                    <a:pt x="1726634" y="1635138"/>
                  </a:lnTo>
                  <a:lnTo>
                    <a:pt x="1722640" y="1587798"/>
                  </a:lnTo>
                  <a:lnTo>
                    <a:pt x="1717400" y="1540817"/>
                  </a:lnTo>
                  <a:lnTo>
                    <a:pt x="1710931" y="1494213"/>
                  </a:lnTo>
                  <a:lnTo>
                    <a:pt x="1703250" y="1448003"/>
                  </a:lnTo>
                  <a:lnTo>
                    <a:pt x="1694374" y="1402202"/>
                  </a:lnTo>
                  <a:lnTo>
                    <a:pt x="1684318" y="1356827"/>
                  </a:lnTo>
                  <a:lnTo>
                    <a:pt x="1673101" y="1311897"/>
                  </a:lnTo>
                  <a:lnTo>
                    <a:pt x="1660739" y="1267426"/>
                  </a:lnTo>
                  <a:lnTo>
                    <a:pt x="1647247" y="1223432"/>
                  </a:lnTo>
                  <a:lnTo>
                    <a:pt x="1632644" y="1179931"/>
                  </a:lnTo>
                  <a:lnTo>
                    <a:pt x="1616946" y="1136941"/>
                  </a:lnTo>
                  <a:lnTo>
                    <a:pt x="1600169" y="1094478"/>
                  </a:lnTo>
                  <a:lnTo>
                    <a:pt x="1582331" y="1052558"/>
                  </a:lnTo>
                  <a:lnTo>
                    <a:pt x="1563447" y="1011199"/>
                  </a:lnTo>
                  <a:lnTo>
                    <a:pt x="1543535" y="970416"/>
                  </a:lnTo>
                  <a:lnTo>
                    <a:pt x="1522612" y="930228"/>
                  </a:lnTo>
                  <a:lnTo>
                    <a:pt x="1500693" y="890650"/>
                  </a:lnTo>
                  <a:lnTo>
                    <a:pt x="1477797" y="851699"/>
                  </a:lnTo>
                  <a:lnTo>
                    <a:pt x="1453938" y="813392"/>
                  </a:lnTo>
                  <a:lnTo>
                    <a:pt x="1429135" y="775746"/>
                  </a:lnTo>
                  <a:lnTo>
                    <a:pt x="1403405" y="738777"/>
                  </a:lnTo>
                  <a:lnTo>
                    <a:pt x="1376762" y="702502"/>
                  </a:lnTo>
                  <a:lnTo>
                    <a:pt x="1349225" y="666938"/>
                  </a:lnTo>
                  <a:lnTo>
                    <a:pt x="1320810" y="632101"/>
                  </a:lnTo>
                  <a:lnTo>
                    <a:pt x="1291534" y="598009"/>
                  </a:lnTo>
                  <a:lnTo>
                    <a:pt x="1261414" y="564677"/>
                  </a:lnTo>
                  <a:lnTo>
                    <a:pt x="1230466" y="532123"/>
                  </a:lnTo>
                  <a:lnTo>
                    <a:pt x="1198706" y="500364"/>
                  </a:lnTo>
                  <a:lnTo>
                    <a:pt x="1166153" y="469415"/>
                  </a:lnTo>
                  <a:lnTo>
                    <a:pt x="1132821" y="439295"/>
                  </a:lnTo>
                  <a:lnTo>
                    <a:pt x="1098729" y="410019"/>
                  </a:lnTo>
                  <a:lnTo>
                    <a:pt x="1063892" y="381603"/>
                  </a:lnTo>
                  <a:lnTo>
                    <a:pt x="1028328" y="354066"/>
                  </a:lnTo>
                  <a:lnTo>
                    <a:pt x="992054" y="327424"/>
                  </a:lnTo>
                  <a:lnTo>
                    <a:pt x="955085" y="301693"/>
                  </a:lnTo>
                  <a:lnTo>
                    <a:pt x="917439" y="276889"/>
                  </a:lnTo>
                  <a:lnTo>
                    <a:pt x="879132" y="253031"/>
                  </a:lnTo>
                  <a:lnTo>
                    <a:pt x="840181" y="230134"/>
                  </a:lnTo>
                  <a:lnTo>
                    <a:pt x="800603" y="208215"/>
                  </a:lnTo>
                  <a:lnTo>
                    <a:pt x="760415" y="187291"/>
                  </a:lnTo>
                  <a:lnTo>
                    <a:pt x="719632" y="167379"/>
                  </a:lnTo>
                  <a:lnTo>
                    <a:pt x="678273" y="148495"/>
                  </a:lnTo>
                  <a:lnTo>
                    <a:pt x="636353" y="130656"/>
                  </a:lnTo>
                  <a:lnTo>
                    <a:pt x="593890" y="113879"/>
                  </a:lnTo>
                  <a:lnTo>
                    <a:pt x="550900" y="98181"/>
                  </a:lnTo>
                  <a:lnTo>
                    <a:pt x="507399" y="83577"/>
                  </a:lnTo>
                  <a:lnTo>
                    <a:pt x="463405" y="70085"/>
                  </a:lnTo>
                  <a:lnTo>
                    <a:pt x="418935" y="57722"/>
                  </a:lnTo>
                  <a:lnTo>
                    <a:pt x="374004" y="46505"/>
                  </a:lnTo>
                  <a:lnTo>
                    <a:pt x="328629" y="36449"/>
                  </a:lnTo>
                  <a:lnTo>
                    <a:pt x="282829" y="27572"/>
                  </a:lnTo>
                  <a:lnTo>
                    <a:pt x="236618" y="19890"/>
                  </a:lnTo>
                  <a:lnTo>
                    <a:pt x="190014" y="13421"/>
                  </a:lnTo>
                  <a:lnTo>
                    <a:pt x="143033" y="8181"/>
                  </a:lnTo>
                  <a:lnTo>
                    <a:pt x="95693" y="4186"/>
                  </a:lnTo>
                  <a:lnTo>
                    <a:pt x="48009" y="1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524260" y="1987356"/>
              <a:ext cx="1731010" cy="1731010"/>
            </a:xfrm>
            <a:custGeom>
              <a:avLst/>
              <a:gdLst/>
              <a:ahLst/>
              <a:cxnLst/>
              <a:rect l="l" t="t" r="r" b="b"/>
              <a:pathLst>
                <a:path w="1731009" h="1731010">
                  <a:moveTo>
                    <a:pt x="0" y="1730832"/>
                  </a:moveTo>
                  <a:lnTo>
                    <a:pt x="0" y="0"/>
                  </a:lnTo>
                  <a:lnTo>
                    <a:pt x="48009" y="1453"/>
                  </a:lnTo>
                  <a:lnTo>
                    <a:pt x="95693" y="4186"/>
                  </a:lnTo>
                  <a:lnTo>
                    <a:pt x="143033" y="8181"/>
                  </a:lnTo>
                  <a:lnTo>
                    <a:pt x="190014" y="13421"/>
                  </a:lnTo>
                  <a:lnTo>
                    <a:pt x="236618" y="19890"/>
                  </a:lnTo>
                  <a:lnTo>
                    <a:pt x="282829" y="27572"/>
                  </a:lnTo>
                  <a:lnTo>
                    <a:pt x="328629" y="36449"/>
                  </a:lnTo>
                  <a:lnTo>
                    <a:pt x="374004" y="46505"/>
                  </a:lnTo>
                  <a:lnTo>
                    <a:pt x="418935" y="57722"/>
                  </a:lnTo>
                  <a:lnTo>
                    <a:pt x="463405" y="70085"/>
                  </a:lnTo>
                  <a:lnTo>
                    <a:pt x="507399" y="83577"/>
                  </a:lnTo>
                  <a:lnTo>
                    <a:pt x="550900" y="98181"/>
                  </a:lnTo>
                  <a:lnTo>
                    <a:pt x="593890" y="113879"/>
                  </a:lnTo>
                  <a:lnTo>
                    <a:pt x="636353" y="130656"/>
                  </a:lnTo>
                  <a:lnTo>
                    <a:pt x="678273" y="148495"/>
                  </a:lnTo>
                  <a:lnTo>
                    <a:pt x="719632" y="167379"/>
                  </a:lnTo>
                  <a:lnTo>
                    <a:pt x="760415" y="187291"/>
                  </a:lnTo>
                  <a:lnTo>
                    <a:pt x="800603" y="208215"/>
                  </a:lnTo>
                  <a:lnTo>
                    <a:pt x="840181" y="230134"/>
                  </a:lnTo>
                  <a:lnTo>
                    <a:pt x="879132" y="253031"/>
                  </a:lnTo>
                  <a:lnTo>
                    <a:pt x="917439" y="276889"/>
                  </a:lnTo>
                  <a:lnTo>
                    <a:pt x="955085" y="301693"/>
                  </a:lnTo>
                  <a:lnTo>
                    <a:pt x="992054" y="327424"/>
                  </a:lnTo>
                  <a:lnTo>
                    <a:pt x="1028328" y="354066"/>
                  </a:lnTo>
                  <a:lnTo>
                    <a:pt x="1063892" y="381603"/>
                  </a:lnTo>
                  <a:lnTo>
                    <a:pt x="1098729" y="410019"/>
                  </a:lnTo>
                  <a:lnTo>
                    <a:pt x="1132821" y="439295"/>
                  </a:lnTo>
                  <a:lnTo>
                    <a:pt x="1166153" y="469415"/>
                  </a:lnTo>
                  <a:lnTo>
                    <a:pt x="1198706" y="500364"/>
                  </a:lnTo>
                  <a:lnTo>
                    <a:pt x="1230466" y="532123"/>
                  </a:lnTo>
                  <a:lnTo>
                    <a:pt x="1261414" y="564677"/>
                  </a:lnTo>
                  <a:lnTo>
                    <a:pt x="1291534" y="598009"/>
                  </a:lnTo>
                  <a:lnTo>
                    <a:pt x="1320810" y="632101"/>
                  </a:lnTo>
                  <a:lnTo>
                    <a:pt x="1349225" y="666938"/>
                  </a:lnTo>
                  <a:lnTo>
                    <a:pt x="1376762" y="702502"/>
                  </a:lnTo>
                  <a:lnTo>
                    <a:pt x="1403405" y="738777"/>
                  </a:lnTo>
                  <a:lnTo>
                    <a:pt x="1429135" y="775746"/>
                  </a:lnTo>
                  <a:lnTo>
                    <a:pt x="1453938" y="813392"/>
                  </a:lnTo>
                  <a:lnTo>
                    <a:pt x="1477797" y="851699"/>
                  </a:lnTo>
                  <a:lnTo>
                    <a:pt x="1500693" y="890650"/>
                  </a:lnTo>
                  <a:lnTo>
                    <a:pt x="1522612" y="930228"/>
                  </a:lnTo>
                  <a:lnTo>
                    <a:pt x="1543535" y="970416"/>
                  </a:lnTo>
                  <a:lnTo>
                    <a:pt x="1563447" y="1011199"/>
                  </a:lnTo>
                  <a:lnTo>
                    <a:pt x="1582331" y="1052558"/>
                  </a:lnTo>
                  <a:lnTo>
                    <a:pt x="1600169" y="1094478"/>
                  </a:lnTo>
                  <a:lnTo>
                    <a:pt x="1616946" y="1136941"/>
                  </a:lnTo>
                  <a:lnTo>
                    <a:pt x="1632644" y="1179931"/>
                  </a:lnTo>
                  <a:lnTo>
                    <a:pt x="1647247" y="1223432"/>
                  </a:lnTo>
                  <a:lnTo>
                    <a:pt x="1660739" y="1267426"/>
                  </a:lnTo>
                  <a:lnTo>
                    <a:pt x="1673101" y="1311897"/>
                  </a:lnTo>
                  <a:lnTo>
                    <a:pt x="1684318" y="1356827"/>
                  </a:lnTo>
                  <a:lnTo>
                    <a:pt x="1694374" y="1402202"/>
                  </a:lnTo>
                  <a:lnTo>
                    <a:pt x="1703250" y="1448003"/>
                  </a:lnTo>
                  <a:lnTo>
                    <a:pt x="1710931" y="1494213"/>
                  </a:lnTo>
                  <a:lnTo>
                    <a:pt x="1717400" y="1540817"/>
                  </a:lnTo>
                  <a:lnTo>
                    <a:pt x="1722640" y="1587798"/>
                  </a:lnTo>
                  <a:lnTo>
                    <a:pt x="1726634" y="1635138"/>
                  </a:lnTo>
                  <a:lnTo>
                    <a:pt x="1729366" y="1682822"/>
                  </a:lnTo>
                  <a:lnTo>
                    <a:pt x="1730819" y="1730832"/>
                  </a:lnTo>
                  <a:lnTo>
                    <a:pt x="0" y="1730832"/>
                  </a:lnTo>
                  <a:close/>
                </a:path>
              </a:pathLst>
            </a:custGeom>
            <a:ln w="599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818957" y="2072854"/>
              <a:ext cx="3350895" cy="3350895"/>
            </a:xfrm>
            <a:custGeom>
              <a:avLst/>
              <a:gdLst/>
              <a:ahLst/>
              <a:cxnLst/>
              <a:rect l="l" t="t" r="r" b="b"/>
              <a:pathLst>
                <a:path w="3350895" h="3350895">
                  <a:moveTo>
                    <a:pt x="1675333" y="0"/>
                  </a:moveTo>
                  <a:lnTo>
                    <a:pt x="1626800" y="689"/>
                  </a:lnTo>
                  <a:lnTo>
                    <a:pt x="1578609" y="2745"/>
                  </a:lnTo>
                  <a:lnTo>
                    <a:pt x="1530779" y="6149"/>
                  </a:lnTo>
                  <a:lnTo>
                    <a:pt x="1483328" y="10882"/>
                  </a:lnTo>
                  <a:lnTo>
                    <a:pt x="1436276" y="16926"/>
                  </a:lnTo>
                  <a:lnTo>
                    <a:pt x="1389640" y="24262"/>
                  </a:lnTo>
                  <a:lnTo>
                    <a:pt x="1343439" y="32871"/>
                  </a:lnTo>
                  <a:lnTo>
                    <a:pt x="1297692" y="42735"/>
                  </a:lnTo>
                  <a:lnTo>
                    <a:pt x="1252418" y="53835"/>
                  </a:lnTo>
                  <a:lnTo>
                    <a:pt x="1207635" y="66153"/>
                  </a:lnTo>
                  <a:lnTo>
                    <a:pt x="1163361" y="79670"/>
                  </a:lnTo>
                  <a:lnTo>
                    <a:pt x="1119616" y="94367"/>
                  </a:lnTo>
                  <a:lnTo>
                    <a:pt x="1076418" y="110226"/>
                  </a:lnTo>
                  <a:lnTo>
                    <a:pt x="1033786" y="127227"/>
                  </a:lnTo>
                  <a:lnTo>
                    <a:pt x="991738" y="145353"/>
                  </a:lnTo>
                  <a:lnTo>
                    <a:pt x="950293" y="164585"/>
                  </a:lnTo>
                  <a:lnTo>
                    <a:pt x="909469" y="184904"/>
                  </a:lnTo>
                  <a:lnTo>
                    <a:pt x="869286" y="206292"/>
                  </a:lnTo>
                  <a:lnTo>
                    <a:pt x="829761" y="228729"/>
                  </a:lnTo>
                  <a:lnTo>
                    <a:pt x="790914" y="252198"/>
                  </a:lnTo>
                  <a:lnTo>
                    <a:pt x="752763" y="276680"/>
                  </a:lnTo>
                  <a:lnTo>
                    <a:pt x="715326" y="302155"/>
                  </a:lnTo>
                  <a:lnTo>
                    <a:pt x="678623" y="328606"/>
                  </a:lnTo>
                  <a:lnTo>
                    <a:pt x="642671" y="356014"/>
                  </a:lnTo>
                  <a:lnTo>
                    <a:pt x="607490" y="384360"/>
                  </a:lnTo>
                  <a:lnTo>
                    <a:pt x="573099" y="413625"/>
                  </a:lnTo>
                  <a:lnTo>
                    <a:pt x="539515" y="443791"/>
                  </a:lnTo>
                  <a:lnTo>
                    <a:pt x="506757" y="474840"/>
                  </a:lnTo>
                  <a:lnTo>
                    <a:pt x="474845" y="506752"/>
                  </a:lnTo>
                  <a:lnTo>
                    <a:pt x="443796" y="539510"/>
                  </a:lnTo>
                  <a:lnTo>
                    <a:pt x="413629" y="573094"/>
                  </a:lnTo>
                  <a:lnTo>
                    <a:pt x="384364" y="607485"/>
                  </a:lnTo>
                  <a:lnTo>
                    <a:pt x="356018" y="642666"/>
                  </a:lnTo>
                  <a:lnTo>
                    <a:pt x="328610" y="678617"/>
                  </a:lnTo>
                  <a:lnTo>
                    <a:pt x="302159" y="715320"/>
                  </a:lnTo>
                  <a:lnTo>
                    <a:pt x="276683" y="752757"/>
                  </a:lnTo>
                  <a:lnTo>
                    <a:pt x="252201" y="790908"/>
                  </a:lnTo>
                  <a:lnTo>
                    <a:pt x="228732" y="829755"/>
                  </a:lnTo>
                  <a:lnTo>
                    <a:pt x="206294" y="869280"/>
                  </a:lnTo>
                  <a:lnTo>
                    <a:pt x="184907" y="909464"/>
                  </a:lnTo>
                  <a:lnTo>
                    <a:pt x="164587" y="950287"/>
                  </a:lnTo>
                  <a:lnTo>
                    <a:pt x="145355" y="991732"/>
                  </a:lnTo>
                  <a:lnTo>
                    <a:pt x="127229" y="1033781"/>
                  </a:lnTo>
                  <a:lnTo>
                    <a:pt x="110227" y="1076413"/>
                  </a:lnTo>
                  <a:lnTo>
                    <a:pt x="94368" y="1119611"/>
                  </a:lnTo>
                  <a:lnTo>
                    <a:pt x="79671" y="1163356"/>
                  </a:lnTo>
                  <a:lnTo>
                    <a:pt x="66154" y="1207630"/>
                  </a:lnTo>
                  <a:lnTo>
                    <a:pt x="53836" y="1252414"/>
                  </a:lnTo>
                  <a:lnTo>
                    <a:pt x="42736" y="1297688"/>
                  </a:lnTo>
                  <a:lnTo>
                    <a:pt x="32872" y="1343435"/>
                  </a:lnTo>
                  <a:lnTo>
                    <a:pt x="24262" y="1389636"/>
                  </a:lnTo>
                  <a:lnTo>
                    <a:pt x="16926" y="1436273"/>
                  </a:lnTo>
                  <a:lnTo>
                    <a:pt x="10882" y="1483326"/>
                  </a:lnTo>
                  <a:lnTo>
                    <a:pt x="6149" y="1530777"/>
                  </a:lnTo>
                  <a:lnTo>
                    <a:pt x="2745" y="1578608"/>
                  </a:lnTo>
                  <a:lnTo>
                    <a:pt x="689" y="1626799"/>
                  </a:lnTo>
                  <a:lnTo>
                    <a:pt x="0" y="1675333"/>
                  </a:lnTo>
                  <a:lnTo>
                    <a:pt x="689" y="1723864"/>
                  </a:lnTo>
                  <a:lnTo>
                    <a:pt x="2745" y="1772054"/>
                  </a:lnTo>
                  <a:lnTo>
                    <a:pt x="6149" y="1819883"/>
                  </a:lnTo>
                  <a:lnTo>
                    <a:pt x="10882" y="1867332"/>
                  </a:lnTo>
                  <a:lnTo>
                    <a:pt x="16926" y="1914384"/>
                  </a:lnTo>
                  <a:lnTo>
                    <a:pt x="24262" y="1961019"/>
                  </a:lnTo>
                  <a:lnTo>
                    <a:pt x="32872" y="2007218"/>
                  </a:lnTo>
                  <a:lnTo>
                    <a:pt x="42736" y="2052964"/>
                  </a:lnTo>
                  <a:lnTo>
                    <a:pt x="53836" y="2098237"/>
                  </a:lnTo>
                  <a:lnTo>
                    <a:pt x="66154" y="2143020"/>
                  </a:lnTo>
                  <a:lnTo>
                    <a:pt x="79671" y="2187292"/>
                  </a:lnTo>
                  <a:lnTo>
                    <a:pt x="94368" y="2231036"/>
                  </a:lnTo>
                  <a:lnTo>
                    <a:pt x="110227" y="2274233"/>
                  </a:lnTo>
                  <a:lnTo>
                    <a:pt x="127229" y="2316865"/>
                  </a:lnTo>
                  <a:lnTo>
                    <a:pt x="145355" y="2358912"/>
                  </a:lnTo>
                  <a:lnTo>
                    <a:pt x="164587" y="2400357"/>
                  </a:lnTo>
                  <a:lnTo>
                    <a:pt x="184907" y="2441180"/>
                  </a:lnTo>
                  <a:lnTo>
                    <a:pt x="206294" y="2481362"/>
                  </a:lnTo>
                  <a:lnTo>
                    <a:pt x="228732" y="2520886"/>
                  </a:lnTo>
                  <a:lnTo>
                    <a:pt x="252201" y="2559733"/>
                  </a:lnTo>
                  <a:lnTo>
                    <a:pt x="276683" y="2597884"/>
                  </a:lnTo>
                  <a:lnTo>
                    <a:pt x="302159" y="2635320"/>
                  </a:lnTo>
                  <a:lnTo>
                    <a:pt x="328610" y="2672023"/>
                  </a:lnTo>
                  <a:lnTo>
                    <a:pt x="356018" y="2707974"/>
                  </a:lnTo>
                  <a:lnTo>
                    <a:pt x="384364" y="2743154"/>
                  </a:lnTo>
                  <a:lnTo>
                    <a:pt x="413629" y="2777545"/>
                  </a:lnTo>
                  <a:lnTo>
                    <a:pt x="443796" y="2811129"/>
                  </a:lnTo>
                  <a:lnTo>
                    <a:pt x="474845" y="2843886"/>
                  </a:lnTo>
                  <a:lnTo>
                    <a:pt x="506757" y="2875798"/>
                  </a:lnTo>
                  <a:lnTo>
                    <a:pt x="539515" y="2906847"/>
                  </a:lnTo>
                  <a:lnTo>
                    <a:pt x="573099" y="2937013"/>
                  </a:lnTo>
                  <a:lnTo>
                    <a:pt x="607490" y="2966278"/>
                  </a:lnTo>
                  <a:lnTo>
                    <a:pt x="642671" y="2994624"/>
                  </a:lnTo>
                  <a:lnTo>
                    <a:pt x="678623" y="3022032"/>
                  </a:lnTo>
                  <a:lnTo>
                    <a:pt x="715326" y="3048483"/>
                  </a:lnTo>
                  <a:lnTo>
                    <a:pt x="752763" y="3073958"/>
                  </a:lnTo>
                  <a:lnTo>
                    <a:pt x="790914" y="3098440"/>
                  </a:lnTo>
                  <a:lnTo>
                    <a:pt x="829761" y="3121909"/>
                  </a:lnTo>
                  <a:lnTo>
                    <a:pt x="869286" y="3144346"/>
                  </a:lnTo>
                  <a:lnTo>
                    <a:pt x="909469" y="3165734"/>
                  </a:lnTo>
                  <a:lnTo>
                    <a:pt x="950293" y="3186053"/>
                  </a:lnTo>
                  <a:lnTo>
                    <a:pt x="991738" y="3205285"/>
                  </a:lnTo>
                  <a:lnTo>
                    <a:pt x="1033786" y="3223411"/>
                  </a:lnTo>
                  <a:lnTo>
                    <a:pt x="1076418" y="3240413"/>
                  </a:lnTo>
                  <a:lnTo>
                    <a:pt x="1119616" y="3256272"/>
                  </a:lnTo>
                  <a:lnTo>
                    <a:pt x="1163361" y="3270969"/>
                  </a:lnTo>
                  <a:lnTo>
                    <a:pt x="1207635" y="3284486"/>
                  </a:lnTo>
                  <a:lnTo>
                    <a:pt x="1252418" y="3296804"/>
                  </a:lnTo>
                  <a:lnTo>
                    <a:pt x="1297692" y="3307904"/>
                  </a:lnTo>
                  <a:lnTo>
                    <a:pt x="1343439" y="3317768"/>
                  </a:lnTo>
                  <a:lnTo>
                    <a:pt x="1389640" y="3326378"/>
                  </a:lnTo>
                  <a:lnTo>
                    <a:pt x="1436276" y="3333714"/>
                  </a:lnTo>
                  <a:lnTo>
                    <a:pt x="1483328" y="3339758"/>
                  </a:lnTo>
                  <a:lnTo>
                    <a:pt x="1530779" y="3344491"/>
                  </a:lnTo>
                  <a:lnTo>
                    <a:pt x="1578609" y="3347895"/>
                  </a:lnTo>
                  <a:lnTo>
                    <a:pt x="1626800" y="3349951"/>
                  </a:lnTo>
                  <a:lnTo>
                    <a:pt x="1675333" y="3350641"/>
                  </a:lnTo>
                  <a:lnTo>
                    <a:pt x="1723866" y="3349951"/>
                  </a:lnTo>
                  <a:lnTo>
                    <a:pt x="1772056" y="3347895"/>
                  </a:lnTo>
                  <a:lnTo>
                    <a:pt x="1819887" y="3344491"/>
                  </a:lnTo>
                  <a:lnTo>
                    <a:pt x="1867337" y="3339758"/>
                  </a:lnTo>
                  <a:lnTo>
                    <a:pt x="1914390" y="3333714"/>
                  </a:lnTo>
                  <a:lnTo>
                    <a:pt x="1961026" y="3326378"/>
                  </a:lnTo>
                  <a:lnTo>
                    <a:pt x="2007227" y="3317768"/>
                  </a:lnTo>
                  <a:lnTo>
                    <a:pt x="2052973" y="3307904"/>
                  </a:lnTo>
                  <a:lnTo>
                    <a:pt x="2098248" y="3296804"/>
                  </a:lnTo>
                  <a:lnTo>
                    <a:pt x="2143031" y="3284486"/>
                  </a:lnTo>
                  <a:lnTo>
                    <a:pt x="2187304" y="3270969"/>
                  </a:lnTo>
                  <a:lnTo>
                    <a:pt x="2231049" y="3256272"/>
                  </a:lnTo>
                  <a:lnTo>
                    <a:pt x="2274247" y="3240413"/>
                  </a:lnTo>
                  <a:lnTo>
                    <a:pt x="2316879" y="3223411"/>
                  </a:lnTo>
                  <a:lnTo>
                    <a:pt x="2358927" y="3205285"/>
                  </a:lnTo>
                  <a:lnTo>
                    <a:pt x="2400373" y="3186053"/>
                  </a:lnTo>
                  <a:lnTo>
                    <a:pt x="2441196" y="3165734"/>
                  </a:lnTo>
                  <a:lnTo>
                    <a:pt x="2481380" y="3144346"/>
                  </a:lnTo>
                  <a:lnTo>
                    <a:pt x="2520904" y="3121909"/>
                  </a:lnTo>
                  <a:lnTo>
                    <a:pt x="2559752" y="3098440"/>
                  </a:lnTo>
                  <a:lnTo>
                    <a:pt x="2597903" y="3073958"/>
                  </a:lnTo>
                  <a:lnTo>
                    <a:pt x="2635339" y="3048483"/>
                  </a:lnTo>
                  <a:lnTo>
                    <a:pt x="2672043" y="3022032"/>
                  </a:lnTo>
                  <a:lnTo>
                    <a:pt x="2707994" y="2994624"/>
                  </a:lnTo>
                  <a:lnTo>
                    <a:pt x="2743175" y="2966278"/>
                  </a:lnTo>
                  <a:lnTo>
                    <a:pt x="2777567" y="2937013"/>
                  </a:lnTo>
                  <a:lnTo>
                    <a:pt x="2811151" y="2906847"/>
                  </a:lnTo>
                  <a:lnTo>
                    <a:pt x="2843908" y="2875798"/>
                  </a:lnTo>
                  <a:lnTo>
                    <a:pt x="2875821" y="2843886"/>
                  </a:lnTo>
                  <a:lnTo>
                    <a:pt x="2906870" y="2811129"/>
                  </a:lnTo>
                  <a:lnTo>
                    <a:pt x="2937036" y="2777545"/>
                  </a:lnTo>
                  <a:lnTo>
                    <a:pt x="2966302" y="2743154"/>
                  </a:lnTo>
                  <a:lnTo>
                    <a:pt x="2994648" y="2707974"/>
                  </a:lnTo>
                  <a:lnTo>
                    <a:pt x="3022056" y="2672023"/>
                  </a:lnTo>
                  <a:lnTo>
                    <a:pt x="3048507" y="2635320"/>
                  </a:lnTo>
                  <a:lnTo>
                    <a:pt x="3073983" y="2597884"/>
                  </a:lnTo>
                  <a:lnTo>
                    <a:pt x="3098464" y="2559733"/>
                  </a:lnTo>
                  <a:lnTo>
                    <a:pt x="3121933" y="2520886"/>
                  </a:lnTo>
                  <a:lnTo>
                    <a:pt x="3144371" y="2481362"/>
                  </a:lnTo>
                  <a:lnTo>
                    <a:pt x="3165759" y="2441180"/>
                  </a:lnTo>
                  <a:lnTo>
                    <a:pt x="3186078" y="2400357"/>
                  </a:lnTo>
                  <a:lnTo>
                    <a:pt x="3205310" y="2358912"/>
                  </a:lnTo>
                  <a:lnTo>
                    <a:pt x="3223436" y="2316865"/>
                  </a:lnTo>
                  <a:lnTo>
                    <a:pt x="3240438" y="2274233"/>
                  </a:lnTo>
                  <a:lnTo>
                    <a:pt x="3256297" y="2231036"/>
                  </a:lnTo>
                  <a:lnTo>
                    <a:pt x="3270994" y="2187292"/>
                  </a:lnTo>
                  <a:lnTo>
                    <a:pt x="3284511" y="2143020"/>
                  </a:lnTo>
                  <a:lnTo>
                    <a:pt x="3296829" y="2098237"/>
                  </a:lnTo>
                  <a:lnTo>
                    <a:pt x="3307930" y="2052964"/>
                  </a:lnTo>
                  <a:lnTo>
                    <a:pt x="3317794" y="2007218"/>
                  </a:lnTo>
                  <a:lnTo>
                    <a:pt x="3326403" y="1961019"/>
                  </a:lnTo>
                  <a:lnTo>
                    <a:pt x="3333739" y="1914384"/>
                  </a:lnTo>
                  <a:lnTo>
                    <a:pt x="3339783" y="1867332"/>
                  </a:lnTo>
                  <a:lnTo>
                    <a:pt x="3344516" y="1819883"/>
                  </a:lnTo>
                  <a:lnTo>
                    <a:pt x="3347920" y="1772054"/>
                  </a:lnTo>
                  <a:lnTo>
                    <a:pt x="3349976" y="1723864"/>
                  </a:lnTo>
                  <a:lnTo>
                    <a:pt x="3350666" y="1675333"/>
                  </a:lnTo>
                  <a:lnTo>
                    <a:pt x="3349976" y="1626799"/>
                  </a:lnTo>
                  <a:lnTo>
                    <a:pt x="3347920" y="1578608"/>
                  </a:lnTo>
                  <a:lnTo>
                    <a:pt x="3344516" y="1530777"/>
                  </a:lnTo>
                  <a:lnTo>
                    <a:pt x="3339783" y="1483326"/>
                  </a:lnTo>
                  <a:lnTo>
                    <a:pt x="3333739" y="1436273"/>
                  </a:lnTo>
                  <a:lnTo>
                    <a:pt x="3326403" y="1389636"/>
                  </a:lnTo>
                  <a:lnTo>
                    <a:pt x="3317794" y="1343435"/>
                  </a:lnTo>
                  <a:lnTo>
                    <a:pt x="3307930" y="1297688"/>
                  </a:lnTo>
                  <a:lnTo>
                    <a:pt x="3296829" y="1252414"/>
                  </a:lnTo>
                  <a:lnTo>
                    <a:pt x="3284511" y="1207630"/>
                  </a:lnTo>
                  <a:lnTo>
                    <a:pt x="3270994" y="1163356"/>
                  </a:lnTo>
                  <a:lnTo>
                    <a:pt x="3256297" y="1119611"/>
                  </a:lnTo>
                  <a:lnTo>
                    <a:pt x="3240438" y="1076413"/>
                  </a:lnTo>
                  <a:lnTo>
                    <a:pt x="3223436" y="1033781"/>
                  </a:lnTo>
                  <a:lnTo>
                    <a:pt x="3205310" y="991732"/>
                  </a:lnTo>
                  <a:lnTo>
                    <a:pt x="3186078" y="950287"/>
                  </a:lnTo>
                  <a:lnTo>
                    <a:pt x="3165759" y="909464"/>
                  </a:lnTo>
                  <a:lnTo>
                    <a:pt x="3144371" y="869280"/>
                  </a:lnTo>
                  <a:lnTo>
                    <a:pt x="3121933" y="829755"/>
                  </a:lnTo>
                  <a:lnTo>
                    <a:pt x="3098464" y="790908"/>
                  </a:lnTo>
                  <a:lnTo>
                    <a:pt x="3073983" y="752757"/>
                  </a:lnTo>
                  <a:lnTo>
                    <a:pt x="3048507" y="715320"/>
                  </a:lnTo>
                  <a:lnTo>
                    <a:pt x="3022056" y="678617"/>
                  </a:lnTo>
                  <a:lnTo>
                    <a:pt x="2994648" y="642666"/>
                  </a:lnTo>
                  <a:lnTo>
                    <a:pt x="2966302" y="607485"/>
                  </a:lnTo>
                  <a:lnTo>
                    <a:pt x="2937036" y="573094"/>
                  </a:lnTo>
                  <a:lnTo>
                    <a:pt x="2906870" y="539510"/>
                  </a:lnTo>
                  <a:lnTo>
                    <a:pt x="2875821" y="506752"/>
                  </a:lnTo>
                  <a:lnTo>
                    <a:pt x="2843908" y="474840"/>
                  </a:lnTo>
                  <a:lnTo>
                    <a:pt x="2811151" y="443791"/>
                  </a:lnTo>
                  <a:lnTo>
                    <a:pt x="2777567" y="413625"/>
                  </a:lnTo>
                  <a:lnTo>
                    <a:pt x="2743175" y="384360"/>
                  </a:lnTo>
                  <a:lnTo>
                    <a:pt x="2707994" y="356014"/>
                  </a:lnTo>
                  <a:lnTo>
                    <a:pt x="2672043" y="328606"/>
                  </a:lnTo>
                  <a:lnTo>
                    <a:pt x="2635339" y="302155"/>
                  </a:lnTo>
                  <a:lnTo>
                    <a:pt x="2597903" y="276680"/>
                  </a:lnTo>
                  <a:lnTo>
                    <a:pt x="2559752" y="252198"/>
                  </a:lnTo>
                  <a:lnTo>
                    <a:pt x="2520904" y="228729"/>
                  </a:lnTo>
                  <a:lnTo>
                    <a:pt x="2481380" y="206292"/>
                  </a:lnTo>
                  <a:lnTo>
                    <a:pt x="2441196" y="184904"/>
                  </a:lnTo>
                  <a:lnTo>
                    <a:pt x="2400373" y="164585"/>
                  </a:lnTo>
                  <a:lnTo>
                    <a:pt x="2358927" y="145353"/>
                  </a:lnTo>
                  <a:lnTo>
                    <a:pt x="2316879" y="127227"/>
                  </a:lnTo>
                  <a:lnTo>
                    <a:pt x="2274247" y="110226"/>
                  </a:lnTo>
                  <a:lnTo>
                    <a:pt x="2231049" y="94367"/>
                  </a:lnTo>
                  <a:lnTo>
                    <a:pt x="2187304" y="79670"/>
                  </a:lnTo>
                  <a:lnTo>
                    <a:pt x="2143031" y="66153"/>
                  </a:lnTo>
                  <a:lnTo>
                    <a:pt x="2098248" y="53835"/>
                  </a:lnTo>
                  <a:lnTo>
                    <a:pt x="2052973" y="42735"/>
                  </a:lnTo>
                  <a:lnTo>
                    <a:pt x="2007227" y="32871"/>
                  </a:lnTo>
                  <a:lnTo>
                    <a:pt x="1961026" y="24262"/>
                  </a:lnTo>
                  <a:lnTo>
                    <a:pt x="1914390" y="16926"/>
                  </a:lnTo>
                  <a:lnTo>
                    <a:pt x="1867337" y="10882"/>
                  </a:lnTo>
                  <a:lnTo>
                    <a:pt x="1819887" y="6149"/>
                  </a:lnTo>
                  <a:lnTo>
                    <a:pt x="1772056" y="2745"/>
                  </a:lnTo>
                  <a:lnTo>
                    <a:pt x="1723866" y="689"/>
                  </a:lnTo>
                  <a:lnTo>
                    <a:pt x="1675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769140" y="4859070"/>
            <a:ext cx="1888489" cy="511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970" marR="5080" indent="-255904">
              <a:lnSpc>
                <a:spcPct val="100000"/>
              </a:lnSpc>
              <a:spcBef>
                <a:spcPts val="95"/>
              </a:spcBef>
              <a:tabLst>
                <a:tab pos="267970" algn="l"/>
              </a:tabLst>
            </a:pPr>
            <a:r>
              <a:rPr sz="1600" b="1" u="heavy" spc="-70" dirty="0">
                <a:uFill>
                  <a:solidFill>
                    <a:srgbClr val="EF3124"/>
                  </a:solidFill>
                </a:uFill>
                <a:latin typeface="Tahoma"/>
                <a:cs typeface="Tahoma"/>
              </a:rPr>
              <a:t> </a:t>
            </a:r>
            <a:r>
              <a:rPr sz="1600" b="1" u="heavy" spc="120" dirty="0">
                <a:uFill>
                  <a:solidFill>
                    <a:srgbClr val="EF3124"/>
                  </a:solidFill>
                </a:uFill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	</a:t>
            </a:r>
            <a:r>
              <a:rPr sz="1600" b="1" spc="105" dirty="0">
                <a:latin typeface="Tahoma"/>
                <a:cs typeface="Tahoma"/>
              </a:rPr>
              <a:t>РОСФИН </a:t>
            </a:r>
            <a:r>
              <a:rPr sz="1600" b="1" spc="110" dirty="0">
                <a:latin typeface="Tahoma"/>
                <a:cs typeface="Tahoma"/>
              </a:rPr>
              <a:t> </a:t>
            </a:r>
            <a:r>
              <a:rPr sz="1600" b="1" spc="90" dirty="0">
                <a:latin typeface="Tahoma"/>
                <a:cs typeface="Tahoma"/>
              </a:rPr>
              <a:t>МОНИ</a:t>
            </a:r>
            <a:r>
              <a:rPr sz="1600" b="1" spc="45" dirty="0">
                <a:latin typeface="Tahoma"/>
                <a:cs typeface="Tahoma"/>
              </a:rPr>
              <a:t>Т</a:t>
            </a:r>
            <a:r>
              <a:rPr sz="1600" b="1" spc="95" dirty="0">
                <a:latin typeface="Tahoma"/>
                <a:cs typeface="Tahoma"/>
              </a:rPr>
              <a:t>ОРИНГ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6396" y="4843677"/>
            <a:ext cx="96520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75" dirty="0">
                <a:latin typeface="Tahoma"/>
                <a:cs typeface="Tahoma"/>
              </a:rPr>
              <a:t>ЦБ</a:t>
            </a:r>
            <a:r>
              <a:rPr sz="1600" b="1" spc="-110" dirty="0">
                <a:latin typeface="Tahoma"/>
                <a:cs typeface="Tahoma"/>
              </a:rPr>
              <a:t> </a:t>
            </a:r>
            <a:r>
              <a:rPr sz="1600" b="1" spc="200" dirty="0">
                <a:latin typeface="Tahoma"/>
                <a:cs typeface="Tahoma"/>
              </a:rPr>
              <a:t>РФ</a:t>
            </a:r>
            <a:r>
              <a:rPr sz="1600" b="1" spc="175" dirty="0">
                <a:latin typeface="Tahoma"/>
                <a:cs typeface="Tahoma"/>
              </a:rPr>
              <a:t> </a:t>
            </a:r>
            <a:r>
              <a:rPr sz="1600" b="1" u="heavy" spc="-70" dirty="0">
                <a:uFill>
                  <a:solidFill>
                    <a:srgbClr val="EF3124"/>
                  </a:solidFill>
                </a:uFill>
                <a:latin typeface="Tahoma"/>
                <a:cs typeface="Tahoma"/>
              </a:rPr>
              <a:t> </a:t>
            </a:r>
            <a:r>
              <a:rPr sz="1600" b="1" u="heavy" spc="120" dirty="0">
                <a:uFill>
                  <a:solidFill>
                    <a:srgbClr val="EF3124"/>
                  </a:solidFill>
                </a:uFill>
                <a:latin typeface="Tahoma"/>
                <a:cs typeface="Tahoma"/>
              </a:rPr>
              <a:t> 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69140" y="2293672"/>
            <a:ext cx="9010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7970" algn="l"/>
              </a:tabLst>
            </a:pPr>
            <a:r>
              <a:rPr sz="1600" b="1" u="heavy" spc="-70" dirty="0">
                <a:uFill>
                  <a:solidFill>
                    <a:srgbClr val="EF3124"/>
                  </a:solidFill>
                </a:uFill>
                <a:latin typeface="Tahoma"/>
                <a:cs typeface="Tahoma"/>
              </a:rPr>
              <a:t> </a:t>
            </a:r>
            <a:r>
              <a:rPr sz="1600" b="1" u="heavy" spc="120" dirty="0">
                <a:uFill>
                  <a:solidFill>
                    <a:srgbClr val="EF3124"/>
                  </a:solidFill>
                </a:uFill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	</a:t>
            </a:r>
            <a:r>
              <a:rPr sz="1600" b="1" spc="60" dirty="0">
                <a:latin typeface="Tahoma"/>
                <a:cs typeface="Tahoma"/>
              </a:rPr>
              <a:t>Б</a:t>
            </a:r>
            <a:r>
              <a:rPr sz="1600" b="1" spc="90" dirty="0">
                <a:latin typeface="Tahoma"/>
                <a:cs typeface="Tahoma"/>
              </a:rPr>
              <a:t>АНК</a:t>
            </a:r>
            <a:endParaRPr sz="1600" dirty="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649704" y="2447138"/>
            <a:ext cx="3689350" cy="3155565"/>
            <a:chOff x="6650634" y="2438251"/>
            <a:chExt cx="3689350" cy="3155565"/>
          </a:xfrm>
        </p:grpSpPr>
        <p:sp>
          <p:nvSpPr>
            <p:cNvPr id="20" name="object 20"/>
            <p:cNvSpPr/>
            <p:nvPr/>
          </p:nvSpPr>
          <p:spPr>
            <a:xfrm>
              <a:off x="6650634" y="3592296"/>
              <a:ext cx="3689350" cy="2001520"/>
            </a:xfrm>
            <a:custGeom>
              <a:avLst/>
              <a:gdLst/>
              <a:ahLst/>
              <a:cxnLst/>
              <a:rect l="l" t="t" r="r" b="b"/>
              <a:pathLst>
                <a:path w="3689350" h="2001520">
                  <a:moveTo>
                    <a:pt x="281609" y="311962"/>
                  </a:moveTo>
                  <a:lnTo>
                    <a:pt x="140804" y="137045"/>
                  </a:lnTo>
                  <a:lnTo>
                    <a:pt x="0" y="311962"/>
                  </a:lnTo>
                  <a:lnTo>
                    <a:pt x="281609" y="311962"/>
                  </a:lnTo>
                  <a:close/>
                </a:path>
                <a:path w="3689350" h="2001520">
                  <a:moveTo>
                    <a:pt x="2003183" y="1719707"/>
                  </a:moveTo>
                  <a:lnTo>
                    <a:pt x="1828266" y="1860511"/>
                  </a:lnTo>
                  <a:lnTo>
                    <a:pt x="2003183" y="2001316"/>
                  </a:lnTo>
                  <a:lnTo>
                    <a:pt x="2003183" y="1719707"/>
                  </a:lnTo>
                  <a:close/>
                </a:path>
                <a:path w="3689350" h="2001520">
                  <a:moveTo>
                    <a:pt x="3689096" y="0"/>
                  </a:moveTo>
                  <a:lnTo>
                    <a:pt x="3407486" y="0"/>
                  </a:lnTo>
                  <a:lnTo>
                    <a:pt x="3548291" y="174917"/>
                  </a:lnTo>
                  <a:lnTo>
                    <a:pt x="3689096" y="0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9763823" y="2438251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80225" y="0"/>
                  </a:moveTo>
                  <a:lnTo>
                    <a:pt x="180225" y="0"/>
                  </a:lnTo>
                </a:path>
                <a:path w="18034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3246">
              <a:solidFill>
                <a:srgbClr val="EF31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763823" y="499258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80225" y="0"/>
                  </a:moveTo>
                  <a:lnTo>
                    <a:pt x="180225" y="0"/>
                  </a:lnTo>
                </a:path>
                <a:path w="18034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3246">
              <a:solidFill>
                <a:srgbClr val="EF31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994658" y="2438251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80225" y="0"/>
                  </a:moveTo>
                  <a:lnTo>
                    <a:pt x="180225" y="0"/>
                  </a:lnTo>
                </a:path>
                <a:path w="18034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3246">
              <a:solidFill>
                <a:srgbClr val="EF31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994658" y="4992588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40">
                  <a:moveTo>
                    <a:pt x="180225" y="0"/>
                  </a:moveTo>
                  <a:lnTo>
                    <a:pt x="180225" y="0"/>
                  </a:lnTo>
                </a:path>
                <a:path w="18034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3246">
              <a:solidFill>
                <a:srgbClr val="EF31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131710" y="2040291"/>
            <a:ext cx="1020444" cy="511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0995">
              <a:lnSpc>
                <a:spcPct val="100000"/>
              </a:lnSpc>
              <a:spcBef>
                <a:spcPts val="95"/>
              </a:spcBef>
            </a:pPr>
            <a:r>
              <a:rPr sz="1600" b="1" spc="114" dirty="0">
                <a:latin typeface="Tahoma"/>
                <a:cs typeface="Tahoma"/>
              </a:rPr>
              <a:t>ВСЕ </a:t>
            </a:r>
            <a:r>
              <a:rPr sz="1600" b="1" spc="120" dirty="0">
                <a:latin typeface="Tahoma"/>
                <a:cs typeface="Tahoma"/>
              </a:rPr>
              <a:t> </a:t>
            </a:r>
            <a:r>
              <a:rPr sz="1600" b="1" spc="80" dirty="0">
                <a:latin typeface="Tahoma"/>
                <a:cs typeface="Tahoma"/>
              </a:rPr>
              <a:t>БАНКИ</a:t>
            </a:r>
            <a:r>
              <a:rPr sz="1600" b="1" spc="175" dirty="0">
                <a:latin typeface="Tahoma"/>
                <a:cs typeface="Tahoma"/>
              </a:rPr>
              <a:t> </a:t>
            </a:r>
            <a:r>
              <a:rPr sz="1600" b="1" u="heavy" spc="-70" dirty="0">
                <a:uFill>
                  <a:solidFill>
                    <a:srgbClr val="EF3124"/>
                  </a:solidFill>
                </a:uFill>
                <a:latin typeface="Tahoma"/>
                <a:cs typeface="Tahoma"/>
              </a:rPr>
              <a:t> </a:t>
            </a:r>
            <a:r>
              <a:rPr sz="1600" b="1" u="heavy" spc="120" dirty="0">
                <a:uFill>
                  <a:solidFill>
                    <a:srgbClr val="EF3124"/>
                  </a:solidFill>
                </a:uFill>
                <a:latin typeface="Tahoma"/>
                <a:cs typeface="Tahoma"/>
              </a:rPr>
              <a:t> 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492339" y="6241743"/>
            <a:ext cx="379095" cy="41529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z="2000" b="1" spc="-85" dirty="0">
                <a:solidFill>
                  <a:srgbClr val="EF3124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525"/>
                </a:spcBef>
              </a:pPr>
              <a:t>10</a:t>
            </a:fld>
            <a:endParaRPr sz="2000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71394" y="3027423"/>
            <a:ext cx="2045970" cy="1297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240" marR="133985" indent="-635" algn="ctr">
              <a:lnSpc>
                <a:spcPct val="101099"/>
              </a:lnSpc>
              <a:spcBef>
                <a:spcPts val="95"/>
              </a:spcBef>
            </a:pPr>
            <a:r>
              <a:rPr sz="1650" b="1" spc="25" dirty="0">
                <a:latin typeface="Tahoma"/>
                <a:cs typeface="Tahoma"/>
              </a:rPr>
              <a:t>Обмен </a:t>
            </a:r>
            <a:r>
              <a:rPr sz="1650" b="1" spc="30" dirty="0">
                <a:latin typeface="Tahoma"/>
                <a:cs typeface="Tahoma"/>
              </a:rPr>
              <a:t> </a:t>
            </a:r>
            <a:r>
              <a:rPr sz="1650" b="1" spc="5" dirty="0">
                <a:latin typeface="Tahoma"/>
                <a:cs typeface="Tahoma"/>
              </a:rPr>
              <a:t>информацией </a:t>
            </a:r>
            <a:r>
              <a:rPr sz="1650" b="1" spc="10" dirty="0">
                <a:latin typeface="Tahoma"/>
                <a:cs typeface="Tahoma"/>
              </a:rPr>
              <a:t> </a:t>
            </a:r>
            <a:r>
              <a:rPr sz="1650" b="1" spc="25" dirty="0">
                <a:latin typeface="Tahoma"/>
                <a:cs typeface="Tahoma"/>
              </a:rPr>
              <a:t>ме</a:t>
            </a:r>
            <a:r>
              <a:rPr sz="1650" b="1" spc="55" dirty="0">
                <a:latin typeface="Tahoma"/>
                <a:cs typeface="Tahoma"/>
              </a:rPr>
              <a:t>ж</a:t>
            </a:r>
            <a:r>
              <a:rPr sz="1650" b="1" spc="5" dirty="0">
                <a:latin typeface="Tahoma"/>
                <a:cs typeface="Tahoma"/>
              </a:rPr>
              <a:t>ду</a:t>
            </a:r>
            <a:r>
              <a:rPr sz="1650" b="1" spc="-65" dirty="0">
                <a:latin typeface="Tahoma"/>
                <a:cs typeface="Tahoma"/>
              </a:rPr>
              <a:t> </a:t>
            </a:r>
            <a:r>
              <a:rPr sz="1650" b="1" spc="15" dirty="0">
                <a:latin typeface="Tahoma"/>
                <a:cs typeface="Tahoma"/>
              </a:rPr>
              <a:t>бан</a:t>
            </a:r>
            <a:r>
              <a:rPr sz="1650" b="1" spc="-5" dirty="0">
                <a:latin typeface="Tahoma"/>
                <a:cs typeface="Tahoma"/>
              </a:rPr>
              <a:t>к</a:t>
            </a:r>
            <a:r>
              <a:rPr sz="1650" b="1" spc="50" dirty="0">
                <a:latin typeface="Tahoma"/>
                <a:cs typeface="Tahoma"/>
              </a:rPr>
              <a:t>ами</a:t>
            </a:r>
            <a:endParaRPr sz="1650" dirty="0">
              <a:latin typeface="Tahoma"/>
              <a:cs typeface="Tahoma"/>
            </a:endParaRPr>
          </a:p>
          <a:p>
            <a:pPr marL="12700" marR="5080" algn="ctr">
              <a:lnSpc>
                <a:spcPct val="101099"/>
              </a:lnSpc>
            </a:pPr>
            <a:r>
              <a:rPr sz="1650" b="1" dirty="0">
                <a:latin typeface="Tahoma"/>
                <a:cs typeface="Tahoma"/>
              </a:rPr>
              <a:t>о</a:t>
            </a:r>
            <a:r>
              <a:rPr sz="1650" b="1" spc="-100" dirty="0">
                <a:latin typeface="Tahoma"/>
                <a:cs typeface="Tahoma"/>
              </a:rPr>
              <a:t> </a:t>
            </a:r>
            <a:r>
              <a:rPr sz="1650" b="1" spc="20" dirty="0">
                <a:latin typeface="Tahoma"/>
                <a:cs typeface="Tahoma"/>
              </a:rPr>
              <a:t>случаях</a:t>
            </a:r>
            <a:r>
              <a:rPr sz="1650" b="1" spc="-95" dirty="0">
                <a:latin typeface="Tahoma"/>
                <a:cs typeface="Tahoma"/>
              </a:rPr>
              <a:t> </a:t>
            </a:r>
            <a:r>
              <a:rPr sz="1650" b="1" spc="30" dirty="0">
                <a:latin typeface="Tahoma"/>
                <a:cs typeface="Tahoma"/>
              </a:rPr>
              <a:t>отказов </a:t>
            </a:r>
            <a:r>
              <a:rPr sz="1650" b="1" spc="-465" dirty="0">
                <a:latin typeface="Tahoma"/>
                <a:cs typeface="Tahoma"/>
              </a:rPr>
              <a:t> </a:t>
            </a:r>
            <a:r>
              <a:rPr sz="1650" b="1" spc="-10" dirty="0">
                <a:latin typeface="Tahoma"/>
                <a:cs typeface="Tahoma"/>
              </a:rPr>
              <a:t>по</a:t>
            </a:r>
            <a:r>
              <a:rPr sz="1650" b="1" spc="-70" dirty="0">
                <a:latin typeface="Tahoma"/>
                <a:cs typeface="Tahoma"/>
              </a:rPr>
              <a:t> </a:t>
            </a:r>
            <a:r>
              <a:rPr sz="1650" b="1" spc="10" dirty="0">
                <a:latin typeface="Tahoma"/>
                <a:cs typeface="Tahoma"/>
              </a:rPr>
              <a:t>115-ФЗ</a:t>
            </a:r>
            <a:endParaRPr sz="165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3051" y="673164"/>
            <a:ext cx="4662805" cy="6062557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800" b="1" spc="30" dirty="0">
                <a:solidFill>
                  <a:srgbClr val="FFFFFF"/>
                </a:solidFill>
                <a:latin typeface="Tahoma"/>
                <a:cs typeface="Tahoma"/>
              </a:rPr>
              <a:t>Банк</a:t>
            </a: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вправе:</a:t>
            </a:r>
            <a:endParaRPr sz="1800" dirty="0">
              <a:latin typeface="Tahoma"/>
              <a:cs typeface="Tahoma"/>
            </a:endParaRPr>
          </a:p>
          <a:p>
            <a:pPr marL="241300" marR="5080" indent="-228600">
              <a:spcBef>
                <a:spcPts val="1130"/>
              </a:spcBef>
              <a:buFontTx/>
              <a:buChar char="•"/>
              <a:tabLst>
                <a:tab pos="241300" algn="l"/>
              </a:tabLst>
            </a:pPr>
            <a:r>
              <a:rPr lang="ru-RU" spc="-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отказаться от заключения договора банковского счета (</a:t>
            </a:r>
            <a:r>
              <a:rPr lang="ru-RU" spc="-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п.5.2</a:t>
            </a:r>
            <a:r>
              <a:rPr lang="ru-RU" spc="-1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-7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ст.7</a:t>
            </a:r>
            <a:r>
              <a:rPr lang="ru-RU" spc="-16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-3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115-ФЗ)</a:t>
            </a:r>
            <a:endParaRPr lang="ru-RU" sz="1800" spc="-1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241300" marR="5080" indent="-228600">
              <a:lnSpc>
                <a:spcPct val="100000"/>
              </a:lnSpc>
              <a:spcBef>
                <a:spcPts val="1130"/>
              </a:spcBef>
              <a:buChar char="•"/>
              <a:tabLst>
                <a:tab pos="241300" algn="l"/>
              </a:tabLst>
            </a:pPr>
            <a:r>
              <a:rPr lang="ru-RU" spc="-16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lang="ru-RU" sz="1800" spc="-160" dirty="0">
                <a:solidFill>
                  <a:srgbClr val="FFFFFF"/>
                </a:solidFill>
                <a:latin typeface="Verdana"/>
                <a:cs typeface="Verdana"/>
              </a:rPr>
              <a:t>граничить доступ в </a:t>
            </a:r>
            <a:r>
              <a:rPr sz="1800" spc="-25" dirty="0" err="1">
                <a:solidFill>
                  <a:srgbClr val="FFFFFF"/>
                </a:solidFill>
                <a:latin typeface="Verdana"/>
                <a:cs typeface="Verdana"/>
              </a:rPr>
              <a:t>ин</a:t>
            </a:r>
            <a:r>
              <a:rPr sz="1800" spc="-40" dirty="0" err="1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50" dirty="0" err="1">
                <a:solidFill>
                  <a:srgbClr val="FFFFFF"/>
                </a:solidFill>
                <a:latin typeface="Verdana"/>
                <a:cs typeface="Verdana"/>
              </a:rPr>
              <a:t>ерн</a:t>
            </a:r>
            <a:r>
              <a:rPr sz="1800" spc="-65" dirty="0" err="1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50" dirty="0" err="1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80" dirty="0" err="1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800" spc="-40" dirty="0" err="1">
                <a:solidFill>
                  <a:srgbClr val="FFFFFF"/>
                </a:solidFill>
                <a:latin typeface="Verdana"/>
                <a:cs typeface="Verdana"/>
              </a:rPr>
              <a:t>банк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1800" spc="-160" dirty="0">
                <a:solidFill>
                  <a:srgbClr val="FFFFFF"/>
                </a:solidFill>
                <a:latin typeface="Verdana"/>
                <a:cs typeface="Verdana"/>
              </a:rPr>
              <a:t>заблокировать </a:t>
            </a:r>
            <a:r>
              <a:rPr sz="1800" spc="-75" dirty="0" err="1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15" dirty="0" err="1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35" dirty="0" err="1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-20" dirty="0" err="1">
                <a:solidFill>
                  <a:srgbClr val="FFFFFF"/>
                </a:solidFill>
                <a:latin typeface="Verdana"/>
                <a:cs typeface="Verdana"/>
              </a:rPr>
              <a:t>ты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(Письмо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ЦБ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95" dirty="0">
                <a:solidFill>
                  <a:srgbClr val="FFFFFF"/>
                </a:solidFill>
                <a:latin typeface="Verdana"/>
                <a:cs typeface="Verdana"/>
              </a:rPr>
              <a:t>РФ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№60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Т)</a:t>
            </a:r>
            <a:endParaRPr sz="18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135"/>
              </a:spcBef>
              <a:buChar char="•"/>
              <a:tabLst>
                <a:tab pos="241300" algn="l"/>
              </a:tabLst>
            </a:pP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азать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 err="1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45" dirty="0" err="1">
                <a:solidFill>
                  <a:srgbClr val="FFFFFF"/>
                </a:solidFill>
                <a:latin typeface="Verdana"/>
                <a:cs typeface="Verdana"/>
              </a:rPr>
              <a:t>овершении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 err="1">
                <a:solidFill>
                  <a:srgbClr val="FFFFFF"/>
                </a:solidFill>
                <a:latin typeface="Verdana"/>
                <a:cs typeface="Verdana"/>
              </a:rPr>
              <a:t>опера</a:t>
            </a:r>
            <a:r>
              <a:rPr sz="1800" spc="-30" dirty="0" err="1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800" spc="-45" dirty="0" err="1">
                <a:solidFill>
                  <a:srgbClr val="FFFFFF"/>
                </a:solidFill>
                <a:latin typeface="Verdana"/>
                <a:cs typeface="Verdana"/>
              </a:rPr>
              <a:t>ии</a:t>
            </a:r>
            <a:r>
              <a:rPr lang="ru-RU" sz="1800" spc="-45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ru-RU" dirty="0"/>
              <a:t> </a:t>
            </a:r>
            <a:r>
              <a:rPr lang="ru-RU" spc="-1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включая операции по зачислению денежных средств</a:t>
            </a:r>
            <a:r>
              <a:rPr lang="ru-RU" spc="-45" dirty="0">
                <a:solidFill>
                  <a:schemeClr val="bg1"/>
                </a:solidFill>
                <a:latin typeface="Verdan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-4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pc="-24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п.11</a:t>
            </a:r>
            <a:r>
              <a:rPr lang="ru-RU" spc="-16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-7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ст.7</a:t>
            </a:r>
            <a:r>
              <a:rPr lang="ru-RU" spc="-16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pc="-2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115-ФЗ</a:t>
            </a:r>
            <a:r>
              <a:rPr lang="ru-RU" spc="-4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sz="1800" dirty="0">
              <a:latin typeface="Verdana"/>
              <a:cs typeface="Verdana"/>
            </a:endParaRPr>
          </a:p>
          <a:p>
            <a:pPr marL="241300" marR="901700" indent="-228600">
              <a:lnSpc>
                <a:spcPct val="100000"/>
              </a:lnSpc>
              <a:spcBef>
                <a:spcPts val="1135"/>
              </a:spcBef>
              <a:buChar char="•"/>
              <a:tabLst>
                <a:tab pos="241300" algn="l"/>
              </a:tabLst>
            </a:pP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лучае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ух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5" dirty="0" err="1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20" dirty="0" err="1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35" dirty="0" err="1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20" dirty="0" err="1">
                <a:solidFill>
                  <a:srgbClr val="FFFFFF"/>
                </a:solidFill>
                <a:latin typeface="Verdana"/>
                <a:cs typeface="Verdana"/>
              </a:rPr>
              <a:t>азов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pc="-2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расторгнуть договор и </a:t>
            </a:r>
            <a:r>
              <a:rPr sz="1800" spc="-30" dirty="0" err="1">
                <a:solidFill>
                  <a:srgbClr val="FFFFFF"/>
                </a:solidFill>
                <a:latin typeface="Verdana"/>
                <a:cs typeface="Verdana"/>
              </a:rPr>
              <a:t>закрыть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ч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ё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нос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ороннем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поря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endParaRPr sz="1800" dirty="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</a:pPr>
            <a:r>
              <a:rPr sz="1800" spc="-24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п.5.2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ст.7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115-ФЗ)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 dirty="0">
              <a:latin typeface="Verdana"/>
              <a:cs typeface="Verdana"/>
            </a:endParaRPr>
          </a:p>
          <a:p>
            <a:pPr marL="12700" marR="95250">
              <a:lnSpc>
                <a:spcPct val="100000"/>
              </a:lnSpc>
            </a:pPr>
            <a:r>
              <a:rPr sz="1800" b="1" spc="30" dirty="0">
                <a:solidFill>
                  <a:srgbClr val="FFFFFF"/>
                </a:solidFill>
                <a:latin typeface="Tahoma"/>
                <a:cs typeface="Tahoma"/>
              </a:rPr>
              <a:t>Банк </a:t>
            </a:r>
            <a:r>
              <a:rPr sz="1800" b="1" spc="20" dirty="0">
                <a:solidFill>
                  <a:srgbClr val="FFFFFF"/>
                </a:solidFill>
                <a:latin typeface="Tahoma"/>
                <a:cs typeface="Tahoma"/>
              </a:rPr>
              <a:t>обязан </a:t>
            </a:r>
            <a:r>
              <a:rPr sz="1800" b="1" spc="15" dirty="0">
                <a:solidFill>
                  <a:srgbClr val="FFFFFF"/>
                </a:solidFill>
                <a:latin typeface="Tahoma"/>
                <a:cs typeface="Tahoma"/>
              </a:rPr>
              <a:t>уведомить </a:t>
            </a:r>
            <a:r>
              <a:rPr sz="18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финмони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орин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финмони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оринг 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ув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домля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ЦБ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265" dirty="0">
                <a:solidFill>
                  <a:srgbClr val="FFFFFF"/>
                </a:solidFill>
                <a:latin typeface="Verdana"/>
                <a:cs typeface="Verdana"/>
              </a:rPr>
              <a:t>Ф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ЦБ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ув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домля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т 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ругие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банки.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538711" y="755967"/>
            <a:ext cx="294640" cy="61594"/>
          </a:xfrm>
          <a:custGeom>
            <a:avLst/>
            <a:gdLst/>
            <a:ahLst/>
            <a:cxnLst/>
            <a:rect l="l" t="t" r="r" b="b"/>
            <a:pathLst>
              <a:path w="294640" h="61594">
                <a:moveTo>
                  <a:pt x="294487" y="0"/>
                </a:moveTo>
                <a:lnTo>
                  <a:pt x="0" y="0"/>
                </a:lnTo>
                <a:lnTo>
                  <a:pt x="0" y="61188"/>
                </a:lnTo>
                <a:lnTo>
                  <a:pt x="294487" y="61188"/>
                </a:lnTo>
                <a:lnTo>
                  <a:pt x="294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1545225" y="368999"/>
            <a:ext cx="281940" cy="304165"/>
          </a:xfrm>
          <a:custGeom>
            <a:avLst/>
            <a:gdLst/>
            <a:ahLst/>
            <a:cxnLst/>
            <a:rect l="l" t="t" r="r" b="b"/>
            <a:pathLst>
              <a:path w="281940" h="304165">
                <a:moveTo>
                  <a:pt x="143408" y="0"/>
                </a:moveTo>
                <a:lnTo>
                  <a:pt x="98334" y="27249"/>
                </a:lnTo>
                <a:lnTo>
                  <a:pt x="0" y="303834"/>
                </a:lnTo>
                <a:lnTo>
                  <a:pt x="60413" y="303834"/>
                </a:lnTo>
                <a:lnTo>
                  <a:pt x="81457" y="242252"/>
                </a:lnTo>
                <a:lnTo>
                  <a:pt x="260825" y="242252"/>
                </a:lnTo>
                <a:lnTo>
                  <a:pt x="243391" y="190245"/>
                </a:lnTo>
                <a:lnTo>
                  <a:pt x="99047" y="190245"/>
                </a:lnTo>
                <a:lnTo>
                  <a:pt x="140347" y="67475"/>
                </a:lnTo>
                <a:lnTo>
                  <a:pt x="202235" y="67475"/>
                </a:lnTo>
                <a:lnTo>
                  <a:pt x="194640" y="44818"/>
                </a:lnTo>
                <a:lnTo>
                  <a:pt x="187735" y="27217"/>
                </a:lnTo>
                <a:lnTo>
                  <a:pt x="178311" y="13017"/>
                </a:lnTo>
                <a:lnTo>
                  <a:pt x="164222" y="3480"/>
                </a:lnTo>
                <a:lnTo>
                  <a:pt x="143408" y="0"/>
                </a:lnTo>
                <a:close/>
              </a:path>
              <a:path w="281940" h="304165">
                <a:moveTo>
                  <a:pt x="260825" y="242252"/>
                </a:moveTo>
                <a:lnTo>
                  <a:pt x="197713" y="242252"/>
                </a:lnTo>
                <a:lnTo>
                  <a:pt x="217220" y="303834"/>
                </a:lnTo>
                <a:lnTo>
                  <a:pt x="281470" y="303834"/>
                </a:lnTo>
                <a:lnTo>
                  <a:pt x="260825" y="242252"/>
                </a:lnTo>
                <a:close/>
              </a:path>
              <a:path w="281940" h="304165">
                <a:moveTo>
                  <a:pt x="202235" y="67475"/>
                </a:moveTo>
                <a:lnTo>
                  <a:pt x="141884" y="67475"/>
                </a:lnTo>
                <a:lnTo>
                  <a:pt x="180886" y="190245"/>
                </a:lnTo>
                <a:lnTo>
                  <a:pt x="243391" y="190245"/>
                </a:lnTo>
                <a:lnTo>
                  <a:pt x="202235" y="67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300" y="497589"/>
            <a:ext cx="5830570" cy="1517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275" dirty="0"/>
              <a:t>ПРАВИЛА </a:t>
            </a:r>
            <a:r>
              <a:rPr spc="280" dirty="0"/>
              <a:t> </a:t>
            </a:r>
            <a:r>
              <a:rPr spc="320" dirty="0"/>
              <a:t>РЕАБИЛИ</a:t>
            </a:r>
            <a:r>
              <a:rPr spc="180" dirty="0"/>
              <a:t>Т</a:t>
            </a:r>
            <a:r>
              <a:rPr spc="285" dirty="0"/>
              <a:t>АЦИИ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7300" y="2308391"/>
            <a:ext cx="9823450" cy="3802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535" marR="3766185" indent="-204470">
              <a:lnSpc>
                <a:spcPct val="100899"/>
              </a:lnSpc>
              <a:spcBef>
                <a:spcPts val="95"/>
              </a:spcBef>
              <a:buChar char="•"/>
              <a:tabLst>
                <a:tab pos="217170" algn="l"/>
              </a:tabLst>
            </a:pPr>
            <a:r>
              <a:rPr sz="1950" spc="-15" dirty="0">
                <a:solidFill>
                  <a:srgbClr val="FFFFFF"/>
                </a:solidFill>
                <a:latin typeface="Verdana"/>
                <a:cs typeface="Verdana"/>
              </a:rPr>
              <a:t>Клиент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5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950" spc="3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950" spc="-5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1950" spc="-7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950" spc="3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45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1950" spc="-5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950" spc="-5" dirty="0">
                <a:solidFill>
                  <a:srgbClr val="FFFFFF"/>
                </a:solidFill>
                <a:latin typeface="Verdana"/>
                <a:cs typeface="Verdana"/>
              </a:rPr>
              <a:t>дос</a:t>
            </a:r>
            <a:r>
              <a:rPr sz="1950" spc="-1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950" spc="-30" dirty="0">
                <a:solidFill>
                  <a:srgbClr val="FFFFFF"/>
                </a:solidFill>
                <a:latin typeface="Verdana"/>
                <a:cs typeface="Verdana"/>
              </a:rPr>
              <a:t>авить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5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35" dirty="0">
                <a:solidFill>
                  <a:srgbClr val="FFFFFF"/>
                </a:solidFill>
                <a:latin typeface="Verdana"/>
                <a:cs typeface="Verdana"/>
              </a:rPr>
              <a:t>банк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45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1950" spc="-4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950" spc="-15" dirty="0">
                <a:solidFill>
                  <a:srgbClr val="FFFFFF"/>
                </a:solidFill>
                <a:latin typeface="Verdana"/>
                <a:cs typeface="Verdana"/>
              </a:rPr>
              <a:t>ументы  </a:t>
            </a:r>
            <a:r>
              <a:rPr sz="1950" spc="-3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100" dirty="0">
                <a:solidFill>
                  <a:srgbClr val="FFFFFF"/>
                </a:solidFill>
                <a:latin typeface="Verdana"/>
                <a:cs typeface="Verdana"/>
              </a:rPr>
              <a:t>(или)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Verdana"/>
                <a:cs typeface="Verdana"/>
              </a:rPr>
              <a:t>св</a:t>
            </a:r>
            <a:r>
              <a:rPr sz="1950" spc="-4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950" spc="-50" dirty="0">
                <a:solidFill>
                  <a:srgbClr val="FFFFFF"/>
                </a:solidFill>
                <a:latin typeface="Verdana"/>
                <a:cs typeface="Verdana"/>
              </a:rPr>
              <a:t>дения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950" spc="-60" dirty="0">
                <a:solidFill>
                  <a:srgbClr val="FFFFFF"/>
                </a:solidFill>
                <a:latin typeface="Verdana"/>
                <a:cs typeface="Verdana"/>
              </a:rPr>
              <a:t>ля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Verdana"/>
                <a:cs typeface="Verdana"/>
              </a:rPr>
              <a:t>пересм</a:t>
            </a:r>
            <a:r>
              <a:rPr sz="1950" spc="-3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950" spc="10" dirty="0">
                <a:solidFill>
                  <a:srgbClr val="FFFFFF"/>
                </a:solidFill>
                <a:latin typeface="Verdana"/>
                <a:cs typeface="Verdana"/>
              </a:rPr>
              <a:t>тра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30" dirty="0">
                <a:solidFill>
                  <a:srgbClr val="FFFFFF"/>
                </a:solidFill>
                <a:latin typeface="Verdana"/>
                <a:cs typeface="Verdana"/>
              </a:rPr>
              <a:t>ранее  </a:t>
            </a:r>
            <a:r>
              <a:rPr sz="1950" spc="-35" dirty="0">
                <a:solidFill>
                  <a:srgbClr val="FFFFFF"/>
                </a:solidFill>
                <a:latin typeface="Verdana"/>
                <a:cs typeface="Verdana"/>
              </a:rPr>
              <a:t>приня</a:t>
            </a:r>
            <a:r>
              <a:rPr sz="1950" spc="-5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950" spc="-3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950" spc="-4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950" spc="-3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40" dirty="0">
                <a:solidFill>
                  <a:srgbClr val="FFFFFF"/>
                </a:solidFill>
                <a:latin typeface="Verdana"/>
                <a:cs typeface="Verdana"/>
              </a:rPr>
              <a:t>решения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35" dirty="0">
                <a:solidFill>
                  <a:srgbClr val="FFFFFF"/>
                </a:solidFill>
                <a:latin typeface="Verdana"/>
                <a:cs typeface="Verdana"/>
              </a:rPr>
              <a:t>об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5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950" spc="-1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950" spc="-2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950" spc="-5" dirty="0">
                <a:solidFill>
                  <a:srgbClr val="FFFFFF"/>
                </a:solidFill>
                <a:latin typeface="Verdana"/>
                <a:cs typeface="Verdana"/>
              </a:rPr>
              <a:t>азе</a:t>
            </a:r>
            <a:endParaRPr sz="1950" dirty="0">
              <a:latin typeface="Verdana"/>
              <a:cs typeface="Verdana"/>
            </a:endParaRPr>
          </a:p>
          <a:p>
            <a:pPr marL="216535" marR="3627754" indent="-204470" algn="just">
              <a:lnSpc>
                <a:spcPct val="100899"/>
              </a:lnSpc>
              <a:spcBef>
                <a:spcPts val="1520"/>
              </a:spcBef>
              <a:buChar char="•"/>
              <a:tabLst>
                <a:tab pos="217170" algn="l"/>
              </a:tabLst>
            </a:pPr>
            <a:r>
              <a:rPr sz="1950" spc="12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950" spc="1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950" spc="-45" dirty="0">
                <a:solidFill>
                  <a:srgbClr val="FFFFFF"/>
                </a:solidFill>
                <a:latin typeface="Verdana"/>
                <a:cs typeface="Verdana"/>
              </a:rPr>
              <a:t>ли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35" dirty="0">
                <a:solidFill>
                  <a:srgbClr val="FFFFFF"/>
                </a:solidFill>
                <a:latin typeface="Verdana"/>
                <a:cs typeface="Verdana"/>
              </a:rPr>
              <a:t>банк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3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950" spc="-5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950" spc="-3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50" dirty="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Verdana"/>
                <a:cs typeface="Verdana"/>
              </a:rPr>
              <a:t>пересм</a:t>
            </a:r>
            <a:r>
              <a:rPr sz="1950" spc="-3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950" spc="-5" dirty="0">
                <a:solidFill>
                  <a:srgbClr val="FFFFFF"/>
                </a:solidFill>
                <a:latin typeface="Verdana"/>
                <a:cs typeface="Verdana"/>
              </a:rPr>
              <a:t>три</a:t>
            </a:r>
            <a:r>
              <a:rPr sz="1950" spc="-10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950" spc="-13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1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950" spc="-3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35" dirty="0">
                <a:solidFill>
                  <a:srgbClr val="FFFFFF"/>
                </a:solidFill>
                <a:latin typeface="Verdana"/>
                <a:cs typeface="Verdana"/>
              </a:rPr>
              <a:t>клиент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5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950" spc="3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950" spc="-5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1950" spc="-7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950" spc="30" dirty="0">
                <a:solidFill>
                  <a:srgbClr val="FFFFFF"/>
                </a:solidFill>
                <a:latin typeface="Verdana"/>
                <a:cs typeface="Verdana"/>
              </a:rPr>
              <a:t>т  </a:t>
            </a:r>
            <a:r>
              <a:rPr sz="1950" spc="-15" dirty="0">
                <a:solidFill>
                  <a:srgbClr val="FFFFFF"/>
                </a:solidFill>
                <a:latin typeface="Verdana"/>
                <a:cs typeface="Verdana"/>
              </a:rPr>
              <a:t>обратиться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2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95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Verdana"/>
                <a:cs typeface="Verdana"/>
              </a:rPr>
              <a:t>заявлением</a:t>
            </a:r>
            <a:r>
              <a:rPr sz="195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5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5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15" dirty="0">
                <a:solidFill>
                  <a:srgbClr val="FFFFFF"/>
                </a:solidFill>
                <a:latin typeface="Verdana"/>
                <a:cs typeface="Verdana"/>
              </a:rPr>
              <a:t>Межведомственную </a:t>
            </a:r>
            <a:r>
              <a:rPr sz="1950" spc="-6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7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950" spc="20" dirty="0">
                <a:solidFill>
                  <a:srgbClr val="FFFFFF"/>
                </a:solidFill>
                <a:latin typeface="Verdana"/>
                <a:cs typeface="Verdana"/>
              </a:rPr>
              <a:t>оми</a:t>
            </a:r>
            <a:r>
              <a:rPr sz="1950" spc="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950" spc="-25" dirty="0">
                <a:solidFill>
                  <a:srgbClr val="FFFFFF"/>
                </a:solidFill>
                <a:latin typeface="Verdana"/>
                <a:cs typeface="Verdana"/>
              </a:rPr>
              <a:t>сию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10" dirty="0">
                <a:solidFill>
                  <a:srgbClr val="FFFFFF"/>
                </a:solidFill>
                <a:latin typeface="Verdana"/>
                <a:cs typeface="Verdana"/>
              </a:rPr>
              <a:t>(МВК</a:t>
            </a:r>
            <a:r>
              <a:rPr sz="1950" spc="-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950" spc="-13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1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950" spc="-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950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950" spc="-2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950" spc="-50" dirty="0">
                <a:solidFill>
                  <a:srgbClr val="FFFFFF"/>
                </a:solidFill>
                <a:latin typeface="Verdana"/>
                <a:cs typeface="Verdana"/>
              </a:rPr>
              <a:t>анную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40" dirty="0">
                <a:solidFill>
                  <a:srgbClr val="FFFFFF"/>
                </a:solidFill>
                <a:latin typeface="Verdana"/>
                <a:cs typeface="Verdana"/>
              </a:rPr>
              <a:t>при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5" dirty="0">
                <a:solidFill>
                  <a:srgbClr val="FFFFFF"/>
                </a:solidFill>
                <a:latin typeface="Verdana"/>
                <a:cs typeface="Verdana"/>
              </a:rPr>
              <a:t>Бан</a:t>
            </a:r>
            <a:r>
              <a:rPr sz="1950" spc="-1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950" spc="-5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17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950" spc="-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950" spc="-15" dirty="0">
                <a:solidFill>
                  <a:srgbClr val="FFFFFF"/>
                </a:solidFill>
                <a:latin typeface="Verdana"/>
                <a:cs typeface="Verdana"/>
              </a:rPr>
              <a:t>ссии</a:t>
            </a:r>
            <a:endParaRPr sz="1950" dirty="0">
              <a:latin typeface="Verdana"/>
              <a:cs typeface="Verdana"/>
            </a:endParaRPr>
          </a:p>
          <a:p>
            <a:pPr marL="216535" marR="4020820" indent="-204470">
              <a:lnSpc>
                <a:spcPct val="100899"/>
              </a:lnSpc>
              <a:spcBef>
                <a:spcPts val="1520"/>
              </a:spcBef>
              <a:buChar char="•"/>
              <a:tabLst>
                <a:tab pos="217170" algn="l"/>
              </a:tabLst>
            </a:pPr>
            <a:r>
              <a:rPr sz="1950" spc="-5" dirty="0">
                <a:solidFill>
                  <a:srgbClr val="FFFFFF"/>
                </a:solidFill>
                <a:latin typeface="Verdana"/>
                <a:cs typeface="Verdana"/>
              </a:rPr>
              <a:t>Банк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Verdana"/>
                <a:cs typeface="Verdana"/>
              </a:rPr>
              <a:t>обязан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45" dirty="0">
                <a:solidFill>
                  <a:srgbClr val="FFFFFF"/>
                </a:solidFill>
                <a:latin typeface="Verdana"/>
                <a:cs typeface="Verdana"/>
              </a:rPr>
              <a:t>будет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40" dirty="0">
                <a:solidFill>
                  <a:srgbClr val="FFFFFF"/>
                </a:solidFill>
                <a:latin typeface="Verdana"/>
                <a:cs typeface="Verdana"/>
              </a:rPr>
              <a:t>исполнить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40" dirty="0">
                <a:solidFill>
                  <a:srgbClr val="FFFFFF"/>
                </a:solidFill>
                <a:latin typeface="Verdana"/>
                <a:cs typeface="Verdana"/>
              </a:rPr>
              <a:t>принятое</a:t>
            </a:r>
            <a:r>
              <a:rPr sz="195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145" dirty="0">
                <a:solidFill>
                  <a:srgbClr val="FFFFFF"/>
                </a:solidFill>
                <a:latin typeface="Verdana"/>
                <a:cs typeface="Verdana"/>
              </a:rPr>
              <a:t>МВК </a:t>
            </a:r>
            <a:r>
              <a:rPr sz="1950" spc="-6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50" spc="-40" dirty="0">
                <a:solidFill>
                  <a:srgbClr val="FFFFFF"/>
                </a:solidFill>
                <a:latin typeface="Verdana"/>
                <a:cs typeface="Verdana"/>
              </a:rPr>
              <a:t>решение</a:t>
            </a:r>
            <a:endParaRPr sz="19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 dirty="0">
              <a:latin typeface="Verdana"/>
              <a:cs typeface="Verdana"/>
            </a:endParaRPr>
          </a:p>
          <a:p>
            <a:pPr marL="12700" marR="5080">
              <a:lnSpc>
                <a:spcPct val="100899"/>
              </a:lnSpc>
            </a:pPr>
            <a:r>
              <a:rPr sz="1950" spc="-10" dirty="0">
                <a:latin typeface="Verdana"/>
                <a:cs typeface="Verdana"/>
              </a:rPr>
              <a:t>Обращаться</a:t>
            </a:r>
            <a:r>
              <a:rPr sz="1950" spc="-165" dirty="0">
                <a:latin typeface="Verdana"/>
                <a:cs typeface="Verdana"/>
              </a:rPr>
              <a:t> </a:t>
            </a:r>
            <a:r>
              <a:rPr sz="1950" spc="-45" dirty="0">
                <a:latin typeface="Verdana"/>
                <a:cs typeface="Verdana"/>
              </a:rPr>
              <a:t>нужно</a:t>
            </a:r>
            <a:r>
              <a:rPr sz="1950" spc="-160" dirty="0">
                <a:latin typeface="Verdana"/>
                <a:cs typeface="Verdana"/>
              </a:rPr>
              <a:t> </a:t>
            </a:r>
            <a:r>
              <a:rPr sz="1950" spc="-55" dirty="0">
                <a:latin typeface="Verdana"/>
                <a:cs typeface="Verdana"/>
              </a:rPr>
              <a:t>в</a:t>
            </a:r>
            <a:r>
              <a:rPr sz="1950" spc="-160" dirty="0">
                <a:latin typeface="Verdana"/>
                <a:cs typeface="Verdana"/>
              </a:rPr>
              <a:t> </a:t>
            </a:r>
            <a:r>
              <a:rPr sz="1950" dirty="0">
                <a:latin typeface="Verdana"/>
                <a:cs typeface="Verdana"/>
              </a:rPr>
              <a:t>тот</a:t>
            </a:r>
            <a:r>
              <a:rPr sz="1950" spc="-160" dirty="0">
                <a:latin typeface="Verdana"/>
                <a:cs typeface="Verdana"/>
              </a:rPr>
              <a:t> </a:t>
            </a:r>
            <a:r>
              <a:rPr sz="1950" spc="-55" dirty="0">
                <a:latin typeface="Verdana"/>
                <a:cs typeface="Verdana"/>
              </a:rPr>
              <a:t>банк,</a:t>
            </a:r>
            <a:r>
              <a:rPr sz="1950" spc="-160" dirty="0">
                <a:latin typeface="Verdana"/>
                <a:cs typeface="Verdana"/>
              </a:rPr>
              <a:t> </a:t>
            </a:r>
            <a:r>
              <a:rPr sz="1950" spc="-40" dirty="0">
                <a:latin typeface="Verdana"/>
                <a:cs typeface="Verdana"/>
              </a:rPr>
              <a:t>который</a:t>
            </a:r>
            <a:r>
              <a:rPr sz="1950" spc="-160" dirty="0">
                <a:latin typeface="Verdana"/>
                <a:cs typeface="Verdana"/>
              </a:rPr>
              <a:t> </a:t>
            </a:r>
            <a:r>
              <a:rPr sz="1950" spc="-30" dirty="0">
                <a:latin typeface="Verdana"/>
                <a:cs typeface="Verdana"/>
              </a:rPr>
              <a:t>ранее</a:t>
            </a:r>
            <a:r>
              <a:rPr sz="1950" spc="-160" dirty="0">
                <a:latin typeface="Verdana"/>
                <a:cs typeface="Verdana"/>
              </a:rPr>
              <a:t> </a:t>
            </a:r>
            <a:r>
              <a:rPr sz="1950" spc="-15" dirty="0">
                <a:latin typeface="Verdana"/>
                <a:cs typeface="Verdana"/>
              </a:rPr>
              <a:t>отказал</a:t>
            </a:r>
            <a:r>
              <a:rPr sz="1950" spc="-160" dirty="0">
                <a:latin typeface="Verdana"/>
                <a:cs typeface="Verdana"/>
              </a:rPr>
              <a:t> </a:t>
            </a:r>
            <a:r>
              <a:rPr sz="1950" spc="-55" dirty="0">
                <a:latin typeface="Verdana"/>
                <a:cs typeface="Verdana"/>
              </a:rPr>
              <a:t>в</a:t>
            </a:r>
            <a:r>
              <a:rPr sz="1950" spc="-165" dirty="0">
                <a:latin typeface="Verdana"/>
                <a:cs typeface="Verdana"/>
              </a:rPr>
              <a:t> </a:t>
            </a:r>
            <a:r>
              <a:rPr sz="1950" spc="-45" dirty="0">
                <a:latin typeface="Verdana"/>
                <a:cs typeface="Verdana"/>
              </a:rPr>
              <a:t>проведении</a:t>
            </a:r>
            <a:r>
              <a:rPr sz="1950" spc="-160" dirty="0">
                <a:latin typeface="Verdana"/>
                <a:cs typeface="Verdana"/>
              </a:rPr>
              <a:t> </a:t>
            </a:r>
            <a:r>
              <a:rPr sz="1950" spc="-35" dirty="0">
                <a:latin typeface="Verdana"/>
                <a:cs typeface="Verdana"/>
              </a:rPr>
              <a:t>операции </a:t>
            </a:r>
            <a:r>
              <a:rPr sz="1950" spc="-670" dirty="0">
                <a:latin typeface="Verdana"/>
                <a:cs typeface="Verdana"/>
              </a:rPr>
              <a:t> </a:t>
            </a:r>
            <a:r>
              <a:rPr sz="1950" spc="-40" dirty="0">
                <a:latin typeface="Verdana"/>
                <a:cs typeface="Verdana"/>
              </a:rPr>
              <a:t>или</a:t>
            </a:r>
            <a:r>
              <a:rPr sz="1950" spc="-165" dirty="0">
                <a:latin typeface="Verdana"/>
                <a:cs typeface="Verdana"/>
              </a:rPr>
              <a:t> </a:t>
            </a:r>
            <a:r>
              <a:rPr sz="1950" spc="-25" dirty="0">
                <a:latin typeface="Verdana"/>
                <a:cs typeface="Verdana"/>
              </a:rPr>
              <a:t>закл</a:t>
            </a:r>
            <a:r>
              <a:rPr sz="1950" spc="-65" dirty="0">
                <a:latin typeface="Verdana"/>
                <a:cs typeface="Verdana"/>
              </a:rPr>
              <a:t>ю</a:t>
            </a:r>
            <a:r>
              <a:rPr sz="1950" spc="-45" dirty="0">
                <a:latin typeface="Verdana"/>
                <a:cs typeface="Verdana"/>
              </a:rPr>
              <a:t>чении</a:t>
            </a:r>
            <a:r>
              <a:rPr sz="1950" spc="-165" dirty="0">
                <a:latin typeface="Verdana"/>
                <a:cs typeface="Verdana"/>
              </a:rPr>
              <a:t> </a:t>
            </a:r>
            <a:r>
              <a:rPr sz="1950" spc="-30" dirty="0">
                <a:latin typeface="Verdana"/>
                <a:cs typeface="Verdana"/>
              </a:rPr>
              <a:t>до</a:t>
            </a:r>
            <a:r>
              <a:rPr sz="1950" spc="-45" dirty="0">
                <a:latin typeface="Verdana"/>
                <a:cs typeface="Verdana"/>
              </a:rPr>
              <a:t>г</a:t>
            </a:r>
            <a:r>
              <a:rPr sz="1950" spc="-25" dirty="0">
                <a:latin typeface="Verdana"/>
                <a:cs typeface="Verdana"/>
              </a:rPr>
              <a:t>овора</a:t>
            </a:r>
            <a:r>
              <a:rPr sz="1950" spc="-165" dirty="0">
                <a:latin typeface="Verdana"/>
                <a:cs typeface="Verdana"/>
              </a:rPr>
              <a:t> </a:t>
            </a:r>
            <a:r>
              <a:rPr sz="1950" spc="-35" dirty="0">
                <a:latin typeface="Verdana"/>
                <a:cs typeface="Verdana"/>
              </a:rPr>
              <a:t>бан</a:t>
            </a:r>
            <a:r>
              <a:rPr sz="1950" spc="-45" dirty="0">
                <a:latin typeface="Verdana"/>
                <a:cs typeface="Verdana"/>
              </a:rPr>
              <a:t>к</a:t>
            </a:r>
            <a:r>
              <a:rPr sz="1950" spc="-35" dirty="0">
                <a:latin typeface="Verdana"/>
                <a:cs typeface="Verdana"/>
              </a:rPr>
              <a:t>овс</a:t>
            </a:r>
            <a:r>
              <a:rPr sz="1950" spc="-45" dirty="0">
                <a:latin typeface="Verdana"/>
                <a:cs typeface="Verdana"/>
              </a:rPr>
              <a:t>к</a:t>
            </a:r>
            <a:r>
              <a:rPr sz="1950" spc="-30" dirty="0">
                <a:latin typeface="Verdana"/>
                <a:cs typeface="Verdana"/>
              </a:rPr>
              <a:t>о</a:t>
            </a:r>
            <a:r>
              <a:rPr sz="1950" spc="-45" dirty="0">
                <a:latin typeface="Verdana"/>
                <a:cs typeface="Verdana"/>
              </a:rPr>
              <a:t>г</a:t>
            </a:r>
            <a:r>
              <a:rPr sz="1950" spc="-35" dirty="0">
                <a:latin typeface="Verdana"/>
                <a:cs typeface="Verdana"/>
              </a:rPr>
              <a:t>о</a:t>
            </a:r>
            <a:r>
              <a:rPr sz="1950" spc="-165" dirty="0">
                <a:latin typeface="Verdana"/>
                <a:cs typeface="Verdana"/>
              </a:rPr>
              <a:t> </a:t>
            </a:r>
            <a:r>
              <a:rPr sz="1950" spc="10" dirty="0">
                <a:latin typeface="Verdana"/>
                <a:cs typeface="Verdana"/>
              </a:rPr>
              <a:t>с</a:t>
            </a:r>
            <a:r>
              <a:rPr sz="1950" spc="-45" dirty="0">
                <a:latin typeface="Verdana"/>
                <a:cs typeface="Verdana"/>
              </a:rPr>
              <a:t>ч</a:t>
            </a:r>
            <a:r>
              <a:rPr sz="1950" spc="-65" dirty="0">
                <a:latin typeface="Verdana"/>
                <a:cs typeface="Verdana"/>
              </a:rPr>
              <a:t>ё</a:t>
            </a:r>
            <a:r>
              <a:rPr sz="1950" spc="25" dirty="0">
                <a:latin typeface="Verdana"/>
                <a:cs typeface="Verdana"/>
              </a:rPr>
              <a:t>т</a:t>
            </a:r>
            <a:r>
              <a:rPr sz="1950" spc="-65" dirty="0">
                <a:latin typeface="Verdana"/>
                <a:cs typeface="Verdana"/>
              </a:rPr>
              <a:t>а.</a:t>
            </a:r>
            <a:endParaRPr sz="1950"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30146" y="1492171"/>
            <a:ext cx="4622800" cy="3390265"/>
            <a:chOff x="7130146" y="1492171"/>
            <a:chExt cx="4622800" cy="33902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3914" y="3244342"/>
              <a:ext cx="4578922" cy="16380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161784" y="1585289"/>
              <a:ext cx="4396105" cy="3053715"/>
            </a:xfrm>
            <a:custGeom>
              <a:avLst/>
              <a:gdLst/>
              <a:ahLst/>
              <a:cxnLst/>
              <a:rect l="l" t="t" r="r" b="b"/>
              <a:pathLst>
                <a:path w="4396105" h="3053715">
                  <a:moveTo>
                    <a:pt x="4395648" y="1268907"/>
                  </a:moveTo>
                  <a:lnTo>
                    <a:pt x="2197824" y="0"/>
                  </a:lnTo>
                  <a:lnTo>
                    <a:pt x="0" y="1268920"/>
                  </a:lnTo>
                  <a:lnTo>
                    <a:pt x="0" y="1784413"/>
                  </a:lnTo>
                  <a:lnTo>
                    <a:pt x="2197824" y="3053334"/>
                  </a:lnTo>
                  <a:lnTo>
                    <a:pt x="2197824" y="2537828"/>
                  </a:lnTo>
                  <a:lnTo>
                    <a:pt x="4395648" y="1268907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130135" y="1548790"/>
              <a:ext cx="4458970" cy="3126740"/>
            </a:xfrm>
            <a:custGeom>
              <a:avLst/>
              <a:gdLst/>
              <a:ahLst/>
              <a:cxnLst/>
              <a:rect l="l" t="t" r="r" b="b"/>
              <a:pathLst>
                <a:path w="4458970" h="3126740">
                  <a:moveTo>
                    <a:pt x="4458932" y="1287119"/>
                  </a:moveTo>
                  <a:lnTo>
                    <a:pt x="4364037" y="1232344"/>
                  </a:lnTo>
                  <a:lnTo>
                    <a:pt x="4364037" y="1305382"/>
                  </a:lnTo>
                  <a:lnTo>
                    <a:pt x="2229472" y="2537777"/>
                  </a:lnTo>
                  <a:lnTo>
                    <a:pt x="2197811" y="2519502"/>
                  </a:lnTo>
                  <a:lnTo>
                    <a:pt x="2197811" y="2592603"/>
                  </a:lnTo>
                  <a:lnTo>
                    <a:pt x="2197811" y="3035008"/>
                  </a:lnTo>
                  <a:lnTo>
                    <a:pt x="63258" y="1802650"/>
                  </a:lnTo>
                  <a:lnTo>
                    <a:pt x="63258" y="1360233"/>
                  </a:lnTo>
                  <a:lnTo>
                    <a:pt x="2197811" y="2592603"/>
                  </a:lnTo>
                  <a:lnTo>
                    <a:pt x="2197811" y="2519502"/>
                  </a:lnTo>
                  <a:lnTo>
                    <a:pt x="189826" y="1360233"/>
                  </a:lnTo>
                  <a:lnTo>
                    <a:pt x="94894" y="1305433"/>
                  </a:lnTo>
                  <a:lnTo>
                    <a:pt x="2229497" y="73012"/>
                  </a:lnTo>
                  <a:lnTo>
                    <a:pt x="4364037" y="1305382"/>
                  </a:lnTo>
                  <a:lnTo>
                    <a:pt x="4364037" y="1232344"/>
                  </a:lnTo>
                  <a:lnTo>
                    <a:pt x="2355964" y="73012"/>
                  </a:lnTo>
                  <a:lnTo>
                    <a:pt x="2229497" y="0"/>
                  </a:lnTo>
                  <a:lnTo>
                    <a:pt x="114" y="1287119"/>
                  </a:lnTo>
                  <a:lnTo>
                    <a:pt x="0" y="1839214"/>
                  </a:lnTo>
                  <a:lnTo>
                    <a:pt x="2229434" y="3126333"/>
                  </a:lnTo>
                  <a:lnTo>
                    <a:pt x="2387625" y="3035008"/>
                  </a:lnTo>
                  <a:lnTo>
                    <a:pt x="4458932" y="1839214"/>
                  </a:lnTo>
                  <a:lnTo>
                    <a:pt x="4458932" y="1360170"/>
                  </a:lnTo>
                  <a:lnTo>
                    <a:pt x="4458932" y="12871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283565" y="1585286"/>
              <a:ext cx="4274185" cy="2538095"/>
            </a:xfrm>
            <a:custGeom>
              <a:avLst/>
              <a:gdLst/>
              <a:ahLst/>
              <a:cxnLst/>
              <a:rect l="l" t="t" r="r" b="b"/>
              <a:pathLst>
                <a:path w="4274184" h="2538095">
                  <a:moveTo>
                    <a:pt x="2076060" y="0"/>
                  </a:moveTo>
                  <a:lnTo>
                    <a:pt x="691265" y="799503"/>
                  </a:lnTo>
                  <a:lnTo>
                    <a:pt x="425496" y="887759"/>
                  </a:lnTo>
                  <a:lnTo>
                    <a:pt x="206388" y="870837"/>
                  </a:lnTo>
                  <a:lnTo>
                    <a:pt x="57580" y="813326"/>
                  </a:lnTo>
                  <a:lnTo>
                    <a:pt x="2722" y="779805"/>
                  </a:lnTo>
                  <a:lnTo>
                    <a:pt x="0" y="832189"/>
                  </a:lnTo>
                  <a:lnTo>
                    <a:pt x="2151" y="883817"/>
                  </a:lnTo>
                  <a:lnTo>
                    <a:pt x="8827" y="934608"/>
                  </a:lnTo>
                  <a:lnTo>
                    <a:pt x="19682" y="984485"/>
                  </a:lnTo>
                  <a:lnTo>
                    <a:pt x="34368" y="1033370"/>
                  </a:lnTo>
                  <a:lnTo>
                    <a:pt x="52537" y="1081182"/>
                  </a:lnTo>
                  <a:lnTo>
                    <a:pt x="73843" y="1127845"/>
                  </a:lnTo>
                  <a:lnTo>
                    <a:pt x="97936" y="1173280"/>
                  </a:lnTo>
                  <a:lnTo>
                    <a:pt x="124472" y="1217407"/>
                  </a:lnTo>
                  <a:lnTo>
                    <a:pt x="153100" y="1260149"/>
                  </a:lnTo>
                  <a:lnTo>
                    <a:pt x="183476" y="1301426"/>
                  </a:lnTo>
                  <a:lnTo>
                    <a:pt x="215250" y="1341161"/>
                  </a:lnTo>
                  <a:lnTo>
                    <a:pt x="248076" y="1379275"/>
                  </a:lnTo>
                  <a:lnTo>
                    <a:pt x="281605" y="1415689"/>
                  </a:lnTo>
                  <a:lnTo>
                    <a:pt x="315492" y="1450325"/>
                  </a:lnTo>
                  <a:lnTo>
                    <a:pt x="349388" y="1483104"/>
                  </a:lnTo>
                  <a:lnTo>
                    <a:pt x="382946" y="1513948"/>
                  </a:lnTo>
                  <a:lnTo>
                    <a:pt x="415818" y="1542778"/>
                  </a:lnTo>
                  <a:lnTo>
                    <a:pt x="447657" y="1569516"/>
                  </a:lnTo>
                  <a:lnTo>
                    <a:pt x="478116" y="1594082"/>
                  </a:lnTo>
                  <a:lnTo>
                    <a:pt x="533503" y="1636389"/>
                  </a:lnTo>
                  <a:lnTo>
                    <a:pt x="557737" y="1653971"/>
                  </a:lnTo>
                  <a:lnTo>
                    <a:pt x="572844" y="1665702"/>
                  </a:lnTo>
                  <a:lnTo>
                    <a:pt x="588479" y="1677017"/>
                  </a:lnTo>
                  <a:lnTo>
                    <a:pt x="604716" y="1687849"/>
                  </a:lnTo>
                  <a:lnTo>
                    <a:pt x="621631" y="1698129"/>
                  </a:lnTo>
                  <a:lnTo>
                    <a:pt x="2076047" y="2537828"/>
                  </a:lnTo>
                  <a:lnTo>
                    <a:pt x="4273871" y="1268907"/>
                  </a:lnTo>
                  <a:lnTo>
                    <a:pt x="2076060" y="0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340857" y="1851021"/>
              <a:ext cx="4006215" cy="2272665"/>
            </a:xfrm>
            <a:custGeom>
              <a:avLst/>
              <a:gdLst/>
              <a:ahLst/>
              <a:cxnLst/>
              <a:rect l="l" t="t" r="r" b="b"/>
              <a:pathLst>
                <a:path w="4006215" h="2272665">
                  <a:moveTo>
                    <a:pt x="2046300" y="0"/>
                  </a:moveTo>
                  <a:lnTo>
                    <a:pt x="661517" y="799503"/>
                  </a:lnTo>
                  <a:lnTo>
                    <a:pt x="599995" y="831360"/>
                  </a:lnTo>
                  <a:lnTo>
                    <a:pt x="539877" y="855624"/>
                  </a:lnTo>
                  <a:lnTo>
                    <a:pt x="481403" y="873001"/>
                  </a:lnTo>
                  <a:lnTo>
                    <a:pt x="424827" y="884187"/>
                  </a:lnTo>
                  <a:lnTo>
                    <a:pt x="370400" y="889878"/>
                  </a:lnTo>
                  <a:lnTo>
                    <a:pt x="318376" y="890768"/>
                  </a:lnTo>
                  <a:lnTo>
                    <a:pt x="269008" y="887553"/>
                  </a:lnTo>
                  <a:lnTo>
                    <a:pt x="222548" y="880927"/>
                  </a:lnTo>
                  <a:lnTo>
                    <a:pt x="179249" y="871587"/>
                  </a:lnTo>
                  <a:lnTo>
                    <a:pt x="139364" y="860228"/>
                  </a:lnTo>
                  <a:lnTo>
                    <a:pt x="103146" y="847544"/>
                  </a:lnTo>
                  <a:lnTo>
                    <a:pt x="42722" y="820985"/>
                  </a:lnTo>
                  <a:lnTo>
                    <a:pt x="0" y="797471"/>
                  </a:lnTo>
                  <a:lnTo>
                    <a:pt x="22037" y="848575"/>
                  </a:lnTo>
                  <a:lnTo>
                    <a:pt x="47477" y="898259"/>
                  </a:lnTo>
                  <a:lnTo>
                    <a:pt x="75875" y="946422"/>
                  </a:lnTo>
                  <a:lnTo>
                    <a:pt x="106787" y="992964"/>
                  </a:lnTo>
                  <a:lnTo>
                    <a:pt x="139770" y="1037783"/>
                  </a:lnTo>
                  <a:lnTo>
                    <a:pt x="174378" y="1080779"/>
                  </a:lnTo>
                  <a:lnTo>
                    <a:pt x="210167" y="1121850"/>
                  </a:lnTo>
                  <a:lnTo>
                    <a:pt x="246694" y="1160895"/>
                  </a:lnTo>
                  <a:lnTo>
                    <a:pt x="283514" y="1197815"/>
                  </a:lnTo>
                  <a:lnTo>
                    <a:pt x="320183" y="1232507"/>
                  </a:lnTo>
                  <a:lnTo>
                    <a:pt x="356257" y="1264871"/>
                  </a:lnTo>
                  <a:lnTo>
                    <a:pt x="391291" y="1294806"/>
                  </a:lnTo>
                  <a:lnTo>
                    <a:pt x="424842" y="1322211"/>
                  </a:lnTo>
                  <a:lnTo>
                    <a:pt x="456466" y="1346985"/>
                  </a:lnTo>
                  <a:lnTo>
                    <a:pt x="512152" y="1388237"/>
                  </a:lnTo>
                  <a:lnTo>
                    <a:pt x="527261" y="1399967"/>
                  </a:lnTo>
                  <a:lnTo>
                    <a:pt x="542899" y="1411282"/>
                  </a:lnTo>
                  <a:lnTo>
                    <a:pt x="559137" y="1422114"/>
                  </a:lnTo>
                  <a:lnTo>
                    <a:pt x="576046" y="1432394"/>
                  </a:lnTo>
                  <a:lnTo>
                    <a:pt x="2030450" y="2272093"/>
                  </a:lnTo>
                  <a:lnTo>
                    <a:pt x="4006062" y="1131468"/>
                  </a:lnTo>
                  <a:lnTo>
                    <a:pt x="2046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6023" y="1492173"/>
              <a:ext cx="4431665" cy="3009900"/>
            </a:xfrm>
            <a:custGeom>
              <a:avLst/>
              <a:gdLst/>
              <a:ahLst/>
              <a:cxnLst/>
              <a:rect l="l" t="t" r="r" b="b"/>
              <a:pathLst>
                <a:path w="4431665" h="3009900">
                  <a:moveTo>
                    <a:pt x="2229116" y="2773591"/>
                  </a:moveTo>
                  <a:lnTo>
                    <a:pt x="31318" y="1533626"/>
                  </a:lnTo>
                  <a:lnTo>
                    <a:pt x="190" y="1568678"/>
                  </a:lnTo>
                  <a:lnTo>
                    <a:pt x="2197989" y="2808643"/>
                  </a:lnTo>
                  <a:lnTo>
                    <a:pt x="2229116" y="2773591"/>
                  </a:lnTo>
                  <a:close/>
                </a:path>
                <a:path w="4431665" h="3009900">
                  <a:moveTo>
                    <a:pt x="2229307" y="2974784"/>
                  </a:moveTo>
                  <a:lnTo>
                    <a:pt x="31496" y="1711540"/>
                  </a:lnTo>
                  <a:lnTo>
                    <a:pt x="0" y="1746351"/>
                  </a:lnTo>
                  <a:lnTo>
                    <a:pt x="2197798" y="3009595"/>
                  </a:lnTo>
                  <a:lnTo>
                    <a:pt x="2229307" y="2974784"/>
                  </a:lnTo>
                  <a:close/>
                </a:path>
                <a:path w="4431665" h="3009900">
                  <a:moveTo>
                    <a:pt x="4431462" y="1362062"/>
                  </a:moveTo>
                  <a:lnTo>
                    <a:pt x="4426064" y="1341005"/>
                  </a:lnTo>
                  <a:lnTo>
                    <a:pt x="4409859" y="1324648"/>
                  </a:lnTo>
                  <a:lnTo>
                    <a:pt x="4348175" y="1289037"/>
                  </a:lnTo>
                  <a:lnTo>
                    <a:pt x="4348175" y="1362062"/>
                  </a:lnTo>
                  <a:lnTo>
                    <a:pt x="2213559" y="2594432"/>
                  </a:lnTo>
                  <a:lnTo>
                    <a:pt x="775004" y="1763826"/>
                  </a:lnTo>
                  <a:lnTo>
                    <a:pt x="729742" y="1733804"/>
                  </a:lnTo>
                  <a:lnTo>
                    <a:pt x="713600" y="1721332"/>
                  </a:lnTo>
                  <a:lnTo>
                    <a:pt x="688263" y="1702943"/>
                  </a:lnTo>
                  <a:lnTo>
                    <a:pt x="630580" y="1658759"/>
                  </a:lnTo>
                  <a:lnTo>
                    <a:pt x="598995" y="1633156"/>
                  </a:lnTo>
                  <a:lnTo>
                    <a:pt x="566089" y="1605305"/>
                  </a:lnTo>
                  <a:lnTo>
                    <a:pt x="532244" y="1575320"/>
                  </a:lnTo>
                  <a:lnTo>
                    <a:pt x="497827" y="1543278"/>
                  </a:lnTo>
                  <a:lnTo>
                    <a:pt x="463232" y="1509268"/>
                  </a:lnTo>
                  <a:lnTo>
                    <a:pt x="428828" y="1473365"/>
                  </a:lnTo>
                  <a:lnTo>
                    <a:pt x="394995" y="1435684"/>
                  </a:lnTo>
                  <a:lnTo>
                    <a:pt x="362115" y="1396288"/>
                  </a:lnTo>
                  <a:lnTo>
                    <a:pt x="330568" y="1355267"/>
                  </a:lnTo>
                  <a:lnTo>
                    <a:pt x="300723" y="1312735"/>
                  </a:lnTo>
                  <a:lnTo>
                    <a:pt x="272986" y="1268742"/>
                  </a:lnTo>
                  <a:lnTo>
                    <a:pt x="247713" y="1223403"/>
                  </a:lnTo>
                  <a:lnTo>
                    <a:pt x="225285" y="1176807"/>
                  </a:lnTo>
                  <a:lnTo>
                    <a:pt x="206095" y="1129017"/>
                  </a:lnTo>
                  <a:lnTo>
                    <a:pt x="190500" y="1080147"/>
                  </a:lnTo>
                  <a:lnTo>
                    <a:pt x="178904" y="1030274"/>
                  </a:lnTo>
                  <a:lnTo>
                    <a:pt x="171678" y="979474"/>
                  </a:lnTo>
                  <a:lnTo>
                    <a:pt x="169202" y="927862"/>
                  </a:lnTo>
                  <a:lnTo>
                    <a:pt x="192443" y="940041"/>
                  </a:lnTo>
                  <a:lnTo>
                    <a:pt x="219786" y="952982"/>
                  </a:lnTo>
                  <a:lnTo>
                    <a:pt x="285838" y="978750"/>
                  </a:lnTo>
                  <a:lnTo>
                    <a:pt x="324091" y="990396"/>
                  </a:lnTo>
                  <a:lnTo>
                    <a:pt x="365544" y="1000417"/>
                  </a:lnTo>
                  <a:lnTo>
                    <a:pt x="409956" y="1008240"/>
                  </a:lnTo>
                  <a:lnTo>
                    <a:pt x="457085" y="1013244"/>
                  </a:lnTo>
                  <a:lnTo>
                    <a:pt x="506742" y="1014857"/>
                  </a:lnTo>
                  <a:lnTo>
                    <a:pt x="558673" y="1012482"/>
                  </a:lnTo>
                  <a:lnTo>
                    <a:pt x="612660" y="1005522"/>
                  </a:lnTo>
                  <a:lnTo>
                    <a:pt x="668464" y="993394"/>
                  </a:lnTo>
                  <a:lnTo>
                    <a:pt x="725881" y="975487"/>
                  </a:lnTo>
                  <a:lnTo>
                    <a:pt x="780554" y="952919"/>
                  </a:lnTo>
                  <a:lnTo>
                    <a:pt x="784669" y="951230"/>
                  </a:lnTo>
                  <a:lnTo>
                    <a:pt x="844613" y="920013"/>
                  </a:lnTo>
                  <a:lnTo>
                    <a:pt x="2213622" y="129641"/>
                  </a:lnTo>
                  <a:lnTo>
                    <a:pt x="2429611" y="254355"/>
                  </a:lnTo>
                  <a:lnTo>
                    <a:pt x="2292629" y="333425"/>
                  </a:lnTo>
                  <a:lnTo>
                    <a:pt x="2239467" y="380555"/>
                  </a:lnTo>
                  <a:lnTo>
                    <a:pt x="2220976" y="438619"/>
                  </a:lnTo>
                  <a:lnTo>
                    <a:pt x="2225637" y="468706"/>
                  </a:lnTo>
                  <a:lnTo>
                    <a:pt x="2261895" y="522046"/>
                  </a:lnTo>
                  <a:lnTo>
                    <a:pt x="2326398" y="559981"/>
                  </a:lnTo>
                  <a:lnTo>
                    <a:pt x="2363520" y="571385"/>
                  </a:lnTo>
                  <a:lnTo>
                    <a:pt x="2402865" y="578231"/>
                  </a:lnTo>
                  <a:lnTo>
                    <a:pt x="2443353" y="580517"/>
                  </a:lnTo>
                  <a:lnTo>
                    <a:pt x="2483840" y="578231"/>
                  </a:lnTo>
                  <a:lnTo>
                    <a:pt x="2523198" y="571373"/>
                  </a:lnTo>
                  <a:lnTo>
                    <a:pt x="2560320" y="559955"/>
                  </a:lnTo>
                  <a:lnTo>
                    <a:pt x="2594076" y="543953"/>
                  </a:lnTo>
                  <a:lnTo>
                    <a:pt x="2762631" y="446633"/>
                  </a:lnTo>
                  <a:lnTo>
                    <a:pt x="4348175" y="1362062"/>
                  </a:lnTo>
                  <a:lnTo>
                    <a:pt x="4348175" y="1289037"/>
                  </a:lnTo>
                  <a:lnTo>
                    <a:pt x="2914154" y="461098"/>
                  </a:lnTo>
                  <a:lnTo>
                    <a:pt x="3177883" y="308838"/>
                  </a:lnTo>
                  <a:lnTo>
                    <a:pt x="3216414" y="281432"/>
                  </a:lnTo>
                  <a:lnTo>
                    <a:pt x="3244634" y="249961"/>
                  </a:lnTo>
                  <a:lnTo>
                    <a:pt x="3261982" y="215265"/>
                  </a:lnTo>
                  <a:lnTo>
                    <a:pt x="3267887" y="178130"/>
                  </a:lnTo>
                  <a:lnTo>
                    <a:pt x="3261982" y="140957"/>
                  </a:lnTo>
                  <a:lnTo>
                    <a:pt x="3244634" y="106222"/>
                  </a:lnTo>
                  <a:lnTo>
                    <a:pt x="3216414" y="74764"/>
                  </a:lnTo>
                  <a:lnTo>
                    <a:pt x="3204629" y="66382"/>
                  </a:lnTo>
                  <a:lnTo>
                    <a:pt x="3204629" y="178130"/>
                  </a:lnTo>
                  <a:lnTo>
                    <a:pt x="3200793" y="198437"/>
                  </a:lnTo>
                  <a:lnTo>
                    <a:pt x="3189554" y="218173"/>
                  </a:lnTo>
                  <a:lnTo>
                    <a:pt x="3171253" y="236893"/>
                  </a:lnTo>
                  <a:lnTo>
                    <a:pt x="3146260" y="254114"/>
                  </a:lnTo>
                  <a:lnTo>
                    <a:pt x="2850934" y="424599"/>
                  </a:lnTo>
                  <a:lnTo>
                    <a:pt x="2825864" y="410121"/>
                  </a:lnTo>
                  <a:lnTo>
                    <a:pt x="3038094" y="287591"/>
                  </a:lnTo>
                  <a:lnTo>
                    <a:pt x="3006471" y="232867"/>
                  </a:lnTo>
                  <a:lnTo>
                    <a:pt x="2762656" y="373634"/>
                  </a:lnTo>
                  <a:lnTo>
                    <a:pt x="2699423" y="337134"/>
                  </a:lnTo>
                  <a:lnTo>
                    <a:pt x="2699423" y="410133"/>
                  </a:lnTo>
                  <a:lnTo>
                    <a:pt x="2562441" y="489216"/>
                  </a:lnTo>
                  <a:lnTo>
                    <a:pt x="2519134" y="507060"/>
                  </a:lnTo>
                  <a:lnTo>
                    <a:pt x="2469388" y="515988"/>
                  </a:lnTo>
                  <a:lnTo>
                    <a:pt x="2417483" y="515988"/>
                  </a:lnTo>
                  <a:lnTo>
                    <a:pt x="2367673" y="507060"/>
                  </a:lnTo>
                  <a:lnTo>
                    <a:pt x="2324252" y="489216"/>
                  </a:lnTo>
                  <a:lnTo>
                    <a:pt x="2294661" y="464908"/>
                  </a:lnTo>
                  <a:lnTo>
                    <a:pt x="2284222" y="438619"/>
                  </a:lnTo>
                  <a:lnTo>
                    <a:pt x="2286889" y="425475"/>
                  </a:lnTo>
                  <a:lnTo>
                    <a:pt x="2294686" y="412381"/>
                  </a:lnTo>
                  <a:lnTo>
                    <a:pt x="2307259" y="399796"/>
                  </a:lnTo>
                  <a:lnTo>
                    <a:pt x="2324252" y="388162"/>
                  </a:lnTo>
                  <a:lnTo>
                    <a:pt x="2492819" y="290855"/>
                  </a:lnTo>
                  <a:lnTo>
                    <a:pt x="2699423" y="410133"/>
                  </a:lnTo>
                  <a:lnTo>
                    <a:pt x="2699423" y="337134"/>
                  </a:lnTo>
                  <a:lnTo>
                    <a:pt x="2556052" y="254342"/>
                  </a:lnTo>
                  <a:lnTo>
                    <a:pt x="2819793" y="102082"/>
                  </a:lnTo>
                  <a:lnTo>
                    <a:pt x="2861106" y="83337"/>
                  </a:lnTo>
                  <a:lnTo>
                    <a:pt x="2907766" y="70853"/>
                  </a:lnTo>
                  <a:lnTo>
                    <a:pt x="2957614" y="64617"/>
                  </a:lnTo>
                  <a:lnTo>
                    <a:pt x="3008528" y="64617"/>
                  </a:lnTo>
                  <a:lnTo>
                    <a:pt x="3058363" y="70866"/>
                  </a:lnTo>
                  <a:lnTo>
                    <a:pt x="3104985" y="83350"/>
                  </a:lnTo>
                  <a:lnTo>
                    <a:pt x="3146260" y="102082"/>
                  </a:lnTo>
                  <a:lnTo>
                    <a:pt x="3189554" y="138023"/>
                  </a:lnTo>
                  <a:lnTo>
                    <a:pt x="3204629" y="178130"/>
                  </a:lnTo>
                  <a:lnTo>
                    <a:pt x="3204629" y="66382"/>
                  </a:lnTo>
                  <a:lnTo>
                    <a:pt x="3134296" y="26657"/>
                  </a:lnTo>
                  <a:lnTo>
                    <a:pt x="3086341" y="11861"/>
                  </a:lnTo>
                  <a:lnTo>
                    <a:pt x="3035465" y="2971"/>
                  </a:lnTo>
                  <a:lnTo>
                    <a:pt x="2983115" y="0"/>
                  </a:lnTo>
                  <a:lnTo>
                    <a:pt x="2930766" y="2946"/>
                  </a:lnTo>
                  <a:lnTo>
                    <a:pt x="2879852" y="11823"/>
                  </a:lnTo>
                  <a:lnTo>
                    <a:pt x="2831833" y="26619"/>
                  </a:lnTo>
                  <a:lnTo>
                    <a:pt x="2788170" y="47358"/>
                  </a:lnTo>
                  <a:lnTo>
                    <a:pt x="2492845" y="217855"/>
                  </a:lnTo>
                  <a:lnTo>
                    <a:pt x="2340076" y="129641"/>
                  </a:lnTo>
                  <a:lnTo>
                    <a:pt x="2213622" y="56629"/>
                  </a:lnTo>
                  <a:lnTo>
                    <a:pt x="812990" y="865289"/>
                  </a:lnTo>
                  <a:lnTo>
                    <a:pt x="743546" y="900531"/>
                  </a:lnTo>
                  <a:lnTo>
                    <a:pt x="676148" y="925817"/>
                  </a:lnTo>
                  <a:lnTo>
                    <a:pt x="611149" y="942251"/>
                  </a:lnTo>
                  <a:lnTo>
                    <a:pt x="548957" y="950912"/>
                  </a:lnTo>
                  <a:lnTo>
                    <a:pt x="489940" y="952919"/>
                  </a:lnTo>
                  <a:lnTo>
                    <a:pt x="434492" y="949363"/>
                  </a:lnTo>
                  <a:lnTo>
                    <a:pt x="382993" y="941324"/>
                  </a:lnTo>
                  <a:lnTo>
                    <a:pt x="335826" y="929919"/>
                  </a:lnTo>
                  <a:lnTo>
                    <a:pt x="293382" y="916228"/>
                  </a:lnTo>
                  <a:lnTo>
                    <a:pt x="256032" y="901357"/>
                  </a:lnTo>
                  <a:lnTo>
                    <a:pt x="198183" y="872451"/>
                  </a:lnTo>
                  <a:lnTo>
                    <a:pt x="165328" y="851966"/>
                  </a:lnTo>
                  <a:lnTo>
                    <a:pt x="114401" y="814082"/>
                  </a:lnTo>
                  <a:lnTo>
                    <a:pt x="108851" y="869797"/>
                  </a:lnTo>
                  <a:lnTo>
                    <a:pt x="105981" y="921829"/>
                  </a:lnTo>
                  <a:lnTo>
                    <a:pt x="107670" y="973099"/>
                  </a:lnTo>
                  <a:lnTo>
                    <a:pt x="113614" y="1023531"/>
                  </a:lnTo>
                  <a:lnTo>
                    <a:pt x="123494" y="1073073"/>
                  </a:lnTo>
                  <a:lnTo>
                    <a:pt x="137020" y="1121638"/>
                  </a:lnTo>
                  <a:lnTo>
                    <a:pt x="153873" y="1169174"/>
                  </a:lnTo>
                  <a:lnTo>
                    <a:pt x="173736" y="1215605"/>
                  </a:lnTo>
                  <a:lnTo>
                    <a:pt x="196329" y="1260881"/>
                  </a:lnTo>
                  <a:lnTo>
                    <a:pt x="221310" y="1304912"/>
                  </a:lnTo>
                  <a:lnTo>
                    <a:pt x="248399" y="1347635"/>
                  </a:lnTo>
                  <a:lnTo>
                    <a:pt x="277279" y="1388999"/>
                  </a:lnTo>
                  <a:lnTo>
                    <a:pt x="307632" y="1428927"/>
                  </a:lnTo>
                  <a:lnTo>
                    <a:pt x="339166" y="1467358"/>
                  </a:lnTo>
                  <a:lnTo>
                    <a:pt x="371563" y="1504213"/>
                  </a:lnTo>
                  <a:lnTo>
                    <a:pt x="404520" y="1539430"/>
                  </a:lnTo>
                  <a:lnTo>
                    <a:pt x="437730" y="1572945"/>
                  </a:lnTo>
                  <a:lnTo>
                    <a:pt x="470877" y="1604695"/>
                  </a:lnTo>
                  <a:lnTo>
                    <a:pt x="503669" y="1634617"/>
                  </a:lnTo>
                  <a:lnTo>
                    <a:pt x="535774" y="1662620"/>
                  </a:lnTo>
                  <a:lnTo>
                    <a:pt x="566915" y="1688668"/>
                  </a:lnTo>
                  <a:lnTo>
                    <a:pt x="596760" y="1712671"/>
                  </a:lnTo>
                  <a:lnTo>
                    <a:pt x="651344" y="1754301"/>
                  </a:lnTo>
                  <a:lnTo>
                    <a:pt x="675487" y="1771802"/>
                  </a:lnTo>
                  <a:lnTo>
                    <a:pt x="692721" y="1785137"/>
                  </a:lnTo>
                  <a:lnTo>
                    <a:pt x="709701" y="1797342"/>
                  </a:lnTo>
                  <a:lnTo>
                    <a:pt x="726541" y="1808467"/>
                  </a:lnTo>
                  <a:lnTo>
                    <a:pt x="743381" y="1818627"/>
                  </a:lnTo>
                  <a:lnTo>
                    <a:pt x="2213559" y="2667444"/>
                  </a:lnTo>
                  <a:lnTo>
                    <a:pt x="2340025" y="2594432"/>
                  </a:lnTo>
                  <a:lnTo>
                    <a:pt x="4409859" y="1399476"/>
                  </a:lnTo>
                  <a:lnTo>
                    <a:pt x="4426064" y="1383106"/>
                  </a:lnTo>
                  <a:lnTo>
                    <a:pt x="4431462" y="13620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429803" y="2373540"/>
              <a:ext cx="3112135" cy="2113915"/>
            </a:xfrm>
            <a:custGeom>
              <a:avLst/>
              <a:gdLst/>
              <a:ahLst/>
              <a:cxnLst/>
              <a:rect l="l" t="t" r="r" b="b"/>
              <a:pathLst>
                <a:path w="3112134" h="2113915">
                  <a:moveTo>
                    <a:pt x="1375816" y="497611"/>
                  </a:moveTo>
                  <a:lnTo>
                    <a:pt x="1362468" y="435838"/>
                  </a:lnTo>
                  <a:lnTo>
                    <a:pt x="962621" y="522452"/>
                  </a:lnTo>
                  <a:lnTo>
                    <a:pt x="779094" y="161582"/>
                  </a:lnTo>
                  <a:lnTo>
                    <a:pt x="722757" y="190233"/>
                  </a:lnTo>
                  <a:lnTo>
                    <a:pt x="928395" y="594601"/>
                  </a:lnTo>
                  <a:lnTo>
                    <a:pt x="1375816" y="497611"/>
                  </a:lnTo>
                  <a:close/>
                </a:path>
                <a:path w="3112134" h="2113915">
                  <a:moveTo>
                    <a:pt x="1891042" y="558520"/>
                  </a:moveTo>
                  <a:lnTo>
                    <a:pt x="1888566" y="517156"/>
                  </a:lnTo>
                  <a:lnTo>
                    <a:pt x="1881174" y="476427"/>
                  </a:lnTo>
                  <a:lnTo>
                    <a:pt x="1868957" y="436460"/>
                  </a:lnTo>
                  <a:lnTo>
                    <a:pt x="1852002" y="397357"/>
                  </a:lnTo>
                  <a:lnTo>
                    <a:pt x="1830387" y="359257"/>
                  </a:lnTo>
                  <a:lnTo>
                    <a:pt x="1827796" y="355600"/>
                  </a:lnTo>
                  <a:lnTo>
                    <a:pt x="1827796" y="558520"/>
                  </a:lnTo>
                  <a:lnTo>
                    <a:pt x="1824507" y="601332"/>
                  </a:lnTo>
                  <a:lnTo>
                    <a:pt x="1814728" y="643470"/>
                  </a:lnTo>
                  <a:lnTo>
                    <a:pt x="1798586" y="684758"/>
                  </a:lnTo>
                  <a:lnTo>
                    <a:pt x="1776234" y="725017"/>
                  </a:lnTo>
                  <a:lnTo>
                    <a:pt x="1747799" y="764044"/>
                  </a:lnTo>
                  <a:lnTo>
                    <a:pt x="1713420" y="801674"/>
                  </a:lnTo>
                  <a:lnTo>
                    <a:pt x="1673225" y="837704"/>
                  </a:lnTo>
                  <a:lnTo>
                    <a:pt x="1627352" y="871969"/>
                  </a:lnTo>
                  <a:lnTo>
                    <a:pt x="1575943" y="904265"/>
                  </a:lnTo>
                  <a:lnTo>
                    <a:pt x="1536446" y="925741"/>
                  </a:lnTo>
                  <a:lnTo>
                    <a:pt x="1495285" y="945553"/>
                  </a:lnTo>
                  <a:lnTo>
                    <a:pt x="1452587" y="963714"/>
                  </a:lnTo>
                  <a:lnTo>
                    <a:pt x="1408506" y="980224"/>
                  </a:lnTo>
                  <a:lnTo>
                    <a:pt x="1363154" y="995095"/>
                  </a:lnTo>
                  <a:lnTo>
                    <a:pt x="1316685" y="1008303"/>
                  </a:lnTo>
                  <a:lnTo>
                    <a:pt x="1269212" y="1019860"/>
                  </a:lnTo>
                  <a:lnTo>
                    <a:pt x="1220876" y="1029766"/>
                  </a:lnTo>
                  <a:lnTo>
                    <a:pt x="1171803" y="1038021"/>
                  </a:lnTo>
                  <a:lnTo>
                    <a:pt x="1122146" y="1044625"/>
                  </a:lnTo>
                  <a:lnTo>
                    <a:pt x="1072019" y="1049578"/>
                  </a:lnTo>
                  <a:lnTo>
                    <a:pt x="1021549" y="1052893"/>
                  </a:lnTo>
                  <a:lnTo>
                    <a:pt x="970889" y="1054544"/>
                  </a:lnTo>
                  <a:lnTo>
                    <a:pt x="920165" y="1054544"/>
                  </a:lnTo>
                  <a:lnTo>
                    <a:pt x="869505" y="1052893"/>
                  </a:lnTo>
                  <a:lnTo>
                    <a:pt x="819048" y="1049578"/>
                  </a:lnTo>
                  <a:lnTo>
                    <a:pt x="768908" y="1044625"/>
                  </a:lnTo>
                  <a:lnTo>
                    <a:pt x="719251" y="1038021"/>
                  </a:lnTo>
                  <a:lnTo>
                    <a:pt x="670179" y="1029766"/>
                  </a:lnTo>
                  <a:lnTo>
                    <a:pt x="621842" y="1019860"/>
                  </a:lnTo>
                  <a:lnTo>
                    <a:pt x="574370" y="1008303"/>
                  </a:lnTo>
                  <a:lnTo>
                    <a:pt x="527900" y="995095"/>
                  </a:lnTo>
                  <a:lnTo>
                    <a:pt x="482549" y="980224"/>
                  </a:lnTo>
                  <a:lnTo>
                    <a:pt x="438467" y="963714"/>
                  </a:lnTo>
                  <a:lnTo>
                    <a:pt x="395770" y="945553"/>
                  </a:lnTo>
                  <a:lnTo>
                    <a:pt x="354609" y="925741"/>
                  </a:lnTo>
                  <a:lnTo>
                    <a:pt x="315099" y="904265"/>
                  </a:lnTo>
                  <a:lnTo>
                    <a:pt x="263690" y="871969"/>
                  </a:lnTo>
                  <a:lnTo>
                    <a:pt x="217830" y="837704"/>
                  </a:lnTo>
                  <a:lnTo>
                    <a:pt x="177634" y="801674"/>
                  </a:lnTo>
                  <a:lnTo>
                    <a:pt x="143256" y="764044"/>
                  </a:lnTo>
                  <a:lnTo>
                    <a:pt x="114820" y="725017"/>
                  </a:lnTo>
                  <a:lnTo>
                    <a:pt x="92468" y="684758"/>
                  </a:lnTo>
                  <a:lnTo>
                    <a:pt x="76327" y="643470"/>
                  </a:lnTo>
                  <a:lnTo>
                    <a:pt x="66548" y="601332"/>
                  </a:lnTo>
                  <a:lnTo>
                    <a:pt x="63258" y="558520"/>
                  </a:lnTo>
                  <a:lnTo>
                    <a:pt x="66548" y="515734"/>
                  </a:lnTo>
                  <a:lnTo>
                    <a:pt x="76327" y="473608"/>
                  </a:lnTo>
                  <a:lnTo>
                    <a:pt x="92468" y="432333"/>
                  </a:lnTo>
                  <a:lnTo>
                    <a:pt x="114820" y="392087"/>
                  </a:lnTo>
                  <a:lnTo>
                    <a:pt x="143256" y="353060"/>
                  </a:lnTo>
                  <a:lnTo>
                    <a:pt x="177634" y="315442"/>
                  </a:lnTo>
                  <a:lnTo>
                    <a:pt x="217830" y="279400"/>
                  </a:lnTo>
                  <a:lnTo>
                    <a:pt x="263690" y="245148"/>
                  </a:lnTo>
                  <a:lnTo>
                    <a:pt x="315099" y="212839"/>
                  </a:lnTo>
                  <a:lnTo>
                    <a:pt x="356158" y="190588"/>
                  </a:lnTo>
                  <a:lnTo>
                    <a:pt x="398995" y="170103"/>
                  </a:lnTo>
                  <a:lnTo>
                    <a:pt x="443484" y="151409"/>
                  </a:lnTo>
                  <a:lnTo>
                    <a:pt x="489445" y="134493"/>
                  </a:lnTo>
                  <a:lnTo>
                    <a:pt x="536752" y="119354"/>
                  </a:lnTo>
                  <a:lnTo>
                    <a:pt x="585254" y="105994"/>
                  </a:lnTo>
                  <a:lnTo>
                    <a:pt x="634784" y="94424"/>
                  </a:lnTo>
                  <a:lnTo>
                    <a:pt x="685215" y="84632"/>
                  </a:lnTo>
                  <a:lnTo>
                    <a:pt x="736396" y="76619"/>
                  </a:lnTo>
                  <a:lnTo>
                    <a:pt x="788162" y="70383"/>
                  </a:lnTo>
                  <a:lnTo>
                    <a:pt x="840384" y="65938"/>
                  </a:lnTo>
                  <a:lnTo>
                    <a:pt x="892898" y="63258"/>
                  </a:lnTo>
                  <a:lnTo>
                    <a:pt x="945553" y="62369"/>
                  </a:lnTo>
                  <a:lnTo>
                    <a:pt x="998207" y="63258"/>
                  </a:lnTo>
                  <a:lnTo>
                    <a:pt x="1050709" y="65938"/>
                  </a:lnTo>
                  <a:lnTo>
                    <a:pt x="1102918" y="70383"/>
                  </a:lnTo>
                  <a:lnTo>
                    <a:pt x="1154684" y="76619"/>
                  </a:lnTo>
                  <a:lnTo>
                    <a:pt x="1205852" y="84632"/>
                  </a:lnTo>
                  <a:lnTo>
                    <a:pt x="1256271" y="94424"/>
                  </a:lnTo>
                  <a:lnTo>
                    <a:pt x="1305814" y="105994"/>
                  </a:lnTo>
                  <a:lnTo>
                    <a:pt x="1354302" y="119354"/>
                  </a:lnTo>
                  <a:lnTo>
                    <a:pt x="1401610" y="134493"/>
                  </a:lnTo>
                  <a:lnTo>
                    <a:pt x="1447571" y="151409"/>
                  </a:lnTo>
                  <a:lnTo>
                    <a:pt x="1492046" y="170103"/>
                  </a:lnTo>
                  <a:lnTo>
                    <a:pt x="1534896" y="190588"/>
                  </a:lnTo>
                  <a:lnTo>
                    <a:pt x="1575943" y="212839"/>
                  </a:lnTo>
                  <a:lnTo>
                    <a:pt x="1627352" y="245148"/>
                  </a:lnTo>
                  <a:lnTo>
                    <a:pt x="1673225" y="279400"/>
                  </a:lnTo>
                  <a:lnTo>
                    <a:pt x="1713420" y="315442"/>
                  </a:lnTo>
                  <a:lnTo>
                    <a:pt x="1747799" y="353060"/>
                  </a:lnTo>
                  <a:lnTo>
                    <a:pt x="1776234" y="392087"/>
                  </a:lnTo>
                  <a:lnTo>
                    <a:pt x="1798586" y="432333"/>
                  </a:lnTo>
                  <a:lnTo>
                    <a:pt x="1814728" y="473608"/>
                  </a:lnTo>
                  <a:lnTo>
                    <a:pt x="1824507" y="515734"/>
                  </a:lnTo>
                  <a:lnTo>
                    <a:pt x="1827796" y="558520"/>
                  </a:lnTo>
                  <a:lnTo>
                    <a:pt x="1827796" y="355600"/>
                  </a:lnTo>
                  <a:lnTo>
                    <a:pt x="1804200" y="322275"/>
                  </a:lnTo>
                  <a:lnTo>
                    <a:pt x="1773516" y="286512"/>
                  </a:lnTo>
                  <a:lnTo>
                    <a:pt x="1738426" y="252095"/>
                  </a:lnTo>
                  <a:lnTo>
                    <a:pt x="1699031" y="219151"/>
                  </a:lnTo>
                  <a:lnTo>
                    <a:pt x="1655381" y="187782"/>
                  </a:lnTo>
                  <a:lnTo>
                    <a:pt x="1607578" y="158115"/>
                  </a:lnTo>
                  <a:lnTo>
                    <a:pt x="1567611" y="136334"/>
                  </a:lnTo>
                  <a:lnTo>
                    <a:pt x="1526019" y="116166"/>
                  </a:lnTo>
                  <a:lnTo>
                    <a:pt x="1482928" y="97612"/>
                  </a:lnTo>
                  <a:lnTo>
                    <a:pt x="1438452" y="80670"/>
                  </a:lnTo>
                  <a:lnTo>
                    <a:pt x="1392732" y="65341"/>
                  </a:lnTo>
                  <a:lnTo>
                    <a:pt x="1345882" y="51625"/>
                  </a:lnTo>
                  <a:lnTo>
                    <a:pt x="1298028" y="39522"/>
                  </a:lnTo>
                  <a:lnTo>
                    <a:pt x="1249299" y="29032"/>
                  </a:lnTo>
                  <a:lnTo>
                    <a:pt x="1199819" y="20167"/>
                  </a:lnTo>
                  <a:lnTo>
                    <a:pt x="1149705" y="12903"/>
                  </a:lnTo>
                  <a:lnTo>
                    <a:pt x="1099096" y="7251"/>
                  </a:lnTo>
                  <a:lnTo>
                    <a:pt x="1048118" y="3225"/>
                  </a:lnTo>
                  <a:lnTo>
                    <a:pt x="996886" y="800"/>
                  </a:lnTo>
                  <a:lnTo>
                    <a:pt x="945527" y="0"/>
                  </a:lnTo>
                  <a:lnTo>
                    <a:pt x="894168" y="800"/>
                  </a:lnTo>
                  <a:lnTo>
                    <a:pt x="842937" y="3225"/>
                  </a:lnTo>
                  <a:lnTo>
                    <a:pt x="791946" y="7251"/>
                  </a:lnTo>
                  <a:lnTo>
                    <a:pt x="741349" y="12903"/>
                  </a:lnTo>
                  <a:lnTo>
                    <a:pt x="691235" y="20167"/>
                  </a:lnTo>
                  <a:lnTo>
                    <a:pt x="641756" y="29032"/>
                  </a:lnTo>
                  <a:lnTo>
                    <a:pt x="593026" y="39522"/>
                  </a:lnTo>
                  <a:lnTo>
                    <a:pt x="545172" y="51625"/>
                  </a:lnTo>
                  <a:lnTo>
                    <a:pt x="498322" y="65341"/>
                  </a:lnTo>
                  <a:lnTo>
                    <a:pt x="452602" y="80670"/>
                  </a:lnTo>
                  <a:lnTo>
                    <a:pt x="408127" y="97612"/>
                  </a:lnTo>
                  <a:lnTo>
                    <a:pt x="365036" y="116166"/>
                  </a:lnTo>
                  <a:lnTo>
                    <a:pt x="323443" y="136334"/>
                  </a:lnTo>
                  <a:lnTo>
                    <a:pt x="283476" y="158115"/>
                  </a:lnTo>
                  <a:lnTo>
                    <a:pt x="235686" y="187782"/>
                  </a:lnTo>
                  <a:lnTo>
                    <a:pt x="192036" y="219151"/>
                  </a:lnTo>
                  <a:lnTo>
                    <a:pt x="152628" y="252095"/>
                  </a:lnTo>
                  <a:lnTo>
                    <a:pt x="117538" y="286512"/>
                  </a:lnTo>
                  <a:lnTo>
                    <a:pt x="86868" y="322275"/>
                  </a:lnTo>
                  <a:lnTo>
                    <a:pt x="60667" y="359257"/>
                  </a:lnTo>
                  <a:lnTo>
                    <a:pt x="39052" y="397357"/>
                  </a:lnTo>
                  <a:lnTo>
                    <a:pt x="22098" y="436460"/>
                  </a:lnTo>
                  <a:lnTo>
                    <a:pt x="9880" y="476427"/>
                  </a:lnTo>
                  <a:lnTo>
                    <a:pt x="2489" y="517156"/>
                  </a:lnTo>
                  <a:lnTo>
                    <a:pt x="0" y="558520"/>
                  </a:lnTo>
                  <a:lnTo>
                    <a:pt x="2489" y="599909"/>
                  </a:lnTo>
                  <a:lnTo>
                    <a:pt x="9880" y="640638"/>
                  </a:lnTo>
                  <a:lnTo>
                    <a:pt x="22098" y="680618"/>
                  </a:lnTo>
                  <a:lnTo>
                    <a:pt x="39052" y="719721"/>
                  </a:lnTo>
                  <a:lnTo>
                    <a:pt x="60667" y="757834"/>
                  </a:lnTo>
                  <a:lnTo>
                    <a:pt x="86868" y="794829"/>
                  </a:lnTo>
                  <a:lnTo>
                    <a:pt x="117538" y="830592"/>
                  </a:lnTo>
                  <a:lnTo>
                    <a:pt x="152628" y="865009"/>
                  </a:lnTo>
                  <a:lnTo>
                    <a:pt x="192036" y="897966"/>
                  </a:lnTo>
                  <a:lnTo>
                    <a:pt x="235686" y="929335"/>
                  </a:lnTo>
                  <a:lnTo>
                    <a:pt x="283476" y="958989"/>
                  </a:lnTo>
                  <a:lnTo>
                    <a:pt x="323456" y="980782"/>
                  </a:lnTo>
                  <a:lnTo>
                    <a:pt x="365048" y="1000950"/>
                  </a:lnTo>
                  <a:lnTo>
                    <a:pt x="408139" y="1019517"/>
                  </a:lnTo>
                  <a:lnTo>
                    <a:pt x="452615" y="1036459"/>
                  </a:lnTo>
                  <a:lnTo>
                    <a:pt x="498335" y="1051788"/>
                  </a:lnTo>
                  <a:lnTo>
                    <a:pt x="545198" y="1065504"/>
                  </a:lnTo>
                  <a:lnTo>
                    <a:pt x="593039" y="1077595"/>
                  </a:lnTo>
                  <a:lnTo>
                    <a:pt x="641769" y="1088085"/>
                  </a:lnTo>
                  <a:lnTo>
                    <a:pt x="691248" y="1096949"/>
                  </a:lnTo>
                  <a:lnTo>
                    <a:pt x="741362" y="1104201"/>
                  </a:lnTo>
                  <a:lnTo>
                    <a:pt x="791972" y="1109840"/>
                  </a:lnTo>
                  <a:lnTo>
                    <a:pt x="842949" y="1113866"/>
                  </a:lnTo>
                  <a:lnTo>
                    <a:pt x="894194" y="1116279"/>
                  </a:lnTo>
                  <a:lnTo>
                    <a:pt x="945553" y="1117066"/>
                  </a:lnTo>
                  <a:lnTo>
                    <a:pt x="996899" y="1116266"/>
                  </a:lnTo>
                  <a:lnTo>
                    <a:pt x="1048118" y="1113840"/>
                  </a:lnTo>
                  <a:lnTo>
                    <a:pt x="1099096" y="1109814"/>
                  </a:lnTo>
                  <a:lnTo>
                    <a:pt x="1149692" y="1104163"/>
                  </a:lnTo>
                  <a:lnTo>
                    <a:pt x="1199807" y="1096911"/>
                  </a:lnTo>
                  <a:lnTo>
                    <a:pt x="1249286" y="1088034"/>
                  </a:lnTo>
                  <a:lnTo>
                    <a:pt x="1298016" y="1077556"/>
                  </a:lnTo>
                  <a:lnTo>
                    <a:pt x="1345869" y="1065453"/>
                  </a:lnTo>
                  <a:lnTo>
                    <a:pt x="1383169" y="1054544"/>
                  </a:lnTo>
                  <a:lnTo>
                    <a:pt x="1438452" y="1036421"/>
                  </a:lnTo>
                  <a:lnTo>
                    <a:pt x="1482928" y="1019479"/>
                  </a:lnTo>
                  <a:lnTo>
                    <a:pt x="1526032" y="1000937"/>
                  </a:lnTo>
                  <a:lnTo>
                    <a:pt x="1567624" y="980770"/>
                  </a:lnTo>
                  <a:lnTo>
                    <a:pt x="1607578" y="958989"/>
                  </a:lnTo>
                  <a:lnTo>
                    <a:pt x="1655381" y="929335"/>
                  </a:lnTo>
                  <a:lnTo>
                    <a:pt x="1699031" y="897966"/>
                  </a:lnTo>
                  <a:lnTo>
                    <a:pt x="1738426" y="865009"/>
                  </a:lnTo>
                  <a:lnTo>
                    <a:pt x="1773516" y="830592"/>
                  </a:lnTo>
                  <a:lnTo>
                    <a:pt x="1804200" y="794829"/>
                  </a:lnTo>
                  <a:lnTo>
                    <a:pt x="1830387" y="757834"/>
                  </a:lnTo>
                  <a:lnTo>
                    <a:pt x="1852002" y="719721"/>
                  </a:lnTo>
                  <a:lnTo>
                    <a:pt x="1868957" y="680618"/>
                  </a:lnTo>
                  <a:lnTo>
                    <a:pt x="1881174" y="640638"/>
                  </a:lnTo>
                  <a:lnTo>
                    <a:pt x="1888566" y="599909"/>
                  </a:lnTo>
                  <a:lnTo>
                    <a:pt x="1891042" y="558520"/>
                  </a:lnTo>
                  <a:close/>
                </a:path>
                <a:path w="3112134" h="2113915">
                  <a:moveTo>
                    <a:pt x="3112020" y="818070"/>
                  </a:moveTo>
                  <a:lnTo>
                    <a:pt x="945400" y="2057908"/>
                  </a:lnTo>
                  <a:lnTo>
                    <a:pt x="945464" y="2113394"/>
                  </a:lnTo>
                  <a:lnTo>
                    <a:pt x="3109747" y="873417"/>
                  </a:lnTo>
                  <a:lnTo>
                    <a:pt x="3112020" y="818070"/>
                  </a:lnTo>
                  <a:close/>
                </a:path>
                <a:path w="3112134" h="2113915">
                  <a:moveTo>
                    <a:pt x="3112020" y="649427"/>
                  </a:moveTo>
                  <a:lnTo>
                    <a:pt x="945400" y="1889264"/>
                  </a:lnTo>
                  <a:lnTo>
                    <a:pt x="945464" y="1944763"/>
                  </a:lnTo>
                  <a:lnTo>
                    <a:pt x="3109747" y="704786"/>
                  </a:lnTo>
                  <a:lnTo>
                    <a:pt x="3112020" y="649427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414093" y="2290508"/>
              <a:ext cx="1891664" cy="1117600"/>
            </a:xfrm>
            <a:custGeom>
              <a:avLst/>
              <a:gdLst/>
              <a:ahLst/>
              <a:cxnLst/>
              <a:rect l="l" t="t" r="r" b="b"/>
              <a:pathLst>
                <a:path w="1891665" h="1117600">
                  <a:moveTo>
                    <a:pt x="1375791" y="497636"/>
                  </a:moveTo>
                  <a:lnTo>
                    <a:pt x="1362443" y="435864"/>
                  </a:lnTo>
                  <a:lnTo>
                    <a:pt x="962596" y="522465"/>
                  </a:lnTo>
                  <a:lnTo>
                    <a:pt x="779068" y="161594"/>
                  </a:lnTo>
                  <a:lnTo>
                    <a:pt x="722731" y="190246"/>
                  </a:lnTo>
                  <a:lnTo>
                    <a:pt x="928370" y="594614"/>
                  </a:lnTo>
                  <a:lnTo>
                    <a:pt x="1375791" y="497636"/>
                  </a:lnTo>
                  <a:close/>
                </a:path>
                <a:path w="1891665" h="1117600">
                  <a:moveTo>
                    <a:pt x="1891042" y="558533"/>
                  </a:moveTo>
                  <a:lnTo>
                    <a:pt x="1888553" y="517169"/>
                  </a:lnTo>
                  <a:lnTo>
                    <a:pt x="1881162" y="476440"/>
                  </a:lnTo>
                  <a:lnTo>
                    <a:pt x="1868944" y="436473"/>
                  </a:lnTo>
                  <a:lnTo>
                    <a:pt x="1851990" y="397383"/>
                  </a:lnTo>
                  <a:lnTo>
                    <a:pt x="1830374" y="359270"/>
                  </a:lnTo>
                  <a:lnTo>
                    <a:pt x="1827784" y="355612"/>
                  </a:lnTo>
                  <a:lnTo>
                    <a:pt x="1827784" y="558533"/>
                  </a:lnTo>
                  <a:lnTo>
                    <a:pt x="1824494" y="601345"/>
                  </a:lnTo>
                  <a:lnTo>
                    <a:pt x="1814715" y="643483"/>
                  </a:lnTo>
                  <a:lnTo>
                    <a:pt x="1798574" y="684771"/>
                  </a:lnTo>
                  <a:lnTo>
                    <a:pt x="1776222" y="725017"/>
                  </a:lnTo>
                  <a:lnTo>
                    <a:pt x="1747786" y="764044"/>
                  </a:lnTo>
                  <a:lnTo>
                    <a:pt x="1713407" y="801674"/>
                  </a:lnTo>
                  <a:lnTo>
                    <a:pt x="1673212" y="837704"/>
                  </a:lnTo>
                  <a:lnTo>
                    <a:pt x="1627339" y="871969"/>
                  </a:lnTo>
                  <a:lnTo>
                    <a:pt x="1575930" y="904265"/>
                  </a:lnTo>
                  <a:lnTo>
                    <a:pt x="1536420" y="925741"/>
                  </a:lnTo>
                  <a:lnTo>
                    <a:pt x="1495259" y="945553"/>
                  </a:lnTo>
                  <a:lnTo>
                    <a:pt x="1452575" y="963726"/>
                  </a:lnTo>
                  <a:lnTo>
                    <a:pt x="1408480" y="980236"/>
                  </a:lnTo>
                  <a:lnTo>
                    <a:pt x="1363141" y="995095"/>
                  </a:lnTo>
                  <a:lnTo>
                    <a:pt x="1316659" y="1008316"/>
                  </a:lnTo>
                  <a:lnTo>
                    <a:pt x="1269187" y="1019873"/>
                  </a:lnTo>
                  <a:lnTo>
                    <a:pt x="1220863" y="1029779"/>
                  </a:lnTo>
                  <a:lnTo>
                    <a:pt x="1171790" y="1038034"/>
                  </a:lnTo>
                  <a:lnTo>
                    <a:pt x="1122133" y="1044638"/>
                  </a:lnTo>
                  <a:lnTo>
                    <a:pt x="1071994" y="1049591"/>
                  </a:lnTo>
                  <a:lnTo>
                    <a:pt x="1021537" y="1052893"/>
                  </a:lnTo>
                  <a:lnTo>
                    <a:pt x="970876" y="1054544"/>
                  </a:lnTo>
                  <a:lnTo>
                    <a:pt x="920153" y="1054544"/>
                  </a:lnTo>
                  <a:lnTo>
                    <a:pt x="869492" y="1052893"/>
                  </a:lnTo>
                  <a:lnTo>
                    <a:pt x="819035" y="1049591"/>
                  </a:lnTo>
                  <a:lnTo>
                    <a:pt x="768908" y="1044638"/>
                  </a:lnTo>
                  <a:lnTo>
                    <a:pt x="719239" y="1038034"/>
                  </a:lnTo>
                  <a:lnTo>
                    <a:pt x="670179" y="1029779"/>
                  </a:lnTo>
                  <a:lnTo>
                    <a:pt x="621842" y="1019873"/>
                  </a:lnTo>
                  <a:lnTo>
                    <a:pt x="574370" y="1008316"/>
                  </a:lnTo>
                  <a:lnTo>
                    <a:pt x="527888" y="995095"/>
                  </a:lnTo>
                  <a:lnTo>
                    <a:pt x="482536" y="980236"/>
                  </a:lnTo>
                  <a:lnTo>
                    <a:pt x="438454" y="963726"/>
                  </a:lnTo>
                  <a:lnTo>
                    <a:pt x="395757" y="945553"/>
                  </a:lnTo>
                  <a:lnTo>
                    <a:pt x="354596" y="925741"/>
                  </a:lnTo>
                  <a:lnTo>
                    <a:pt x="315099" y="904265"/>
                  </a:lnTo>
                  <a:lnTo>
                    <a:pt x="263690" y="871969"/>
                  </a:lnTo>
                  <a:lnTo>
                    <a:pt x="217817" y="837704"/>
                  </a:lnTo>
                  <a:lnTo>
                    <a:pt x="177622" y="801674"/>
                  </a:lnTo>
                  <a:lnTo>
                    <a:pt x="143243" y="764044"/>
                  </a:lnTo>
                  <a:lnTo>
                    <a:pt x="114808" y="725017"/>
                  </a:lnTo>
                  <a:lnTo>
                    <a:pt x="92456" y="684771"/>
                  </a:lnTo>
                  <a:lnTo>
                    <a:pt x="76327" y="643483"/>
                  </a:lnTo>
                  <a:lnTo>
                    <a:pt x="66548" y="601345"/>
                  </a:lnTo>
                  <a:lnTo>
                    <a:pt x="63258" y="558533"/>
                  </a:lnTo>
                  <a:lnTo>
                    <a:pt x="66548" y="515747"/>
                  </a:lnTo>
                  <a:lnTo>
                    <a:pt x="76327" y="473621"/>
                  </a:lnTo>
                  <a:lnTo>
                    <a:pt x="92456" y="432346"/>
                  </a:lnTo>
                  <a:lnTo>
                    <a:pt x="114808" y="392099"/>
                  </a:lnTo>
                  <a:lnTo>
                    <a:pt x="143243" y="353072"/>
                  </a:lnTo>
                  <a:lnTo>
                    <a:pt x="177622" y="315442"/>
                  </a:lnTo>
                  <a:lnTo>
                    <a:pt x="217817" y="279412"/>
                  </a:lnTo>
                  <a:lnTo>
                    <a:pt x="263690" y="245160"/>
                  </a:lnTo>
                  <a:lnTo>
                    <a:pt x="315099" y="212852"/>
                  </a:lnTo>
                  <a:lnTo>
                    <a:pt x="356146" y="190601"/>
                  </a:lnTo>
                  <a:lnTo>
                    <a:pt x="398995" y="170116"/>
                  </a:lnTo>
                  <a:lnTo>
                    <a:pt x="443471" y="151422"/>
                  </a:lnTo>
                  <a:lnTo>
                    <a:pt x="489445" y="134505"/>
                  </a:lnTo>
                  <a:lnTo>
                    <a:pt x="536740" y="119367"/>
                  </a:lnTo>
                  <a:lnTo>
                    <a:pt x="585241" y="106006"/>
                  </a:lnTo>
                  <a:lnTo>
                    <a:pt x="634784" y="94437"/>
                  </a:lnTo>
                  <a:lnTo>
                    <a:pt x="685215" y="84632"/>
                  </a:lnTo>
                  <a:lnTo>
                    <a:pt x="736384" y="76619"/>
                  </a:lnTo>
                  <a:lnTo>
                    <a:pt x="788162" y="70396"/>
                  </a:lnTo>
                  <a:lnTo>
                    <a:pt x="840371" y="65938"/>
                  </a:lnTo>
                  <a:lnTo>
                    <a:pt x="892886" y="63271"/>
                  </a:lnTo>
                  <a:lnTo>
                    <a:pt x="945553" y="62369"/>
                  </a:lnTo>
                  <a:lnTo>
                    <a:pt x="998194" y="63271"/>
                  </a:lnTo>
                  <a:lnTo>
                    <a:pt x="1050696" y="65938"/>
                  </a:lnTo>
                  <a:lnTo>
                    <a:pt x="1102906" y="70396"/>
                  </a:lnTo>
                  <a:lnTo>
                    <a:pt x="1154671" y="76619"/>
                  </a:lnTo>
                  <a:lnTo>
                    <a:pt x="1205826" y="84632"/>
                  </a:lnTo>
                  <a:lnTo>
                    <a:pt x="1256258" y="94437"/>
                  </a:lnTo>
                  <a:lnTo>
                    <a:pt x="1305788" y="106006"/>
                  </a:lnTo>
                  <a:lnTo>
                    <a:pt x="1354289" y="119367"/>
                  </a:lnTo>
                  <a:lnTo>
                    <a:pt x="1401584" y="134505"/>
                  </a:lnTo>
                  <a:lnTo>
                    <a:pt x="1447546" y="151422"/>
                  </a:lnTo>
                  <a:lnTo>
                    <a:pt x="1492034" y="170116"/>
                  </a:lnTo>
                  <a:lnTo>
                    <a:pt x="1534871" y="190601"/>
                  </a:lnTo>
                  <a:lnTo>
                    <a:pt x="1575930" y="212852"/>
                  </a:lnTo>
                  <a:lnTo>
                    <a:pt x="1627339" y="245160"/>
                  </a:lnTo>
                  <a:lnTo>
                    <a:pt x="1673212" y="279412"/>
                  </a:lnTo>
                  <a:lnTo>
                    <a:pt x="1713407" y="315442"/>
                  </a:lnTo>
                  <a:lnTo>
                    <a:pt x="1747786" y="353072"/>
                  </a:lnTo>
                  <a:lnTo>
                    <a:pt x="1776222" y="392099"/>
                  </a:lnTo>
                  <a:lnTo>
                    <a:pt x="1798574" y="432346"/>
                  </a:lnTo>
                  <a:lnTo>
                    <a:pt x="1814715" y="473621"/>
                  </a:lnTo>
                  <a:lnTo>
                    <a:pt x="1824494" y="515747"/>
                  </a:lnTo>
                  <a:lnTo>
                    <a:pt x="1827784" y="558533"/>
                  </a:lnTo>
                  <a:lnTo>
                    <a:pt x="1827784" y="355612"/>
                  </a:lnTo>
                  <a:lnTo>
                    <a:pt x="1804187" y="322287"/>
                  </a:lnTo>
                  <a:lnTo>
                    <a:pt x="1773504" y="286524"/>
                  </a:lnTo>
                  <a:lnTo>
                    <a:pt x="1738426" y="252107"/>
                  </a:lnTo>
                  <a:lnTo>
                    <a:pt x="1699006" y="219151"/>
                  </a:lnTo>
                  <a:lnTo>
                    <a:pt x="1655368" y="187782"/>
                  </a:lnTo>
                  <a:lnTo>
                    <a:pt x="1607566" y="158115"/>
                  </a:lnTo>
                  <a:lnTo>
                    <a:pt x="1567599" y="136334"/>
                  </a:lnTo>
                  <a:lnTo>
                    <a:pt x="1526006" y="116166"/>
                  </a:lnTo>
                  <a:lnTo>
                    <a:pt x="1482915" y="97612"/>
                  </a:lnTo>
                  <a:lnTo>
                    <a:pt x="1438440" y="80683"/>
                  </a:lnTo>
                  <a:lnTo>
                    <a:pt x="1392720" y="65354"/>
                  </a:lnTo>
                  <a:lnTo>
                    <a:pt x="1345869" y="51638"/>
                  </a:lnTo>
                  <a:lnTo>
                    <a:pt x="1298016" y="39535"/>
                  </a:lnTo>
                  <a:lnTo>
                    <a:pt x="1249286" y="29044"/>
                  </a:lnTo>
                  <a:lnTo>
                    <a:pt x="1199807" y="20180"/>
                  </a:lnTo>
                  <a:lnTo>
                    <a:pt x="1149692" y="12915"/>
                  </a:lnTo>
                  <a:lnTo>
                    <a:pt x="1099096" y="7264"/>
                  </a:lnTo>
                  <a:lnTo>
                    <a:pt x="1048105" y="3238"/>
                  </a:lnTo>
                  <a:lnTo>
                    <a:pt x="996873" y="812"/>
                  </a:lnTo>
                  <a:lnTo>
                    <a:pt x="945515" y="0"/>
                  </a:lnTo>
                  <a:lnTo>
                    <a:pt x="894156" y="812"/>
                  </a:lnTo>
                  <a:lnTo>
                    <a:pt x="842924" y="3238"/>
                  </a:lnTo>
                  <a:lnTo>
                    <a:pt x="791946" y="7264"/>
                  </a:lnTo>
                  <a:lnTo>
                    <a:pt x="741337" y="12915"/>
                  </a:lnTo>
                  <a:lnTo>
                    <a:pt x="691235" y="20180"/>
                  </a:lnTo>
                  <a:lnTo>
                    <a:pt x="641743" y="29044"/>
                  </a:lnTo>
                  <a:lnTo>
                    <a:pt x="593026" y="39535"/>
                  </a:lnTo>
                  <a:lnTo>
                    <a:pt x="545172" y="51638"/>
                  </a:lnTo>
                  <a:lnTo>
                    <a:pt x="498322" y="65354"/>
                  </a:lnTo>
                  <a:lnTo>
                    <a:pt x="452589" y="80683"/>
                  </a:lnTo>
                  <a:lnTo>
                    <a:pt x="408127" y="97612"/>
                  </a:lnTo>
                  <a:lnTo>
                    <a:pt x="365023" y="116166"/>
                  </a:lnTo>
                  <a:lnTo>
                    <a:pt x="323430" y="136334"/>
                  </a:lnTo>
                  <a:lnTo>
                    <a:pt x="283476" y="158115"/>
                  </a:lnTo>
                  <a:lnTo>
                    <a:pt x="235673" y="187782"/>
                  </a:lnTo>
                  <a:lnTo>
                    <a:pt x="192024" y="219151"/>
                  </a:lnTo>
                  <a:lnTo>
                    <a:pt x="152615" y="252107"/>
                  </a:lnTo>
                  <a:lnTo>
                    <a:pt x="117525" y="286524"/>
                  </a:lnTo>
                  <a:lnTo>
                    <a:pt x="86855" y="322287"/>
                  </a:lnTo>
                  <a:lnTo>
                    <a:pt x="60655" y="359270"/>
                  </a:lnTo>
                  <a:lnTo>
                    <a:pt x="39039" y="397383"/>
                  </a:lnTo>
                  <a:lnTo>
                    <a:pt x="22085" y="436473"/>
                  </a:lnTo>
                  <a:lnTo>
                    <a:pt x="9867" y="476440"/>
                  </a:lnTo>
                  <a:lnTo>
                    <a:pt x="2476" y="517169"/>
                  </a:lnTo>
                  <a:lnTo>
                    <a:pt x="0" y="558533"/>
                  </a:lnTo>
                  <a:lnTo>
                    <a:pt x="2476" y="599922"/>
                  </a:lnTo>
                  <a:lnTo>
                    <a:pt x="9867" y="640651"/>
                  </a:lnTo>
                  <a:lnTo>
                    <a:pt x="22085" y="680631"/>
                  </a:lnTo>
                  <a:lnTo>
                    <a:pt x="39039" y="719734"/>
                  </a:lnTo>
                  <a:lnTo>
                    <a:pt x="60655" y="757847"/>
                  </a:lnTo>
                  <a:lnTo>
                    <a:pt x="86855" y="794842"/>
                  </a:lnTo>
                  <a:lnTo>
                    <a:pt x="117525" y="830605"/>
                  </a:lnTo>
                  <a:lnTo>
                    <a:pt x="152615" y="865022"/>
                  </a:lnTo>
                  <a:lnTo>
                    <a:pt x="192024" y="897978"/>
                  </a:lnTo>
                  <a:lnTo>
                    <a:pt x="235673" y="929347"/>
                  </a:lnTo>
                  <a:lnTo>
                    <a:pt x="283476" y="959002"/>
                  </a:lnTo>
                  <a:lnTo>
                    <a:pt x="323443" y="980795"/>
                  </a:lnTo>
                  <a:lnTo>
                    <a:pt x="365036" y="1000975"/>
                  </a:lnTo>
                  <a:lnTo>
                    <a:pt x="408139" y="1019530"/>
                  </a:lnTo>
                  <a:lnTo>
                    <a:pt x="452615" y="1036472"/>
                  </a:lnTo>
                  <a:lnTo>
                    <a:pt x="498335" y="1051801"/>
                  </a:lnTo>
                  <a:lnTo>
                    <a:pt x="545185" y="1065517"/>
                  </a:lnTo>
                  <a:lnTo>
                    <a:pt x="593039" y="1077607"/>
                  </a:lnTo>
                  <a:lnTo>
                    <a:pt x="641769" y="1088097"/>
                  </a:lnTo>
                  <a:lnTo>
                    <a:pt x="691248" y="1096962"/>
                  </a:lnTo>
                  <a:lnTo>
                    <a:pt x="741349" y="1104214"/>
                  </a:lnTo>
                  <a:lnTo>
                    <a:pt x="791959" y="1109853"/>
                  </a:lnTo>
                  <a:lnTo>
                    <a:pt x="842949" y="1113878"/>
                  </a:lnTo>
                  <a:lnTo>
                    <a:pt x="894181" y="1116291"/>
                  </a:lnTo>
                  <a:lnTo>
                    <a:pt x="945553" y="1117079"/>
                  </a:lnTo>
                  <a:lnTo>
                    <a:pt x="996886" y="1116279"/>
                  </a:lnTo>
                  <a:lnTo>
                    <a:pt x="1048105" y="1113853"/>
                  </a:lnTo>
                  <a:lnTo>
                    <a:pt x="1099083" y="1109827"/>
                  </a:lnTo>
                  <a:lnTo>
                    <a:pt x="1149692" y="1104176"/>
                  </a:lnTo>
                  <a:lnTo>
                    <a:pt x="1199794" y="1096924"/>
                  </a:lnTo>
                  <a:lnTo>
                    <a:pt x="1249273" y="1088047"/>
                  </a:lnTo>
                  <a:lnTo>
                    <a:pt x="1298003" y="1077569"/>
                  </a:lnTo>
                  <a:lnTo>
                    <a:pt x="1345857" y="1065466"/>
                  </a:lnTo>
                  <a:lnTo>
                    <a:pt x="1383169" y="1054544"/>
                  </a:lnTo>
                  <a:lnTo>
                    <a:pt x="1392720" y="1051763"/>
                  </a:lnTo>
                  <a:lnTo>
                    <a:pt x="1438440" y="1036434"/>
                  </a:lnTo>
                  <a:lnTo>
                    <a:pt x="1482915" y="1019492"/>
                  </a:lnTo>
                  <a:lnTo>
                    <a:pt x="1526019" y="1000950"/>
                  </a:lnTo>
                  <a:lnTo>
                    <a:pt x="1567599" y="980782"/>
                  </a:lnTo>
                  <a:lnTo>
                    <a:pt x="1607566" y="959002"/>
                  </a:lnTo>
                  <a:lnTo>
                    <a:pt x="1655368" y="929347"/>
                  </a:lnTo>
                  <a:lnTo>
                    <a:pt x="1699006" y="897978"/>
                  </a:lnTo>
                  <a:lnTo>
                    <a:pt x="1738426" y="865022"/>
                  </a:lnTo>
                  <a:lnTo>
                    <a:pt x="1773504" y="830605"/>
                  </a:lnTo>
                  <a:lnTo>
                    <a:pt x="1804187" y="794842"/>
                  </a:lnTo>
                  <a:lnTo>
                    <a:pt x="1830374" y="757847"/>
                  </a:lnTo>
                  <a:lnTo>
                    <a:pt x="1851990" y="719734"/>
                  </a:lnTo>
                  <a:lnTo>
                    <a:pt x="1868944" y="680631"/>
                  </a:lnTo>
                  <a:lnTo>
                    <a:pt x="1881162" y="640651"/>
                  </a:lnTo>
                  <a:lnTo>
                    <a:pt x="1888553" y="599922"/>
                  </a:lnTo>
                  <a:lnTo>
                    <a:pt x="1891042" y="5585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492339" y="6241743"/>
            <a:ext cx="379095" cy="41529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z="2000" b="1" spc="-85" dirty="0">
                <a:solidFill>
                  <a:srgbClr val="EF3124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525"/>
                </a:spcBef>
              </a:pPr>
              <a:t>11</a:t>
            </a:fld>
            <a:endParaRPr sz="20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/>
              <a:t>РИСКИ</a:t>
            </a:r>
            <a:r>
              <a:rPr spc="-70" dirty="0"/>
              <a:t> </a:t>
            </a:r>
            <a:r>
              <a:rPr spc="50" dirty="0"/>
              <a:t>БИЗН</a:t>
            </a:r>
            <a:r>
              <a:rPr spc="35" dirty="0"/>
              <a:t>Е</a:t>
            </a:r>
            <a:r>
              <a:rPr spc="20" dirty="0"/>
              <a:t>С</a:t>
            </a:r>
            <a:r>
              <a:rPr spc="45" dirty="0"/>
              <a:t>А</a:t>
            </a:r>
            <a:r>
              <a:rPr spc="-70" dirty="0"/>
              <a:t> </a:t>
            </a:r>
            <a:r>
              <a:rPr spc="15" dirty="0"/>
              <a:t>ПО</a:t>
            </a:r>
            <a:r>
              <a:rPr spc="-70" dirty="0"/>
              <a:t> </a:t>
            </a:r>
            <a:r>
              <a:rPr spc="-20" dirty="0"/>
              <a:t>115-</a:t>
            </a:r>
            <a:r>
              <a:rPr spc="-30" dirty="0"/>
              <a:t>Ф</a:t>
            </a:r>
            <a:r>
              <a:rPr spc="80" dirty="0"/>
              <a:t>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5305" y="1110599"/>
            <a:ext cx="4957889" cy="136800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1538711" y="755967"/>
            <a:ext cx="294640" cy="61594"/>
          </a:xfrm>
          <a:custGeom>
            <a:avLst/>
            <a:gdLst/>
            <a:ahLst/>
            <a:cxnLst/>
            <a:rect l="l" t="t" r="r" b="b"/>
            <a:pathLst>
              <a:path w="294640" h="61594">
                <a:moveTo>
                  <a:pt x="294487" y="0"/>
                </a:moveTo>
                <a:lnTo>
                  <a:pt x="0" y="0"/>
                </a:lnTo>
                <a:lnTo>
                  <a:pt x="0" y="61188"/>
                </a:lnTo>
                <a:lnTo>
                  <a:pt x="294487" y="61188"/>
                </a:lnTo>
                <a:lnTo>
                  <a:pt x="294487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545225" y="368999"/>
            <a:ext cx="281940" cy="304165"/>
          </a:xfrm>
          <a:custGeom>
            <a:avLst/>
            <a:gdLst/>
            <a:ahLst/>
            <a:cxnLst/>
            <a:rect l="l" t="t" r="r" b="b"/>
            <a:pathLst>
              <a:path w="281940" h="304165">
                <a:moveTo>
                  <a:pt x="143408" y="0"/>
                </a:moveTo>
                <a:lnTo>
                  <a:pt x="98334" y="27249"/>
                </a:lnTo>
                <a:lnTo>
                  <a:pt x="0" y="303834"/>
                </a:lnTo>
                <a:lnTo>
                  <a:pt x="60413" y="303834"/>
                </a:lnTo>
                <a:lnTo>
                  <a:pt x="81457" y="242252"/>
                </a:lnTo>
                <a:lnTo>
                  <a:pt x="260825" y="242252"/>
                </a:lnTo>
                <a:lnTo>
                  <a:pt x="243391" y="190245"/>
                </a:lnTo>
                <a:lnTo>
                  <a:pt x="99047" y="190245"/>
                </a:lnTo>
                <a:lnTo>
                  <a:pt x="140347" y="67475"/>
                </a:lnTo>
                <a:lnTo>
                  <a:pt x="202235" y="67475"/>
                </a:lnTo>
                <a:lnTo>
                  <a:pt x="194640" y="44818"/>
                </a:lnTo>
                <a:lnTo>
                  <a:pt x="187735" y="27217"/>
                </a:lnTo>
                <a:lnTo>
                  <a:pt x="178311" y="13017"/>
                </a:lnTo>
                <a:lnTo>
                  <a:pt x="164222" y="3480"/>
                </a:lnTo>
                <a:lnTo>
                  <a:pt x="143408" y="0"/>
                </a:lnTo>
                <a:close/>
              </a:path>
              <a:path w="281940" h="304165">
                <a:moveTo>
                  <a:pt x="260825" y="242252"/>
                </a:moveTo>
                <a:lnTo>
                  <a:pt x="197713" y="242252"/>
                </a:lnTo>
                <a:lnTo>
                  <a:pt x="217220" y="303834"/>
                </a:lnTo>
                <a:lnTo>
                  <a:pt x="281470" y="303834"/>
                </a:lnTo>
                <a:lnTo>
                  <a:pt x="260825" y="242252"/>
                </a:lnTo>
                <a:close/>
              </a:path>
              <a:path w="281940" h="304165">
                <a:moveTo>
                  <a:pt x="202235" y="67475"/>
                </a:moveTo>
                <a:lnTo>
                  <a:pt x="141884" y="67475"/>
                </a:lnTo>
                <a:lnTo>
                  <a:pt x="180886" y="190245"/>
                </a:lnTo>
                <a:lnTo>
                  <a:pt x="243391" y="190245"/>
                </a:lnTo>
                <a:lnTo>
                  <a:pt x="202235" y="67475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60005" y="1110599"/>
            <a:ext cx="4958080" cy="1368425"/>
          </a:xfrm>
          <a:custGeom>
            <a:avLst/>
            <a:gdLst/>
            <a:ahLst/>
            <a:cxnLst/>
            <a:rect l="l" t="t" r="r" b="b"/>
            <a:pathLst>
              <a:path w="4958080" h="1368425">
                <a:moveTo>
                  <a:pt x="4597895" y="0"/>
                </a:moveTo>
                <a:lnTo>
                  <a:pt x="359994" y="0"/>
                </a:lnTo>
                <a:lnTo>
                  <a:pt x="311145" y="3286"/>
                </a:lnTo>
                <a:lnTo>
                  <a:pt x="264293" y="12859"/>
                </a:lnTo>
                <a:lnTo>
                  <a:pt x="219868" y="28290"/>
                </a:lnTo>
                <a:lnTo>
                  <a:pt x="178298" y="49149"/>
                </a:lnTo>
                <a:lnTo>
                  <a:pt x="140012" y="75009"/>
                </a:lnTo>
                <a:lnTo>
                  <a:pt x="105440" y="105440"/>
                </a:lnTo>
                <a:lnTo>
                  <a:pt x="75009" y="140012"/>
                </a:lnTo>
                <a:lnTo>
                  <a:pt x="49149" y="178298"/>
                </a:lnTo>
                <a:lnTo>
                  <a:pt x="28290" y="219868"/>
                </a:lnTo>
                <a:lnTo>
                  <a:pt x="12859" y="264293"/>
                </a:lnTo>
                <a:lnTo>
                  <a:pt x="3286" y="311145"/>
                </a:lnTo>
                <a:lnTo>
                  <a:pt x="0" y="359994"/>
                </a:lnTo>
                <a:lnTo>
                  <a:pt x="0" y="1007999"/>
                </a:lnTo>
                <a:lnTo>
                  <a:pt x="3286" y="1056848"/>
                </a:lnTo>
                <a:lnTo>
                  <a:pt x="12859" y="1103700"/>
                </a:lnTo>
                <a:lnTo>
                  <a:pt x="28290" y="1148126"/>
                </a:lnTo>
                <a:lnTo>
                  <a:pt x="49149" y="1189697"/>
                </a:lnTo>
                <a:lnTo>
                  <a:pt x="75009" y="1227985"/>
                </a:lnTo>
                <a:lnTo>
                  <a:pt x="105440" y="1262559"/>
                </a:lnTo>
                <a:lnTo>
                  <a:pt x="140012" y="1292991"/>
                </a:lnTo>
                <a:lnTo>
                  <a:pt x="178298" y="1318852"/>
                </a:lnTo>
                <a:lnTo>
                  <a:pt x="219868" y="1339713"/>
                </a:lnTo>
                <a:lnTo>
                  <a:pt x="264293" y="1355145"/>
                </a:lnTo>
                <a:lnTo>
                  <a:pt x="311145" y="1364719"/>
                </a:lnTo>
                <a:lnTo>
                  <a:pt x="359994" y="1368005"/>
                </a:lnTo>
                <a:lnTo>
                  <a:pt x="4597895" y="1368005"/>
                </a:lnTo>
                <a:lnTo>
                  <a:pt x="4646744" y="1364719"/>
                </a:lnTo>
                <a:lnTo>
                  <a:pt x="4693595" y="1355145"/>
                </a:lnTo>
                <a:lnTo>
                  <a:pt x="4738020" y="1339713"/>
                </a:lnTo>
                <a:lnTo>
                  <a:pt x="4779590" y="1318852"/>
                </a:lnTo>
                <a:lnTo>
                  <a:pt x="4817876" y="1292991"/>
                </a:lnTo>
                <a:lnTo>
                  <a:pt x="4852449" y="1262559"/>
                </a:lnTo>
                <a:lnTo>
                  <a:pt x="4882879" y="1227985"/>
                </a:lnTo>
                <a:lnTo>
                  <a:pt x="4908739" y="1189697"/>
                </a:lnTo>
                <a:lnTo>
                  <a:pt x="4929599" y="1148126"/>
                </a:lnTo>
                <a:lnTo>
                  <a:pt x="4945030" y="1103700"/>
                </a:lnTo>
                <a:lnTo>
                  <a:pt x="4954603" y="1056848"/>
                </a:lnTo>
                <a:lnTo>
                  <a:pt x="4957889" y="1007999"/>
                </a:lnTo>
                <a:lnTo>
                  <a:pt x="4957889" y="359994"/>
                </a:lnTo>
                <a:lnTo>
                  <a:pt x="4954603" y="311145"/>
                </a:lnTo>
                <a:lnTo>
                  <a:pt x="4945030" y="264293"/>
                </a:lnTo>
                <a:lnTo>
                  <a:pt x="4929599" y="219868"/>
                </a:lnTo>
                <a:lnTo>
                  <a:pt x="4908739" y="178298"/>
                </a:lnTo>
                <a:lnTo>
                  <a:pt x="4882879" y="140012"/>
                </a:lnTo>
                <a:lnTo>
                  <a:pt x="4852449" y="105440"/>
                </a:lnTo>
                <a:lnTo>
                  <a:pt x="4817876" y="75009"/>
                </a:lnTo>
                <a:lnTo>
                  <a:pt x="4779590" y="49149"/>
                </a:lnTo>
                <a:lnTo>
                  <a:pt x="4738020" y="28290"/>
                </a:lnTo>
                <a:lnTo>
                  <a:pt x="4693595" y="12859"/>
                </a:lnTo>
                <a:lnTo>
                  <a:pt x="4646744" y="3286"/>
                </a:lnTo>
                <a:lnTo>
                  <a:pt x="4597895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47401" y="1227772"/>
            <a:ext cx="28644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400" spc="-10" dirty="0">
                <a:solidFill>
                  <a:srgbClr val="FFFFFF"/>
                </a:solidFill>
              </a:rPr>
              <a:t>ОЦЕНКА БАНКА</a:t>
            </a:r>
            <a:endParaRPr sz="2400" dirty="0"/>
          </a:p>
        </p:txBody>
      </p:sp>
      <p:sp>
        <p:nvSpPr>
          <p:cNvPr id="7" name="object 7"/>
          <p:cNvSpPr txBox="1"/>
          <p:nvPr/>
        </p:nvSpPr>
        <p:spPr>
          <a:xfrm>
            <a:off x="7713960" y="1227772"/>
            <a:ext cx="35895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400" b="1" spc="65" dirty="0">
                <a:solidFill>
                  <a:srgbClr val="FFFFFF"/>
                </a:solidFill>
                <a:latin typeface="Tahoma"/>
                <a:cs typeface="Tahoma"/>
              </a:rPr>
              <a:t>ОЦЕНКА ЦБ РФ - ЗСК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97127" y="2549935"/>
            <a:ext cx="74523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5" dirty="0" err="1">
                <a:latin typeface="Verdana"/>
                <a:cs typeface="Verdana"/>
              </a:rPr>
              <a:t>При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lang="ru-RU" spc="-55" dirty="0">
                <a:latin typeface="Verdana"/>
                <a:cs typeface="Verdana"/>
              </a:rPr>
              <a:t>совпадении оценки </a:t>
            </a:r>
            <a:r>
              <a:rPr lang="ru-RU" spc="-55" dirty="0">
                <a:solidFill>
                  <a:srgbClr val="EF3124"/>
                </a:solidFill>
                <a:latin typeface="Verdana"/>
                <a:cs typeface="Verdana"/>
              </a:rPr>
              <a:t>ВЫСОКОГО РИСКА </a:t>
            </a:r>
            <a:r>
              <a:rPr lang="ru-RU" spc="-55" dirty="0">
                <a:latin typeface="Verdana"/>
                <a:cs typeface="Verdana"/>
              </a:rPr>
              <a:t>банком и ЦБ РФ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68892" y="2206895"/>
            <a:ext cx="45719" cy="271697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005"/>
                </a:lnTo>
              </a:path>
            </a:pathLst>
          </a:custGeom>
          <a:ln w="25400">
            <a:solidFill>
              <a:srgbClr val="EF3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74174" y="3371956"/>
            <a:ext cx="8331200" cy="112915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810"/>
              </a:spcBef>
              <a:buChar char="•"/>
              <a:tabLst>
                <a:tab pos="156845" algn="l"/>
              </a:tabLst>
            </a:pPr>
            <a:r>
              <a:rPr lang="ru-RU" sz="1200" spc="-30" dirty="0">
                <a:latin typeface="Verdana"/>
                <a:cs typeface="Verdana"/>
              </a:rPr>
              <a:t>Банк НЕ проводит все расходные операции, включая вывод остатка при закрытии счета </a:t>
            </a:r>
          </a:p>
          <a:p>
            <a:pPr marL="156210" indent="-144145">
              <a:lnSpc>
                <a:spcPct val="100000"/>
              </a:lnSpc>
              <a:spcBef>
                <a:spcPts val="810"/>
              </a:spcBef>
              <a:buChar char="•"/>
              <a:tabLst>
                <a:tab pos="156845" algn="l"/>
              </a:tabLst>
            </a:pPr>
            <a:r>
              <a:rPr lang="ru-RU" sz="1200" spc="-30" dirty="0">
                <a:latin typeface="Verdana"/>
                <a:cs typeface="Verdana"/>
              </a:rPr>
              <a:t>Банк Не проводит </a:t>
            </a:r>
            <a:r>
              <a:rPr lang="ru-RU" sz="1200" spc="-30" dirty="0">
                <a:latin typeface="Verdana"/>
              </a:rPr>
              <a:t>операции с иным имуществом (например, сделки с векселями)</a:t>
            </a:r>
            <a:endParaRPr sz="1200" spc="-30" dirty="0">
              <a:latin typeface="Verdana"/>
            </a:endParaRPr>
          </a:p>
          <a:p>
            <a:pPr marL="156210" indent="-144145">
              <a:lnSpc>
                <a:spcPct val="100000"/>
              </a:lnSpc>
              <a:spcBef>
                <a:spcPts val="565"/>
              </a:spcBef>
              <a:buChar char="•"/>
              <a:tabLst>
                <a:tab pos="156845" algn="l"/>
              </a:tabLst>
            </a:pPr>
            <a:r>
              <a:rPr lang="ru-RU" sz="1200" spc="-30" dirty="0">
                <a:latin typeface="Verdana"/>
                <a:cs typeface="Verdana"/>
              </a:rPr>
              <a:t>Реабилитация (пересмотр оценки) только через МВК</a:t>
            </a:r>
            <a:endParaRPr sz="1200" dirty="0">
              <a:latin typeface="Verdana"/>
              <a:cs typeface="Verdana"/>
            </a:endParaRPr>
          </a:p>
          <a:p>
            <a:pPr marL="156210" indent="-144145">
              <a:lnSpc>
                <a:spcPct val="100000"/>
              </a:lnSpc>
              <a:spcBef>
                <a:spcPts val="565"/>
              </a:spcBef>
              <a:buChar char="•"/>
              <a:tabLst>
                <a:tab pos="156845" algn="l"/>
              </a:tabLst>
            </a:pPr>
            <a:r>
              <a:rPr lang="ru-RU" sz="1200" dirty="0">
                <a:latin typeface="Verdana"/>
                <a:cs typeface="Verdana"/>
              </a:rPr>
              <a:t>Если реабилитации нет, то через 6 месяцев компания будет ликвидирована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92339" y="6241743"/>
            <a:ext cx="379095" cy="41529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z="2000" b="1" spc="-85" dirty="0">
                <a:solidFill>
                  <a:srgbClr val="EF3124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525"/>
                </a:spcBef>
              </a:pPr>
              <a:t>12</a:t>
            </a:fld>
            <a:endParaRPr sz="2000">
              <a:latin typeface="Tahom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/>
              <a:t>РИСКИ</a:t>
            </a:r>
            <a:r>
              <a:rPr spc="-70" dirty="0"/>
              <a:t> </a:t>
            </a:r>
            <a:r>
              <a:rPr spc="50" dirty="0"/>
              <a:t>БИЗН</a:t>
            </a:r>
            <a:r>
              <a:rPr spc="35" dirty="0"/>
              <a:t>Е</a:t>
            </a:r>
            <a:r>
              <a:rPr spc="20" dirty="0"/>
              <a:t>С</a:t>
            </a:r>
            <a:r>
              <a:rPr spc="45" dirty="0"/>
              <a:t>А</a:t>
            </a:r>
            <a:r>
              <a:rPr spc="-70" dirty="0"/>
              <a:t> </a:t>
            </a:r>
            <a:r>
              <a:rPr spc="15" dirty="0"/>
              <a:t>ПО</a:t>
            </a:r>
            <a:r>
              <a:rPr spc="-70" dirty="0"/>
              <a:t> </a:t>
            </a:r>
            <a:r>
              <a:rPr spc="-20" dirty="0"/>
              <a:t>115-</a:t>
            </a:r>
            <a:r>
              <a:rPr spc="-30" dirty="0"/>
              <a:t>Ф</a:t>
            </a:r>
            <a:r>
              <a:rPr spc="80" dirty="0"/>
              <a:t>З</a:t>
            </a: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E8513C82-E407-40CF-9F56-91AF16B2ACFE}"/>
              </a:ext>
            </a:extLst>
          </p:cNvPr>
          <p:cNvSpPr txBox="1">
            <a:spLocks/>
          </p:cNvSpPr>
          <p:nvPr/>
        </p:nvSpPr>
        <p:spPr>
          <a:xfrm>
            <a:off x="1270017" y="1622856"/>
            <a:ext cx="2864485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9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355600" marR="5080" indent="-3429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1400" kern="0" spc="-10" dirty="0">
                <a:solidFill>
                  <a:srgbClr val="FFFFFF"/>
                </a:solidFill>
              </a:rPr>
              <a:t>НИЗКИЙ РИСК</a:t>
            </a:r>
          </a:p>
          <a:p>
            <a:pPr marL="355600" marR="5080" indent="-3429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1400" kern="0" spc="-10" dirty="0">
                <a:solidFill>
                  <a:srgbClr val="FFFFFF"/>
                </a:solidFill>
              </a:rPr>
              <a:t>СРЕДНИЙ РИСК</a:t>
            </a:r>
          </a:p>
          <a:p>
            <a:pPr marL="355600" marR="5080" indent="-3429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1400" kern="0" spc="-10" dirty="0">
                <a:solidFill>
                  <a:srgbClr val="FFFFFF"/>
                </a:solidFill>
              </a:rPr>
              <a:t>ВЫСОКИЙ РИСК</a:t>
            </a:r>
            <a:endParaRPr lang="ru-RU" sz="2400" kern="0" dirty="0"/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EC9BAD13-67AF-44F3-845E-59D0ECBAAD08}"/>
              </a:ext>
            </a:extLst>
          </p:cNvPr>
          <p:cNvSpPr txBox="1">
            <a:spLocks/>
          </p:cNvSpPr>
          <p:nvPr/>
        </p:nvSpPr>
        <p:spPr>
          <a:xfrm>
            <a:off x="7713960" y="1622856"/>
            <a:ext cx="2864485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9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355600" marR="5080" indent="-3429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1400" kern="0" spc="-10" dirty="0">
                <a:solidFill>
                  <a:srgbClr val="FFFFFF"/>
                </a:solidFill>
              </a:rPr>
              <a:t>НИЗКИЙ РИСК</a:t>
            </a:r>
          </a:p>
          <a:p>
            <a:pPr marL="355600" marR="5080" indent="-3429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1400" kern="0" spc="-10" dirty="0">
                <a:solidFill>
                  <a:srgbClr val="FFFFFF"/>
                </a:solidFill>
              </a:rPr>
              <a:t>СРЕДНИЙ РИСК</a:t>
            </a:r>
          </a:p>
          <a:p>
            <a:pPr marL="355600" marR="5080" indent="-3429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1400" kern="0" spc="-10" dirty="0">
                <a:solidFill>
                  <a:srgbClr val="FFFFFF"/>
                </a:solidFill>
              </a:rPr>
              <a:t>ВЫСОКИЙ РИСК</a:t>
            </a:r>
            <a:endParaRPr lang="ru-RU" sz="2400" kern="0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F7741E7-9924-448B-BC0E-906518F65AAC}"/>
              </a:ext>
            </a:extLst>
          </p:cNvPr>
          <p:cNvSpPr/>
          <p:nvPr/>
        </p:nvSpPr>
        <p:spPr>
          <a:xfrm>
            <a:off x="1131207" y="2069807"/>
            <a:ext cx="2331840" cy="2507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5DF2891-A160-4D3E-A727-43A982F380AD}"/>
              </a:ext>
            </a:extLst>
          </p:cNvPr>
          <p:cNvSpPr/>
          <p:nvPr/>
        </p:nvSpPr>
        <p:spPr>
          <a:xfrm>
            <a:off x="7620508" y="2069807"/>
            <a:ext cx="2331840" cy="250780"/>
          </a:xfrm>
          <a:prstGeom prst="roundRect">
            <a:avLst/>
          </a:prstGeom>
          <a:noFill/>
          <a:ln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CB2A8DA-1DFD-4EE3-B58D-FBAA00714FE9}"/>
              </a:ext>
            </a:extLst>
          </p:cNvPr>
          <p:cNvCxnSpPr>
            <a:cxnSpLocks/>
          </p:cNvCxnSpPr>
          <p:nvPr/>
        </p:nvCxnSpPr>
        <p:spPr>
          <a:xfrm>
            <a:off x="3463047" y="2195197"/>
            <a:ext cx="22081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CDF65A25-09F3-46E9-94E9-B11343E8BBCF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6459211" y="2195197"/>
            <a:ext cx="1161297" cy="0"/>
          </a:xfrm>
          <a:prstGeom prst="line">
            <a:avLst/>
          </a:prstGeom>
          <a:ln w="28575">
            <a:solidFill>
              <a:srgbClr val="EF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12">
            <a:extLst>
              <a:ext uri="{FF2B5EF4-FFF2-40B4-BE49-F238E27FC236}">
                <a16:creationId xmlns:a16="http://schemas.microsoft.com/office/drawing/2014/main" id="{9DF893A7-8AD2-482E-A59A-11976D2D3219}"/>
              </a:ext>
            </a:extLst>
          </p:cNvPr>
          <p:cNvSpPr/>
          <p:nvPr/>
        </p:nvSpPr>
        <p:spPr>
          <a:xfrm>
            <a:off x="5671225" y="2195196"/>
            <a:ext cx="45719" cy="283399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005"/>
                </a:lnTo>
              </a:path>
            </a:pathLst>
          </a:custGeom>
          <a:ln w="254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5902B880-7397-434A-9E42-8409FB40185E}"/>
              </a:ext>
            </a:extLst>
          </p:cNvPr>
          <p:cNvSpPr/>
          <p:nvPr/>
        </p:nvSpPr>
        <p:spPr>
          <a:xfrm>
            <a:off x="6052225" y="2889419"/>
            <a:ext cx="87549" cy="549104"/>
          </a:xfrm>
          <a:prstGeom prst="downArrow">
            <a:avLst/>
          </a:prstGeom>
          <a:noFill/>
          <a:ln>
            <a:solidFill>
              <a:srgbClr val="EF3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2A19F7C0-65A5-49EF-A281-41262153A09D}"/>
              </a:ext>
            </a:extLst>
          </p:cNvPr>
          <p:cNvSpPr txBox="1"/>
          <p:nvPr/>
        </p:nvSpPr>
        <p:spPr>
          <a:xfrm>
            <a:off x="1974174" y="4867937"/>
            <a:ext cx="8331200" cy="1421543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Какие операции доступны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56210" marR="0" lvl="0" indent="-144145" algn="l" defTabSz="914400" rtl="0" eaLnBrk="1" fontAlgn="auto" latinLnBrk="0" hangingPunct="1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56845" algn="l"/>
              </a:tabLst>
              <a:defRPr/>
            </a:pP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упла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а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нало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г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овых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чи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лений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56210" marR="0" lvl="0" indent="-144145" algn="l" defTabSz="914400" rtl="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56845" algn="l"/>
              </a:tabLst>
              <a:defRPr/>
            </a:pP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выплат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а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зараб</a:t>
            </a:r>
            <a:r>
              <a:rPr kumimoji="0" sz="1200" b="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</a:t>
            </a:r>
            <a:r>
              <a:rPr kumimoji="0" sz="12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тной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платы</a:t>
            </a:r>
            <a:r>
              <a:rPr kumimoji="0" lang="ru-RU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и соц. выплат </a:t>
            </a:r>
            <a:r>
              <a:rPr lang="ru-RU" sz="1200" spc="-5" dirty="0">
                <a:solidFill>
                  <a:prstClr val="black"/>
                </a:solidFill>
                <a:latin typeface="Verdana"/>
                <a:cs typeface="Verdana"/>
              </a:rPr>
              <a:t>в объеме не более предыдущего календарного месяца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56210" marR="0" lvl="0" indent="-144145" algn="l" defTabSz="914400" rtl="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56845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Verdana"/>
                <a:cs typeface="Verdana"/>
              </a:rPr>
              <a:t>п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огашение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ранее выданных банком кредитов</a:t>
            </a:r>
          </a:p>
          <a:p>
            <a:pPr marL="156210" marR="0" lvl="0" indent="-144145" algn="l" defTabSz="914400" rtl="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56845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Verdana"/>
                <a:cs typeface="Verdana"/>
              </a:rPr>
              <a:t>перевод со счета ИП на личные нужны в размере не более 30 000 руб. в месяц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592B771-A9C9-44CC-A54E-C7854C47F640}"/>
              </a:ext>
            </a:extLst>
          </p:cNvPr>
          <p:cNvGrpSpPr/>
          <p:nvPr/>
        </p:nvGrpSpPr>
        <p:grpSpPr>
          <a:xfrm>
            <a:off x="424337" y="1481284"/>
            <a:ext cx="667924" cy="588523"/>
            <a:chOff x="424337" y="1481284"/>
            <a:chExt cx="667924" cy="588523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E1B41831-B089-4A1B-AF71-8A25F2E8C60A}"/>
                </a:ext>
              </a:extLst>
            </p:cNvPr>
            <p:cNvSpPr/>
            <p:nvPr/>
          </p:nvSpPr>
          <p:spPr>
            <a:xfrm>
              <a:off x="503756" y="1656905"/>
              <a:ext cx="499150" cy="41290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806AC36D-C03C-49BC-A0E1-171B41DCF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4337" y="1483086"/>
              <a:ext cx="328687" cy="1962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id="{56BDB658-5B05-442F-BFAC-2B387561A7D6}"/>
                </a:ext>
              </a:extLst>
            </p:cNvPr>
            <p:cNvCxnSpPr>
              <a:cxnSpLocks/>
            </p:cNvCxnSpPr>
            <p:nvPr/>
          </p:nvCxnSpPr>
          <p:spPr>
            <a:xfrm>
              <a:off x="749044" y="1481284"/>
              <a:ext cx="343217" cy="1990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FA80B686-6735-4B0E-B5D3-558C30903E38}"/>
                </a:ext>
              </a:extLst>
            </p:cNvPr>
            <p:cNvSpPr/>
            <p:nvPr/>
          </p:nvSpPr>
          <p:spPr>
            <a:xfrm>
              <a:off x="637639" y="1722772"/>
              <a:ext cx="224948" cy="221396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D5A388BF-65B4-4BD0-AC6D-A9EE8A182330}"/>
                </a:ext>
              </a:extLst>
            </p:cNvPr>
            <p:cNvSpPr/>
            <p:nvPr/>
          </p:nvSpPr>
          <p:spPr>
            <a:xfrm>
              <a:off x="655561" y="1740891"/>
              <a:ext cx="187581" cy="18461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$</a:t>
              </a:r>
              <a:endParaRPr lang="ru-RU" sz="1100" dirty="0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96426367-D446-4B7C-862B-5A25129DA29F}"/>
                </a:ext>
              </a:extLst>
            </p:cNvPr>
            <p:cNvSpPr/>
            <p:nvPr/>
          </p:nvSpPr>
          <p:spPr>
            <a:xfrm rot="7240657">
              <a:off x="843240" y="1891373"/>
              <a:ext cx="36777" cy="25944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: скругленные верхние углы 82">
              <a:extLst>
                <a:ext uri="{FF2B5EF4-FFF2-40B4-BE49-F238E27FC236}">
                  <a16:creationId xmlns:a16="http://schemas.microsoft.com/office/drawing/2014/main" id="{5F8BF5DA-E853-4006-A377-F2DB57961748}"/>
                </a:ext>
              </a:extLst>
            </p:cNvPr>
            <p:cNvSpPr/>
            <p:nvPr/>
          </p:nvSpPr>
          <p:spPr>
            <a:xfrm rot="7211859">
              <a:off x="930347" y="1864093"/>
              <a:ext cx="71132" cy="207170"/>
            </a:xfrm>
            <a:prstGeom prst="round2SameRect">
              <a:avLst/>
            </a:prstGeom>
            <a:solidFill>
              <a:srgbClr val="EF312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024E2188-6EF2-44D4-943A-ECB57711AD91}"/>
                </a:ext>
              </a:extLst>
            </p:cNvPr>
            <p:cNvCxnSpPr>
              <a:cxnSpLocks/>
            </p:cNvCxnSpPr>
            <p:nvPr/>
          </p:nvCxnSpPr>
          <p:spPr>
            <a:xfrm>
              <a:off x="503756" y="1656905"/>
              <a:ext cx="499150" cy="0"/>
            </a:xfrm>
            <a:prstGeom prst="line">
              <a:avLst/>
            </a:prstGeom>
            <a:ln w="12700">
              <a:solidFill>
                <a:srgbClr val="EF31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828BB25D-B87A-437E-A48F-0239F6BD7B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03" y="1509997"/>
              <a:ext cx="289862" cy="1736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BBA6D727-7748-40CB-9706-28006C210A5B}"/>
                </a:ext>
              </a:extLst>
            </p:cNvPr>
            <p:cNvCxnSpPr>
              <a:cxnSpLocks/>
            </p:cNvCxnSpPr>
            <p:nvPr/>
          </p:nvCxnSpPr>
          <p:spPr>
            <a:xfrm>
              <a:off x="749044" y="1509997"/>
              <a:ext cx="308899" cy="1790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67666892-6968-45F5-8973-840A5CF55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760" y="1472438"/>
            <a:ext cx="565748" cy="5973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CF397FED-A23E-425D-8491-3B6A3BA5055F}"/>
              </a:ext>
            </a:extLst>
          </p:cNvPr>
          <p:cNvGrpSpPr/>
          <p:nvPr/>
        </p:nvGrpSpPr>
        <p:grpSpPr>
          <a:xfrm>
            <a:off x="7079115" y="1563936"/>
            <a:ext cx="365058" cy="378815"/>
            <a:chOff x="7047414" y="1531513"/>
            <a:chExt cx="429513" cy="445699"/>
          </a:xfrm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D20A642E-C719-4C8E-A619-D23D95A4CAE7}"/>
                </a:ext>
              </a:extLst>
            </p:cNvPr>
            <p:cNvSpPr/>
            <p:nvPr/>
          </p:nvSpPr>
          <p:spPr>
            <a:xfrm>
              <a:off x="7145742" y="1679288"/>
              <a:ext cx="45719" cy="145307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D68F21CD-2A95-4E75-8335-BBE466BB1F1D}"/>
                </a:ext>
              </a:extLst>
            </p:cNvPr>
            <p:cNvSpPr/>
            <p:nvPr/>
          </p:nvSpPr>
          <p:spPr>
            <a:xfrm>
              <a:off x="7240537" y="1679288"/>
              <a:ext cx="45719" cy="145307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EB8D7C82-4A31-49F3-8A31-1F0F29256B11}"/>
                </a:ext>
              </a:extLst>
            </p:cNvPr>
            <p:cNvSpPr/>
            <p:nvPr/>
          </p:nvSpPr>
          <p:spPr>
            <a:xfrm>
              <a:off x="7335332" y="1679288"/>
              <a:ext cx="45719" cy="145307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Равнобедренный треугольник 97">
              <a:extLst>
                <a:ext uri="{FF2B5EF4-FFF2-40B4-BE49-F238E27FC236}">
                  <a16:creationId xmlns:a16="http://schemas.microsoft.com/office/drawing/2014/main" id="{2982A56A-5D31-4593-BBD5-1CD47D066379}"/>
                </a:ext>
              </a:extLst>
            </p:cNvPr>
            <p:cNvSpPr/>
            <p:nvPr/>
          </p:nvSpPr>
          <p:spPr>
            <a:xfrm>
              <a:off x="7097793" y="1531513"/>
              <a:ext cx="324828" cy="146249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664E422E-6346-403D-9469-2F6CF743C50A}"/>
                </a:ext>
              </a:extLst>
            </p:cNvPr>
            <p:cNvSpPr/>
            <p:nvPr/>
          </p:nvSpPr>
          <p:spPr>
            <a:xfrm>
              <a:off x="7214102" y="1565263"/>
              <a:ext cx="93249" cy="9324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F0F84C58-D438-4779-8BDB-93B634E25829}"/>
                </a:ext>
              </a:extLst>
            </p:cNvPr>
            <p:cNvSpPr/>
            <p:nvPr/>
          </p:nvSpPr>
          <p:spPr>
            <a:xfrm>
              <a:off x="7099993" y="1830280"/>
              <a:ext cx="324828" cy="61875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ABDF5CF5-085A-4E5B-8099-D3B9C92D5E63}"/>
                </a:ext>
              </a:extLst>
            </p:cNvPr>
            <p:cNvSpPr/>
            <p:nvPr/>
          </p:nvSpPr>
          <p:spPr>
            <a:xfrm>
              <a:off x="7047414" y="1895395"/>
              <a:ext cx="429513" cy="81817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9AB2B97A-20C4-4297-9D69-4550F3772466}"/>
              </a:ext>
            </a:extLst>
          </p:cNvPr>
          <p:cNvGrpSpPr/>
          <p:nvPr/>
        </p:nvGrpSpPr>
        <p:grpSpPr>
          <a:xfrm>
            <a:off x="7380777" y="1452555"/>
            <a:ext cx="127933" cy="143986"/>
            <a:chOff x="6962480" y="1312966"/>
            <a:chExt cx="141054" cy="165839"/>
          </a:xfrm>
        </p:grpSpPr>
        <p:sp>
          <p:nvSpPr>
            <p:cNvPr id="102" name="Равнобедренный треугольник 101">
              <a:extLst>
                <a:ext uri="{FF2B5EF4-FFF2-40B4-BE49-F238E27FC236}">
                  <a16:creationId xmlns:a16="http://schemas.microsoft.com/office/drawing/2014/main" id="{E786663F-7AFC-4DE9-A868-D5DADE12DE87}"/>
                </a:ext>
              </a:extLst>
            </p:cNvPr>
            <p:cNvSpPr/>
            <p:nvPr/>
          </p:nvSpPr>
          <p:spPr>
            <a:xfrm flipH="1">
              <a:off x="6962480" y="1312966"/>
              <a:ext cx="137634" cy="63276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07" name="Прямая соединительная линия 106">
              <a:extLst>
                <a:ext uri="{FF2B5EF4-FFF2-40B4-BE49-F238E27FC236}">
                  <a16:creationId xmlns:a16="http://schemas.microsoft.com/office/drawing/2014/main" id="{1FF0DAFA-C90B-4CA9-A9A8-00F6A8BBE6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2623" y="1380436"/>
              <a:ext cx="0" cy="920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A1636573-E289-430F-81CF-DB133F200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9675" y="1380436"/>
              <a:ext cx="0" cy="920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>
              <a:extLst>
                <a:ext uri="{FF2B5EF4-FFF2-40B4-BE49-F238E27FC236}">
                  <a16:creationId xmlns:a16="http://schemas.microsoft.com/office/drawing/2014/main" id="{AACB2F3E-BC93-46E6-9980-7C26A2C45D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571" y="1380436"/>
              <a:ext cx="0" cy="920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>
              <a:extLst>
                <a:ext uri="{FF2B5EF4-FFF2-40B4-BE49-F238E27FC236}">
                  <a16:creationId xmlns:a16="http://schemas.microsoft.com/office/drawing/2014/main" id="{8AE45A2A-6DAE-48C9-9A72-2EB8FA227530}"/>
                </a:ext>
              </a:extLst>
            </p:cNvPr>
            <p:cNvCxnSpPr>
              <a:cxnSpLocks/>
            </p:cNvCxnSpPr>
            <p:nvPr/>
          </p:nvCxnSpPr>
          <p:spPr>
            <a:xfrm>
              <a:off x="6965892" y="1478805"/>
              <a:ext cx="1376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A2BB12D5-4670-4420-A0B7-376208F7BF34}"/>
              </a:ext>
            </a:extLst>
          </p:cNvPr>
          <p:cNvGrpSpPr/>
          <p:nvPr/>
        </p:nvGrpSpPr>
        <p:grpSpPr>
          <a:xfrm>
            <a:off x="7393884" y="1975216"/>
            <a:ext cx="126340" cy="148540"/>
            <a:chOff x="6962480" y="1312966"/>
            <a:chExt cx="141054" cy="165839"/>
          </a:xfrm>
        </p:grpSpPr>
        <p:sp>
          <p:nvSpPr>
            <p:cNvPr id="132" name="Равнобедренный треугольник 131">
              <a:extLst>
                <a:ext uri="{FF2B5EF4-FFF2-40B4-BE49-F238E27FC236}">
                  <a16:creationId xmlns:a16="http://schemas.microsoft.com/office/drawing/2014/main" id="{16FAA7B1-CF30-4E67-8DCD-E2C29D95F341}"/>
                </a:ext>
              </a:extLst>
            </p:cNvPr>
            <p:cNvSpPr/>
            <p:nvPr/>
          </p:nvSpPr>
          <p:spPr>
            <a:xfrm flipH="1">
              <a:off x="6962480" y="1312966"/>
              <a:ext cx="137634" cy="63276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3" name="Прямая соединительная линия 132">
              <a:extLst>
                <a:ext uri="{FF2B5EF4-FFF2-40B4-BE49-F238E27FC236}">
                  <a16:creationId xmlns:a16="http://schemas.microsoft.com/office/drawing/2014/main" id="{FF36DE69-24EF-4AB4-BD39-FA5296B562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2623" y="1380436"/>
              <a:ext cx="0" cy="920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>
              <a:extLst>
                <a:ext uri="{FF2B5EF4-FFF2-40B4-BE49-F238E27FC236}">
                  <a16:creationId xmlns:a16="http://schemas.microsoft.com/office/drawing/2014/main" id="{FD10DAE5-18F9-4A64-A2F0-FBD06D194B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9675" y="1380436"/>
              <a:ext cx="0" cy="920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>
              <a:extLst>
                <a:ext uri="{FF2B5EF4-FFF2-40B4-BE49-F238E27FC236}">
                  <a16:creationId xmlns:a16="http://schemas.microsoft.com/office/drawing/2014/main" id="{FE581E39-D117-465E-8550-A4329ABB82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571" y="1380436"/>
              <a:ext cx="0" cy="920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>
              <a:extLst>
                <a:ext uri="{FF2B5EF4-FFF2-40B4-BE49-F238E27FC236}">
                  <a16:creationId xmlns:a16="http://schemas.microsoft.com/office/drawing/2014/main" id="{545F3FF3-FA9D-4E00-AB97-8557815D22C3}"/>
                </a:ext>
              </a:extLst>
            </p:cNvPr>
            <p:cNvCxnSpPr>
              <a:cxnSpLocks/>
            </p:cNvCxnSpPr>
            <p:nvPr/>
          </p:nvCxnSpPr>
          <p:spPr>
            <a:xfrm>
              <a:off x="6965892" y="1478805"/>
              <a:ext cx="1376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1B87988E-8E13-4579-A4FE-E562C3805C79}"/>
              </a:ext>
            </a:extLst>
          </p:cNvPr>
          <p:cNvGrpSpPr/>
          <p:nvPr/>
        </p:nvGrpSpPr>
        <p:grpSpPr>
          <a:xfrm>
            <a:off x="7004879" y="1450476"/>
            <a:ext cx="130912" cy="146066"/>
            <a:chOff x="6962480" y="1312966"/>
            <a:chExt cx="141054" cy="165839"/>
          </a:xfrm>
        </p:grpSpPr>
        <p:sp>
          <p:nvSpPr>
            <p:cNvPr id="138" name="Равнобедренный треугольник 137">
              <a:extLst>
                <a:ext uri="{FF2B5EF4-FFF2-40B4-BE49-F238E27FC236}">
                  <a16:creationId xmlns:a16="http://schemas.microsoft.com/office/drawing/2014/main" id="{0C3C7B78-8051-4D85-933F-C22F57A8EB75}"/>
                </a:ext>
              </a:extLst>
            </p:cNvPr>
            <p:cNvSpPr/>
            <p:nvPr/>
          </p:nvSpPr>
          <p:spPr>
            <a:xfrm flipH="1">
              <a:off x="6962480" y="1312966"/>
              <a:ext cx="137634" cy="63276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9" name="Прямая соединительная линия 138">
              <a:extLst>
                <a:ext uri="{FF2B5EF4-FFF2-40B4-BE49-F238E27FC236}">
                  <a16:creationId xmlns:a16="http://schemas.microsoft.com/office/drawing/2014/main" id="{9DA50506-593A-4BF3-A391-C07B21D1FA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2623" y="1380436"/>
              <a:ext cx="0" cy="920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>
              <a:extLst>
                <a:ext uri="{FF2B5EF4-FFF2-40B4-BE49-F238E27FC236}">
                  <a16:creationId xmlns:a16="http://schemas.microsoft.com/office/drawing/2014/main" id="{3F12CAA5-B016-45AC-B7D9-C34CE3F75C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9675" y="1380436"/>
              <a:ext cx="0" cy="920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>
              <a:extLst>
                <a:ext uri="{FF2B5EF4-FFF2-40B4-BE49-F238E27FC236}">
                  <a16:creationId xmlns:a16="http://schemas.microsoft.com/office/drawing/2014/main" id="{2E23C244-D97D-42AC-87C4-73C8FAAD77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571" y="1380436"/>
              <a:ext cx="0" cy="920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>
              <a:extLst>
                <a:ext uri="{FF2B5EF4-FFF2-40B4-BE49-F238E27FC236}">
                  <a16:creationId xmlns:a16="http://schemas.microsoft.com/office/drawing/2014/main" id="{58E98C4F-C791-4086-B789-A943C063E704}"/>
                </a:ext>
              </a:extLst>
            </p:cNvPr>
            <p:cNvCxnSpPr>
              <a:cxnSpLocks/>
            </p:cNvCxnSpPr>
            <p:nvPr/>
          </p:nvCxnSpPr>
          <p:spPr>
            <a:xfrm>
              <a:off x="6965892" y="1478805"/>
              <a:ext cx="1376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85530BD6-A0A0-4DF7-A1DD-EE73EF1A7DC0}"/>
              </a:ext>
            </a:extLst>
          </p:cNvPr>
          <p:cNvGrpSpPr/>
          <p:nvPr/>
        </p:nvGrpSpPr>
        <p:grpSpPr>
          <a:xfrm>
            <a:off x="7009753" y="1972484"/>
            <a:ext cx="127889" cy="150361"/>
            <a:chOff x="6962480" y="1312966"/>
            <a:chExt cx="141054" cy="165839"/>
          </a:xfrm>
        </p:grpSpPr>
        <p:sp>
          <p:nvSpPr>
            <p:cNvPr id="144" name="Равнобедренный треугольник 143">
              <a:extLst>
                <a:ext uri="{FF2B5EF4-FFF2-40B4-BE49-F238E27FC236}">
                  <a16:creationId xmlns:a16="http://schemas.microsoft.com/office/drawing/2014/main" id="{505ABD64-9BBA-4085-9B76-34E52DA02039}"/>
                </a:ext>
              </a:extLst>
            </p:cNvPr>
            <p:cNvSpPr/>
            <p:nvPr/>
          </p:nvSpPr>
          <p:spPr>
            <a:xfrm flipH="1">
              <a:off x="6962480" y="1312966"/>
              <a:ext cx="137634" cy="63276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45" name="Прямая соединительная линия 144">
              <a:extLst>
                <a:ext uri="{FF2B5EF4-FFF2-40B4-BE49-F238E27FC236}">
                  <a16:creationId xmlns:a16="http://schemas.microsoft.com/office/drawing/2014/main" id="{9F5E0664-176A-49EF-B8D9-97145BF2DC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2624" y="1380436"/>
              <a:ext cx="0" cy="920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>
              <a:extLst>
                <a:ext uri="{FF2B5EF4-FFF2-40B4-BE49-F238E27FC236}">
                  <a16:creationId xmlns:a16="http://schemas.microsoft.com/office/drawing/2014/main" id="{DC254CE7-F3A9-4679-BCA7-67A7318EA6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9675" y="1380436"/>
              <a:ext cx="0" cy="920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>
              <a:extLst>
                <a:ext uri="{FF2B5EF4-FFF2-40B4-BE49-F238E27FC236}">
                  <a16:creationId xmlns:a16="http://schemas.microsoft.com/office/drawing/2014/main" id="{1AD6974C-365E-4209-8510-0E278CE8C2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571" y="1380436"/>
              <a:ext cx="0" cy="920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>
              <a:extLst>
                <a:ext uri="{FF2B5EF4-FFF2-40B4-BE49-F238E27FC236}">
                  <a16:creationId xmlns:a16="http://schemas.microsoft.com/office/drawing/2014/main" id="{39659C2B-9DDE-4578-AB09-421C726F3C74}"/>
                </a:ext>
              </a:extLst>
            </p:cNvPr>
            <p:cNvCxnSpPr>
              <a:cxnSpLocks/>
            </p:cNvCxnSpPr>
            <p:nvPr/>
          </p:nvCxnSpPr>
          <p:spPr>
            <a:xfrm>
              <a:off x="6965892" y="1478805"/>
              <a:ext cx="1376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Стрелка: изогнутая 148">
            <a:extLst>
              <a:ext uri="{FF2B5EF4-FFF2-40B4-BE49-F238E27FC236}">
                <a16:creationId xmlns:a16="http://schemas.microsoft.com/office/drawing/2014/main" id="{3B785823-0D6F-437E-8A19-A38E48FD7DC0}"/>
              </a:ext>
            </a:extLst>
          </p:cNvPr>
          <p:cNvSpPr/>
          <p:nvPr/>
        </p:nvSpPr>
        <p:spPr>
          <a:xfrm rot="10800000">
            <a:off x="7204894" y="1976815"/>
            <a:ext cx="113500" cy="104644"/>
          </a:xfrm>
          <a:prstGeom prst="bentArrow">
            <a:avLst/>
          </a:prstGeom>
          <a:noFill/>
          <a:ln w="12700">
            <a:solidFill>
              <a:schemeClr val="bg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0" name="Стрелка: изогнутая 149">
            <a:extLst>
              <a:ext uri="{FF2B5EF4-FFF2-40B4-BE49-F238E27FC236}">
                <a16:creationId xmlns:a16="http://schemas.microsoft.com/office/drawing/2014/main" id="{A6DF6BA6-9C0F-4FE6-8F9A-4D56E34C81CF}"/>
              </a:ext>
            </a:extLst>
          </p:cNvPr>
          <p:cNvSpPr/>
          <p:nvPr/>
        </p:nvSpPr>
        <p:spPr>
          <a:xfrm rot="5400000">
            <a:off x="7420274" y="1698706"/>
            <a:ext cx="113500" cy="109275"/>
          </a:xfrm>
          <a:prstGeom prst="bentArrow">
            <a:avLst/>
          </a:prstGeom>
          <a:noFill/>
          <a:ln w="12700">
            <a:solidFill>
              <a:schemeClr val="bg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1" name="Стрелка: изогнутая 150">
            <a:extLst>
              <a:ext uri="{FF2B5EF4-FFF2-40B4-BE49-F238E27FC236}">
                <a16:creationId xmlns:a16="http://schemas.microsoft.com/office/drawing/2014/main" id="{74FABCEC-4AB6-47F3-BEE0-7BA7BC2A9CAB}"/>
              </a:ext>
            </a:extLst>
          </p:cNvPr>
          <p:cNvSpPr/>
          <p:nvPr/>
        </p:nvSpPr>
        <p:spPr>
          <a:xfrm rot="16200000">
            <a:off x="6997449" y="1704594"/>
            <a:ext cx="113500" cy="97498"/>
          </a:xfrm>
          <a:prstGeom prst="bentArrow">
            <a:avLst/>
          </a:prstGeom>
          <a:noFill/>
          <a:ln w="12700">
            <a:solidFill>
              <a:schemeClr val="bg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2" name="Стрелка: изогнутая 151">
            <a:extLst>
              <a:ext uri="{FF2B5EF4-FFF2-40B4-BE49-F238E27FC236}">
                <a16:creationId xmlns:a16="http://schemas.microsoft.com/office/drawing/2014/main" id="{8EF468C4-EB25-4923-9891-523F785C58D7}"/>
              </a:ext>
            </a:extLst>
          </p:cNvPr>
          <p:cNvSpPr/>
          <p:nvPr/>
        </p:nvSpPr>
        <p:spPr>
          <a:xfrm>
            <a:off x="7204894" y="1445498"/>
            <a:ext cx="113500" cy="100665"/>
          </a:xfrm>
          <a:prstGeom prst="bentArrow">
            <a:avLst/>
          </a:prstGeom>
          <a:noFill/>
          <a:ln w="12700">
            <a:solidFill>
              <a:schemeClr val="bg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00" y="780336"/>
            <a:ext cx="10896600" cy="42221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4550" b="1" spc="405" dirty="0">
                <a:solidFill>
                  <a:srgbClr val="FFFFFF"/>
                </a:solidFill>
                <a:latin typeface="Tahoma"/>
                <a:cs typeface="Tahoma"/>
              </a:rPr>
              <a:t>МОГУТ </a:t>
            </a:r>
            <a:r>
              <a:rPr sz="4550" b="1" spc="195" dirty="0">
                <a:solidFill>
                  <a:srgbClr val="FFFFFF"/>
                </a:solidFill>
                <a:latin typeface="Tahoma"/>
                <a:cs typeface="Tahoma"/>
              </a:rPr>
              <a:t>ЛИ </a:t>
            </a:r>
            <a:r>
              <a:rPr sz="4550" b="1" spc="300" dirty="0">
                <a:solidFill>
                  <a:srgbClr val="FFFFFF"/>
                </a:solidFill>
                <a:latin typeface="Tahoma"/>
                <a:cs typeface="Tahoma"/>
              </a:rPr>
              <a:t>ЗАБЛОКИРОВАТЬ </a:t>
            </a:r>
            <a:r>
              <a:rPr sz="4550" b="1" spc="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50" b="1" spc="285" dirty="0">
                <a:solidFill>
                  <a:srgbClr val="FFFFFF"/>
                </a:solidFill>
                <a:latin typeface="Tahoma"/>
                <a:cs typeface="Tahoma"/>
              </a:rPr>
              <a:t>ОР</a:t>
            </a:r>
            <a:r>
              <a:rPr sz="4550" b="1" spc="265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4550" b="1" spc="360" dirty="0">
                <a:solidFill>
                  <a:srgbClr val="FFFFFF"/>
                </a:solidFill>
                <a:latin typeface="Tahoma"/>
                <a:cs typeface="Tahoma"/>
              </a:rPr>
              <a:t>АНИ</a:t>
            </a:r>
            <a:r>
              <a:rPr sz="4550" b="1" spc="26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4550" b="1" spc="155" dirty="0">
                <a:solidFill>
                  <a:srgbClr val="FFFFFF"/>
                </a:solidFill>
                <a:latin typeface="Tahoma"/>
                <a:cs typeface="Tahoma"/>
              </a:rPr>
              <a:t>АЦИ</a:t>
            </a:r>
            <a:r>
              <a:rPr sz="4550" b="1" spc="165" dirty="0">
                <a:solidFill>
                  <a:srgbClr val="FFFFFF"/>
                </a:solidFill>
                <a:latin typeface="Tahoma"/>
                <a:cs typeface="Tahoma"/>
              </a:rPr>
              <a:t>Ю</a:t>
            </a:r>
            <a:r>
              <a:rPr sz="4550" b="1" spc="19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4550" b="1" spc="-4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50" b="1" spc="170" dirty="0">
                <a:latin typeface="Tahoma"/>
                <a:cs typeface="Tahoma"/>
              </a:rPr>
              <a:t>К</a:t>
            </a:r>
            <a:r>
              <a:rPr sz="4550" b="1" spc="40" dirty="0">
                <a:latin typeface="Tahoma"/>
                <a:cs typeface="Tahoma"/>
              </a:rPr>
              <a:t>О</a:t>
            </a:r>
            <a:r>
              <a:rPr sz="4550" b="1" spc="495" dirty="0">
                <a:latin typeface="Tahoma"/>
                <a:cs typeface="Tahoma"/>
              </a:rPr>
              <a:t>Т</a:t>
            </a:r>
            <a:r>
              <a:rPr sz="4550" b="1" spc="90" dirty="0">
                <a:latin typeface="Tahoma"/>
                <a:cs typeface="Tahoma"/>
              </a:rPr>
              <a:t>О</a:t>
            </a:r>
            <a:r>
              <a:rPr sz="4550" b="1" spc="135" dirty="0">
                <a:latin typeface="Tahoma"/>
                <a:cs typeface="Tahoma"/>
              </a:rPr>
              <a:t>Р</a:t>
            </a:r>
            <a:r>
              <a:rPr sz="4550" b="1" spc="390" dirty="0">
                <a:latin typeface="Tahoma"/>
                <a:cs typeface="Tahoma"/>
              </a:rPr>
              <a:t>АЯ</a:t>
            </a:r>
            <a:r>
              <a:rPr sz="4550" b="1" spc="-420" dirty="0">
                <a:latin typeface="Tahoma"/>
                <a:cs typeface="Tahoma"/>
              </a:rPr>
              <a:t> </a:t>
            </a:r>
            <a:r>
              <a:rPr sz="4550" b="1" spc="250" dirty="0">
                <a:latin typeface="Tahoma"/>
                <a:cs typeface="Tahoma"/>
              </a:rPr>
              <a:t>ВНОВЬ  </a:t>
            </a:r>
            <a:r>
              <a:rPr sz="4550" b="1" spc="320" dirty="0">
                <a:latin typeface="Tahoma"/>
                <a:cs typeface="Tahoma"/>
              </a:rPr>
              <a:t>ОРГАНИЗОВАНА </a:t>
            </a:r>
            <a:r>
              <a:rPr sz="4550" b="1" spc="240" dirty="0">
                <a:latin typeface="Tahoma"/>
                <a:cs typeface="Tahoma"/>
              </a:rPr>
              <a:t>И </a:t>
            </a:r>
            <a:r>
              <a:rPr sz="4550" b="1" spc="210" dirty="0">
                <a:latin typeface="Tahoma"/>
                <a:cs typeface="Tahoma"/>
              </a:rPr>
              <a:t>ТОЛЬКО </a:t>
            </a:r>
            <a:r>
              <a:rPr sz="4550" b="1" spc="215" dirty="0">
                <a:latin typeface="Tahoma"/>
                <a:cs typeface="Tahoma"/>
              </a:rPr>
              <a:t> </a:t>
            </a:r>
            <a:r>
              <a:rPr sz="4550" b="1" spc="355" dirty="0">
                <a:latin typeface="Tahoma"/>
                <a:cs typeface="Tahoma"/>
              </a:rPr>
              <a:t>ОТКРЫЛА</a:t>
            </a:r>
            <a:r>
              <a:rPr sz="4550" b="1" spc="-170" dirty="0">
                <a:latin typeface="Tahoma"/>
                <a:cs typeface="Tahoma"/>
              </a:rPr>
              <a:t> </a:t>
            </a:r>
            <a:r>
              <a:rPr sz="4550" b="1" spc="300" dirty="0">
                <a:latin typeface="Tahoma"/>
                <a:cs typeface="Tahoma"/>
              </a:rPr>
              <a:t>СЧЕТ?</a:t>
            </a:r>
            <a:endParaRPr sz="4550">
              <a:latin typeface="Tahoma"/>
              <a:cs typeface="Tahoma"/>
            </a:endParaRPr>
          </a:p>
          <a:p>
            <a:pPr marL="12700" marR="609600">
              <a:lnSpc>
                <a:spcPts val="5510"/>
              </a:lnSpc>
              <a:spcBef>
                <a:spcPts val="100"/>
              </a:spcBef>
            </a:pPr>
            <a:r>
              <a:rPr sz="4550" b="1" spc="375" dirty="0">
                <a:latin typeface="Tahoma"/>
                <a:cs typeface="Tahoma"/>
              </a:rPr>
              <a:t>КАКИЕ</a:t>
            </a:r>
            <a:r>
              <a:rPr sz="4550" b="1" spc="-185" dirty="0">
                <a:latin typeface="Tahoma"/>
                <a:cs typeface="Tahoma"/>
              </a:rPr>
              <a:t> </a:t>
            </a:r>
            <a:r>
              <a:rPr sz="4550" b="1" spc="260" dirty="0">
                <a:latin typeface="Tahoma"/>
                <a:cs typeface="Tahoma"/>
              </a:rPr>
              <a:t>ОПЕРАЦИИ</a:t>
            </a:r>
            <a:r>
              <a:rPr sz="4550" b="1" spc="-180" dirty="0">
                <a:latin typeface="Tahoma"/>
                <a:cs typeface="Tahoma"/>
              </a:rPr>
              <a:t> </a:t>
            </a:r>
            <a:r>
              <a:rPr sz="4550" b="1" spc="315" dirty="0">
                <a:latin typeface="Tahoma"/>
                <a:cs typeface="Tahoma"/>
              </a:rPr>
              <a:t>БУДЕТ</a:t>
            </a:r>
            <a:r>
              <a:rPr sz="4550" b="1" spc="-185" dirty="0">
                <a:latin typeface="Tahoma"/>
                <a:cs typeface="Tahoma"/>
              </a:rPr>
              <a:t> </a:t>
            </a:r>
            <a:r>
              <a:rPr sz="4550" b="1" spc="325" dirty="0">
                <a:latin typeface="Tahoma"/>
                <a:cs typeface="Tahoma"/>
              </a:rPr>
              <a:t>БАНК </a:t>
            </a:r>
            <a:r>
              <a:rPr sz="4550" b="1" spc="-1315" dirty="0">
                <a:latin typeface="Tahoma"/>
                <a:cs typeface="Tahoma"/>
              </a:rPr>
              <a:t> </a:t>
            </a:r>
            <a:r>
              <a:rPr sz="4550" b="1" spc="240" dirty="0">
                <a:latin typeface="Tahoma"/>
                <a:cs typeface="Tahoma"/>
              </a:rPr>
              <a:t>ОТСЛЕЖИВАТЬ?</a:t>
            </a:r>
            <a:endParaRPr sz="45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92339" y="6241743"/>
            <a:ext cx="379095" cy="375103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z="2000" b="1" spc="-85" dirty="0">
                <a:solidFill>
                  <a:schemeClr val="bg1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525"/>
                </a:spcBef>
              </a:pPr>
              <a:t>13</a:t>
            </a:fld>
            <a:endParaRPr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/>
              <a:t>РИСКИ</a:t>
            </a:r>
            <a:r>
              <a:rPr spc="-70" dirty="0"/>
              <a:t> </a:t>
            </a:r>
            <a:r>
              <a:rPr spc="50" dirty="0"/>
              <a:t>БИЗН</a:t>
            </a:r>
            <a:r>
              <a:rPr spc="35" dirty="0"/>
              <a:t>Е</a:t>
            </a:r>
            <a:r>
              <a:rPr spc="20" dirty="0"/>
              <a:t>С</a:t>
            </a:r>
            <a:r>
              <a:rPr spc="45" dirty="0"/>
              <a:t>А</a:t>
            </a:r>
            <a:r>
              <a:rPr spc="-70" dirty="0"/>
              <a:t> </a:t>
            </a:r>
            <a:r>
              <a:rPr spc="15" dirty="0"/>
              <a:t>ПО</a:t>
            </a:r>
            <a:r>
              <a:rPr spc="-70" dirty="0"/>
              <a:t> </a:t>
            </a:r>
            <a:r>
              <a:rPr spc="-20" dirty="0"/>
              <a:t>115-</a:t>
            </a:r>
            <a:r>
              <a:rPr spc="-30" dirty="0"/>
              <a:t>Ф</a:t>
            </a:r>
            <a:r>
              <a:rPr spc="80" dirty="0"/>
              <a:t>З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9" y="1154698"/>
            <a:ext cx="10741025" cy="143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30" dirty="0">
                <a:latin typeface="Verdana"/>
                <a:cs typeface="Verdana"/>
              </a:rPr>
              <a:t>Сомнительные </a:t>
            </a:r>
            <a:r>
              <a:rPr sz="1600" spc="-35" dirty="0">
                <a:latin typeface="Verdana"/>
                <a:cs typeface="Verdana"/>
              </a:rPr>
              <a:t>операции </a:t>
            </a:r>
            <a:r>
              <a:rPr sz="1600" spc="105" dirty="0">
                <a:latin typeface="Verdana"/>
                <a:cs typeface="Verdana"/>
              </a:rPr>
              <a:t>– </a:t>
            </a:r>
            <a:r>
              <a:rPr sz="1600" spc="-25" dirty="0">
                <a:latin typeface="Verdana"/>
                <a:cs typeface="Verdana"/>
              </a:rPr>
              <a:t>это </a:t>
            </a:r>
            <a:r>
              <a:rPr sz="1600" spc="-45" dirty="0">
                <a:latin typeface="Verdana"/>
                <a:cs typeface="Verdana"/>
              </a:rPr>
              <a:t>операции, </a:t>
            </a:r>
            <a:r>
              <a:rPr sz="1600" b="1" spc="-15" dirty="0">
                <a:solidFill>
                  <a:srgbClr val="EF3124"/>
                </a:solidFill>
                <a:latin typeface="Tahoma"/>
                <a:cs typeface="Tahoma"/>
              </a:rPr>
              <a:t>имеющие </a:t>
            </a:r>
            <a:r>
              <a:rPr sz="1600" b="1" spc="80" dirty="0">
                <a:solidFill>
                  <a:srgbClr val="EF3124"/>
                </a:solidFill>
                <a:latin typeface="Tahoma"/>
                <a:cs typeface="Tahoma"/>
              </a:rPr>
              <a:t>НЕОБЫЧНЫЙ </a:t>
            </a:r>
            <a:r>
              <a:rPr sz="1600" b="1" spc="15" dirty="0">
                <a:solidFill>
                  <a:srgbClr val="EF3124"/>
                </a:solidFill>
                <a:latin typeface="Tahoma"/>
                <a:cs typeface="Tahoma"/>
              </a:rPr>
              <a:t>характер </a:t>
            </a:r>
            <a:r>
              <a:rPr sz="1600" b="1" spc="-15" dirty="0">
                <a:solidFill>
                  <a:srgbClr val="EF3124"/>
                </a:solidFill>
                <a:latin typeface="Tahoma"/>
                <a:cs typeface="Tahoma"/>
              </a:rPr>
              <a:t>и </a:t>
            </a:r>
            <a:r>
              <a:rPr sz="1600" b="1" spc="10" dirty="0">
                <a:solidFill>
                  <a:srgbClr val="EF3124"/>
                </a:solidFill>
                <a:latin typeface="Tahoma"/>
                <a:cs typeface="Tahoma"/>
              </a:rPr>
              <a:t>признаки </a:t>
            </a:r>
            <a:r>
              <a:rPr sz="1600" b="1" spc="15" dirty="0">
                <a:solidFill>
                  <a:srgbClr val="EF3124"/>
                </a:solidFill>
                <a:latin typeface="Tahoma"/>
                <a:cs typeface="Tahoma"/>
              </a:rPr>
              <a:t>отсутствия </a:t>
            </a:r>
            <a:r>
              <a:rPr sz="1600" b="1" spc="20" dirty="0">
                <a:solidFill>
                  <a:srgbClr val="EF3124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EF3124"/>
                </a:solidFill>
                <a:latin typeface="Tahoma"/>
                <a:cs typeface="Tahoma"/>
              </a:rPr>
              <a:t>явного</a:t>
            </a:r>
            <a:r>
              <a:rPr sz="1600" b="1" spc="-60" dirty="0">
                <a:solidFill>
                  <a:srgbClr val="EF3124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EF3124"/>
                </a:solidFill>
                <a:latin typeface="Tahoma"/>
                <a:cs typeface="Tahoma"/>
              </a:rPr>
              <a:t>экономического</a:t>
            </a:r>
            <a:r>
              <a:rPr sz="1600" b="1" spc="-55" dirty="0">
                <a:solidFill>
                  <a:srgbClr val="EF3124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EF3124"/>
                </a:solidFill>
                <a:latin typeface="Tahoma"/>
                <a:cs typeface="Tahoma"/>
              </a:rPr>
              <a:t>смысла</a:t>
            </a:r>
            <a:r>
              <a:rPr sz="1600" b="1" spc="-55" dirty="0">
                <a:solidFill>
                  <a:srgbClr val="EF3124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EF3124"/>
                </a:solidFill>
                <a:latin typeface="Tahoma"/>
                <a:cs typeface="Tahoma"/>
              </a:rPr>
              <a:t>и</a:t>
            </a:r>
            <a:r>
              <a:rPr sz="1600" b="1" spc="-60" dirty="0">
                <a:solidFill>
                  <a:srgbClr val="EF3124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EF3124"/>
                </a:solidFill>
                <a:latin typeface="Tahoma"/>
                <a:cs typeface="Tahoma"/>
              </a:rPr>
              <a:t>очевидных</a:t>
            </a:r>
            <a:r>
              <a:rPr sz="1600" b="1" spc="-55" dirty="0">
                <a:solidFill>
                  <a:srgbClr val="EF3124"/>
                </a:solidFill>
                <a:latin typeface="Tahoma"/>
                <a:cs typeface="Tahoma"/>
              </a:rPr>
              <a:t> </a:t>
            </a:r>
            <a:r>
              <a:rPr sz="1600" b="1" spc="10" dirty="0">
                <a:solidFill>
                  <a:srgbClr val="EF3124"/>
                </a:solidFill>
                <a:latin typeface="Tahoma"/>
                <a:cs typeface="Tahoma"/>
              </a:rPr>
              <a:t>законных</a:t>
            </a:r>
            <a:r>
              <a:rPr sz="1600" b="1" spc="-55" dirty="0">
                <a:solidFill>
                  <a:srgbClr val="EF3124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EF3124"/>
                </a:solidFill>
                <a:latin typeface="Tahoma"/>
                <a:cs typeface="Tahoma"/>
              </a:rPr>
              <a:t>целей,</a:t>
            </a:r>
            <a:r>
              <a:rPr sz="1600" b="1" spc="-30" dirty="0">
                <a:solidFill>
                  <a:srgbClr val="EF3124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latin typeface="Verdana"/>
                <a:cs typeface="Verdana"/>
              </a:rPr>
              <a:t>которые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могут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проводиться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для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вывода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капитала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из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страны,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финансирования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«серого»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импорта,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перевода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денежных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средств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из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безналичной</a:t>
            </a:r>
            <a:endParaRPr sz="1600">
              <a:latin typeface="Verdana"/>
              <a:cs typeface="Verdana"/>
            </a:endParaRPr>
          </a:p>
          <a:p>
            <a:pPr marL="12700" marR="576580">
              <a:lnSpc>
                <a:spcPct val="100000"/>
              </a:lnSpc>
            </a:pPr>
            <a:r>
              <a:rPr sz="1600" spc="-50" dirty="0">
                <a:latin typeface="Verdana"/>
                <a:cs typeface="Verdana"/>
              </a:rPr>
              <a:t>в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наличную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форму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и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последующего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ухода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от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налогообложения,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а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также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для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финансовой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поддержки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коррупции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и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других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противозаконных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целей.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900" spc="-25" dirty="0">
                <a:solidFill>
                  <a:srgbClr val="7B7C7F"/>
                </a:solidFill>
                <a:latin typeface="Verdana"/>
                <a:cs typeface="Verdana"/>
              </a:rPr>
              <a:t>(письмо</a:t>
            </a:r>
            <a:r>
              <a:rPr sz="900" spc="-80" dirty="0">
                <a:solidFill>
                  <a:srgbClr val="7B7C7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7B7C7F"/>
                </a:solidFill>
                <a:latin typeface="Verdana"/>
                <a:cs typeface="Verdana"/>
              </a:rPr>
              <a:t>Банка</a:t>
            </a:r>
            <a:r>
              <a:rPr sz="900" spc="-80" dirty="0">
                <a:solidFill>
                  <a:srgbClr val="7B7C7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7B7C7F"/>
                </a:solidFill>
                <a:latin typeface="Verdana"/>
                <a:cs typeface="Verdana"/>
              </a:rPr>
              <a:t>России</a:t>
            </a:r>
            <a:r>
              <a:rPr sz="900" spc="-75" dirty="0">
                <a:solidFill>
                  <a:srgbClr val="7B7C7F"/>
                </a:solidFill>
                <a:latin typeface="Verdana"/>
                <a:cs typeface="Verdana"/>
              </a:rPr>
              <a:t> </a:t>
            </a:r>
            <a:r>
              <a:rPr sz="900" spc="-25" dirty="0">
                <a:solidFill>
                  <a:srgbClr val="7B7C7F"/>
                </a:solidFill>
                <a:latin typeface="Verdana"/>
                <a:cs typeface="Verdana"/>
              </a:rPr>
              <a:t>№172-Т</a:t>
            </a:r>
            <a:r>
              <a:rPr sz="900" spc="-80" dirty="0">
                <a:solidFill>
                  <a:srgbClr val="7B7C7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7B7C7F"/>
                </a:solidFill>
                <a:latin typeface="Verdana"/>
                <a:cs typeface="Verdana"/>
              </a:rPr>
              <a:t>от</a:t>
            </a:r>
            <a:r>
              <a:rPr sz="900" spc="-80" dirty="0">
                <a:solidFill>
                  <a:srgbClr val="7B7C7F"/>
                </a:solidFill>
                <a:latin typeface="Verdana"/>
                <a:cs typeface="Verdana"/>
              </a:rPr>
              <a:t> </a:t>
            </a:r>
            <a:r>
              <a:rPr sz="900" spc="-25" dirty="0">
                <a:solidFill>
                  <a:srgbClr val="7B7C7F"/>
                </a:solidFill>
                <a:latin typeface="Verdana"/>
                <a:cs typeface="Verdana"/>
              </a:rPr>
              <a:t>04.09.2013)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2600" y="4361505"/>
            <a:ext cx="2267512" cy="19064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0125" y="2642269"/>
            <a:ext cx="2004491" cy="186400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128839" y="3919472"/>
            <a:ext cx="2557145" cy="1814195"/>
            <a:chOff x="9128839" y="3919472"/>
            <a:chExt cx="2557145" cy="1814195"/>
          </a:xfrm>
        </p:grpSpPr>
        <p:sp>
          <p:nvSpPr>
            <p:cNvPr id="6" name="object 6"/>
            <p:cNvSpPr/>
            <p:nvPr/>
          </p:nvSpPr>
          <p:spPr>
            <a:xfrm>
              <a:off x="10128410" y="4139037"/>
              <a:ext cx="1550670" cy="1382395"/>
            </a:xfrm>
            <a:custGeom>
              <a:avLst/>
              <a:gdLst/>
              <a:ahLst/>
              <a:cxnLst/>
              <a:rect l="l" t="t" r="r" b="b"/>
              <a:pathLst>
                <a:path w="1550670" h="1382395">
                  <a:moveTo>
                    <a:pt x="1550047" y="0"/>
                  </a:moveTo>
                  <a:lnTo>
                    <a:pt x="0" y="785672"/>
                  </a:lnTo>
                  <a:lnTo>
                    <a:pt x="92697" y="1382229"/>
                  </a:lnTo>
                  <a:lnTo>
                    <a:pt x="1550047" y="0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18102" y="4130420"/>
              <a:ext cx="1568450" cy="1407795"/>
            </a:xfrm>
            <a:custGeom>
              <a:avLst/>
              <a:gdLst/>
              <a:ahLst/>
              <a:cxnLst/>
              <a:rect l="l" t="t" r="r" b="b"/>
              <a:pathLst>
                <a:path w="1568450" h="1407795">
                  <a:moveTo>
                    <a:pt x="1567853" y="14541"/>
                  </a:moveTo>
                  <a:lnTo>
                    <a:pt x="1556207" y="0"/>
                  </a:lnTo>
                  <a:lnTo>
                    <a:pt x="1507312" y="24790"/>
                  </a:lnTo>
                  <a:lnTo>
                    <a:pt x="1507312" y="46024"/>
                  </a:lnTo>
                  <a:lnTo>
                    <a:pt x="449643" y="1049172"/>
                  </a:lnTo>
                  <a:lnTo>
                    <a:pt x="289026" y="966444"/>
                  </a:lnTo>
                  <a:lnTo>
                    <a:pt x="107391" y="1358163"/>
                  </a:lnTo>
                  <a:lnTo>
                    <a:pt x="20612" y="799592"/>
                  </a:lnTo>
                  <a:lnTo>
                    <a:pt x="1507312" y="46024"/>
                  </a:lnTo>
                  <a:lnTo>
                    <a:pt x="1507312" y="24790"/>
                  </a:lnTo>
                  <a:lnTo>
                    <a:pt x="0" y="789012"/>
                  </a:lnTo>
                  <a:lnTo>
                    <a:pt x="94729" y="1398752"/>
                  </a:lnTo>
                  <a:lnTo>
                    <a:pt x="96100" y="1407541"/>
                  </a:lnTo>
                  <a:lnTo>
                    <a:pt x="109016" y="1398066"/>
                  </a:lnTo>
                  <a:lnTo>
                    <a:pt x="529069" y="1090066"/>
                  </a:lnTo>
                  <a:lnTo>
                    <a:pt x="467309" y="1058265"/>
                  </a:lnTo>
                  <a:lnTo>
                    <a:pt x="1534655" y="46024"/>
                  </a:lnTo>
                  <a:lnTo>
                    <a:pt x="1567853" y="14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55137" y="4139044"/>
              <a:ext cx="2023745" cy="1311275"/>
            </a:xfrm>
            <a:custGeom>
              <a:avLst/>
              <a:gdLst/>
              <a:ahLst/>
              <a:cxnLst/>
              <a:rect l="l" t="t" r="r" b="b"/>
              <a:pathLst>
                <a:path w="2023745" h="1311275">
                  <a:moveTo>
                    <a:pt x="2023313" y="0"/>
                  </a:moveTo>
                  <a:lnTo>
                    <a:pt x="0" y="496163"/>
                  </a:lnTo>
                  <a:lnTo>
                    <a:pt x="473265" y="785672"/>
                  </a:lnTo>
                  <a:lnTo>
                    <a:pt x="2023313" y="0"/>
                  </a:lnTo>
                  <a:close/>
                </a:path>
                <a:path w="2023745" h="1311275">
                  <a:moveTo>
                    <a:pt x="2023313" y="0"/>
                  </a:moveTo>
                  <a:lnTo>
                    <a:pt x="768591" y="956945"/>
                  </a:lnTo>
                  <a:lnTo>
                    <a:pt x="1352715" y="1311008"/>
                  </a:lnTo>
                  <a:lnTo>
                    <a:pt x="2023313" y="0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35502" y="4149000"/>
              <a:ext cx="2044064" cy="1362075"/>
            </a:xfrm>
            <a:custGeom>
              <a:avLst/>
              <a:gdLst/>
              <a:ahLst/>
              <a:cxnLst/>
              <a:rect l="l" t="t" r="r" b="b"/>
              <a:pathLst>
                <a:path w="2044065" h="1362075">
                  <a:moveTo>
                    <a:pt x="2023313" y="0"/>
                  </a:moveTo>
                  <a:lnTo>
                    <a:pt x="1828546" y="98729"/>
                  </a:lnTo>
                  <a:lnTo>
                    <a:pt x="0" y="547128"/>
                  </a:lnTo>
                  <a:lnTo>
                    <a:pt x="473278" y="836625"/>
                  </a:lnTo>
                  <a:lnTo>
                    <a:pt x="491451" y="827405"/>
                  </a:lnTo>
                  <a:lnTo>
                    <a:pt x="482600" y="770432"/>
                  </a:lnTo>
                  <a:lnTo>
                    <a:pt x="503212" y="781011"/>
                  </a:lnTo>
                  <a:lnTo>
                    <a:pt x="509028" y="818502"/>
                  </a:lnTo>
                  <a:lnTo>
                    <a:pt x="1870760" y="128282"/>
                  </a:lnTo>
                  <a:lnTo>
                    <a:pt x="2023313" y="0"/>
                  </a:lnTo>
                  <a:close/>
                </a:path>
                <a:path w="2044065" h="1362075">
                  <a:moveTo>
                    <a:pt x="2043569" y="77978"/>
                  </a:moveTo>
                  <a:lnTo>
                    <a:pt x="2040737" y="73494"/>
                  </a:lnTo>
                  <a:lnTo>
                    <a:pt x="2035822" y="71501"/>
                  </a:lnTo>
                  <a:lnTo>
                    <a:pt x="2030323" y="73266"/>
                  </a:lnTo>
                  <a:lnTo>
                    <a:pt x="804849" y="1007897"/>
                  </a:lnTo>
                  <a:lnTo>
                    <a:pt x="1388973" y="1361973"/>
                  </a:lnTo>
                  <a:lnTo>
                    <a:pt x="2042820" y="83705"/>
                  </a:lnTo>
                  <a:lnTo>
                    <a:pt x="2043569" y="77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28836" y="4130420"/>
              <a:ext cx="2557145" cy="1602740"/>
            </a:xfrm>
            <a:custGeom>
              <a:avLst/>
              <a:gdLst/>
              <a:ahLst/>
              <a:cxnLst/>
              <a:rect l="l" t="t" r="r" b="b"/>
              <a:pathLst>
                <a:path w="2557145" h="1602739">
                  <a:moveTo>
                    <a:pt x="1147495" y="950252"/>
                  </a:moveTo>
                  <a:lnTo>
                    <a:pt x="1136586" y="899693"/>
                  </a:lnTo>
                  <a:lnTo>
                    <a:pt x="1105814" y="866254"/>
                  </a:lnTo>
                  <a:lnTo>
                    <a:pt x="1061427" y="856297"/>
                  </a:lnTo>
                  <a:lnTo>
                    <a:pt x="1037018" y="861021"/>
                  </a:lnTo>
                  <a:lnTo>
                    <a:pt x="965187" y="899299"/>
                  </a:lnTo>
                  <a:lnTo>
                    <a:pt x="925423" y="931291"/>
                  </a:lnTo>
                  <a:lnTo>
                    <a:pt x="893292" y="974661"/>
                  </a:lnTo>
                  <a:lnTo>
                    <a:pt x="871804" y="1024166"/>
                  </a:lnTo>
                  <a:lnTo>
                    <a:pt x="863968" y="1074597"/>
                  </a:lnTo>
                  <a:lnTo>
                    <a:pt x="858507" y="1107274"/>
                  </a:lnTo>
                  <a:lnTo>
                    <a:pt x="822413" y="1169784"/>
                  </a:lnTo>
                  <a:lnTo>
                    <a:pt x="757237" y="1213726"/>
                  </a:lnTo>
                  <a:lnTo>
                    <a:pt x="735634" y="1220647"/>
                  </a:lnTo>
                  <a:lnTo>
                    <a:pt x="731799" y="1219631"/>
                  </a:lnTo>
                  <a:lnTo>
                    <a:pt x="729005" y="1216799"/>
                  </a:lnTo>
                  <a:lnTo>
                    <a:pt x="726567" y="1211643"/>
                  </a:lnTo>
                  <a:lnTo>
                    <a:pt x="724839" y="1204239"/>
                  </a:lnTo>
                  <a:lnTo>
                    <a:pt x="724179" y="1194650"/>
                  </a:lnTo>
                  <a:lnTo>
                    <a:pt x="721385" y="1167599"/>
                  </a:lnTo>
                  <a:lnTo>
                    <a:pt x="700163" y="1124864"/>
                  </a:lnTo>
                  <a:lnTo>
                    <a:pt x="661314" y="1102423"/>
                  </a:lnTo>
                  <a:lnTo>
                    <a:pt x="638111" y="1100696"/>
                  </a:lnTo>
                  <a:lnTo>
                    <a:pt x="613702" y="1105420"/>
                  </a:lnTo>
                  <a:lnTo>
                    <a:pt x="541832" y="1143711"/>
                  </a:lnTo>
                  <a:lnTo>
                    <a:pt x="502069" y="1175715"/>
                  </a:lnTo>
                  <a:lnTo>
                    <a:pt x="469938" y="1219073"/>
                  </a:lnTo>
                  <a:lnTo>
                    <a:pt x="448462" y="1268577"/>
                  </a:lnTo>
                  <a:lnTo>
                    <a:pt x="440626" y="1319009"/>
                  </a:lnTo>
                  <a:lnTo>
                    <a:pt x="435165" y="1351686"/>
                  </a:lnTo>
                  <a:lnTo>
                    <a:pt x="399072" y="1414221"/>
                  </a:lnTo>
                  <a:lnTo>
                    <a:pt x="319049" y="1466723"/>
                  </a:lnTo>
                  <a:lnTo>
                    <a:pt x="297472" y="1473619"/>
                  </a:lnTo>
                  <a:lnTo>
                    <a:pt x="293624" y="1472615"/>
                  </a:lnTo>
                  <a:lnTo>
                    <a:pt x="290830" y="1469783"/>
                  </a:lnTo>
                  <a:lnTo>
                    <a:pt x="288404" y="1464627"/>
                  </a:lnTo>
                  <a:lnTo>
                    <a:pt x="286664" y="1457223"/>
                  </a:lnTo>
                  <a:lnTo>
                    <a:pt x="286016" y="1447634"/>
                  </a:lnTo>
                  <a:lnTo>
                    <a:pt x="283222" y="1420583"/>
                  </a:lnTo>
                  <a:lnTo>
                    <a:pt x="262013" y="1377848"/>
                  </a:lnTo>
                  <a:lnTo>
                    <a:pt x="223151" y="1355407"/>
                  </a:lnTo>
                  <a:lnTo>
                    <a:pt x="199948" y="1353680"/>
                  </a:lnTo>
                  <a:lnTo>
                    <a:pt x="175526" y="1358404"/>
                  </a:lnTo>
                  <a:lnTo>
                    <a:pt x="101219" y="1398104"/>
                  </a:lnTo>
                  <a:lnTo>
                    <a:pt x="61455" y="1430096"/>
                  </a:lnTo>
                  <a:lnTo>
                    <a:pt x="29324" y="1473454"/>
                  </a:lnTo>
                  <a:lnTo>
                    <a:pt x="7835" y="1522971"/>
                  </a:lnTo>
                  <a:lnTo>
                    <a:pt x="0" y="1573415"/>
                  </a:lnTo>
                  <a:lnTo>
                    <a:pt x="0" y="1602714"/>
                  </a:lnTo>
                  <a:lnTo>
                    <a:pt x="68160" y="1602714"/>
                  </a:lnTo>
                  <a:lnTo>
                    <a:pt x="68160" y="1573415"/>
                  </a:lnTo>
                  <a:lnTo>
                    <a:pt x="73621" y="1540713"/>
                  </a:lnTo>
                  <a:lnTo>
                    <a:pt x="109715" y="1478203"/>
                  </a:lnTo>
                  <a:lnTo>
                    <a:pt x="184797" y="1428559"/>
                  </a:lnTo>
                  <a:lnTo>
                    <a:pt x="206413" y="1421688"/>
                  </a:lnTo>
                  <a:lnTo>
                    <a:pt x="210235" y="1422654"/>
                  </a:lnTo>
                  <a:lnTo>
                    <a:pt x="213017" y="1425486"/>
                  </a:lnTo>
                  <a:lnTo>
                    <a:pt x="215468" y="1430629"/>
                  </a:lnTo>
                  <a:lnTo>
                    <a:pt x="217195" y="1438046"/>
                  </a:lnTo>
                  <a:lnTo>
                    <a:pt x="217855" y="1447634"/>
                  </a:lnTo>
                  <a:lnTo>
                    <a:pt x="220637" y="1474673"/>
                  </a:lnTo>
                  <a:lnTo>
                    <a:pt x="241858" y="1517408"/>
                  </a:lnTo>
                  <a:lnTo>
                    <a:pt x="280708" y="1539849"/>
                  </a:lnTo>
                  <a:lnTo>
                    <a:pt x="303898" y="1541564"/>
                  </a:lnTo>
                  <a:lnTo>
                    <a:pt x="328307" y="1536852"/>
                  </a:lnTo>
                  <a:lnTo>
                    <a:pt x="407581" y="1494307"/>
                  </a:lnTo>
                  <a:lnTo>
                    <a:pt x="447332" y="1462303"/>
                  </a:lnTo>
                  <a:lnTo>
                    <a:pt x="479463" y="1418945"/>
                  </a:lnTo>
                  <a:lnTo>
                    <a:pt x="500951" y="1369428"/>
                  </a:lnTo>
                  <a:lnTo>
                    <a:pt x="508787" y="1319009"/>
                  </a:lnTo>
                  <a:lnTo>
                    <a:pt x="514248" y="1286319"/>
                  </a:lnTo>
                  <a:lnTo>
                    <a:pt x="550341" y="1223810"/>
                  </a:lnTo>
                  <a:lnTo>
                    <a:pt x="622973" y="1175562"/>
                  </a:lnTo>
                  <a:lnTo>
                    <a:pt x="644563" y="1168679"/>
                  </a:lnTo>
                  <a:lnTo>
                    <a:pt x="648398" y="1169670"/>
                  </a:lnTo>
                  <a:lnTo>
                    <a:pt x="651192" y="1172502"/>
                  </a:lnTo>
                  <a:lnTo>
                    <a:pt x="653630" y="1177645"/>
                  </a:lnTo>
                  <a:lnTo>
                    <a:pt x="655358" y="1185062"/>
                  </a:lnTo>
                  <a:lnTo>
                    <a:pt x="656018" y="1194650"/>
                  </a:lnTo>
                  <a:lnTo>
                    <a:pt x="658799" y="1221689"/>
                  </a:lnTo>
                  <a:lnTo>
                    <a:pt x="680008" y="1264437"/>
                  </a:lnTo>
                  <a:lnTo>
                    <a:pt x="718870" y="1286865"/>
                  </a:lnTo>
                  <a:lnTo>
                    <a:pt x="742086" y="1288580"/>
                  </a:lnTo>
                  <a:lnTo>
                    <a:pt x="766495" y="1283868"/>
                  </a:lnTo>
                  <a:lnTo>
                    <a:pt x="830922" y="1249895"/>
                  </a:lnTo>
                  <a:lnTo>
                    <a:pt x="870673" y="1217891"/>
                  </a:lnTo>
                  <a:lnTo>
                    <a:pt x="902804" y="1174521"/>
                  </a:lnTo>
                  <a:lnTo>
                    <a:pt x="924293" y="1125016"/>
                  </a:lnTo>
                  <a:lnTo>
                    <a:pt x="932129" y="1074597"/>
                  </a:lnTo>
                  <a:lnTo>
                    <a:pt x="937590" y="1041908"/>
                  </a:lnTo>
                  <a:lnTo>
                    <a:pt x="973683" y="979398"/>
                  </a:lnTo>
                  <a:lnTo>
                    <a:pt x="1046302" y="931164"/>
                  </a:lnTo>
                  <a:lnTo>
                    <a:pt x="1067879" y="924255"/>
                  </a:lnTo>
                  <a:lnTo>
                    <a:pt x="1071727" y="925271"/>
                  </a:lnTo>
                  <a:lnTo>
                    <a:pt x="1074508" y="928090"/>
                  </a:lnTo>
                  <a:lnTo>
                    <a:pt x="1076947" y="933246"/>
                  </a:lnTo>
                  <a:lnTo>
                    <a:pt x="1078674" y="940650"/>
                  </a:lnTo>
                  <a:lnTo>
                    <a:pt x="1079334" y="950252"/>
                  </a:lnTo>
                  <a:lnTo>
                    <a:pt x="1079334" y="988136"/>
                  </a:lnTo>
                  <a:lnTo>
                    <a:pt x="1147495" y="988136"/>
                  </a:lnTo>
                  <a:lnTo>
                    <a:pt x="1147495" y="950252"/>
                  </a:lnTo>
                  <a:close/>
                </a:path>
                <a:path w="2557145" h="1602739">
                  <a:moveTo>
                    <a:pt x="2557119" y="14554"/>
                  </a:moveTo>
                  <a:lnTo>
                    <a:pt x="2545473" y="0"/>
                  </a:lnTo>
                  <a:lnTo>
                    <a:pt x="2522474" y="5651"/>
                  </a:lnTo>
                  <a:lnTo>
                    <a:pt x="2522474" y="41135"/>
                  </a:lnTo>
                  <a:lnTo>
                    <a:pt x="1980730" y="1100226"/>
                  </a:lnTo>
                  <a:lnTo>
                    <a:pt x="1970633" y="1083119"/>
                  </a:lnTo>
                  <a:lnTo>
                    <a:pt x="1970633" y="1119974"/>
                  </a:lnTo>
                  <a:lnTo>
                    <a:pt x="1875269" y="1306398"/>
                  </a:lnTo>
                  <a:lnTo>
                    <a:pt x="1311529" y="964692"/>
                  </a:lnTo>
                  <a:lnTo>
                    <a:pt x="1702841" y="666242"/>
                  </a:lnTo>
                  <a:lnTo>
                    <a:pt x="1970633" y="1119974"/>
                  </a:lnTo>
                  <a:lnTo>
                    <a:pt x="1970633" y="1083119"/>
                  </a:lnTo>
                  <a:lnTo>
                    <a:pt x="1724609" y="666242"/>
                  </a:lnTo>
                  <a:lnTo>
                    <a:pt x="1717852" y="654786"/>
                  </a:lnTo>
                  <a:lnTo>
                    <a:pt x="2493899" y="62928"/>
                  </a:lnTo>
                  <a:lnTo>
                    <a:pt x="2522474" y="41135"/>
                  </a:lnTo>
                  <a:lnTo>
                    <a:pt x="2522474" y="5651"/>
                  </a:lnTo>
                  <a:lnTo>
                    <a:pt x="2472575" y="17881"/>
                  </a:lnTo>
                  <a:lnTo>
                    <a:pt x="2472575" y="37185"/>
                  </a:lnTo>
                  <a:lnTo>
                    <a:pt x="1569580" y="494880"/>
                  </a:lnTo>
                  <a:lnTo>
                    <a:pt x="1543469" y="488873"/>
                  </a:lnTo>
                  <a:lnTo>
                    <a:pt x="1543469" y="508101"/>
                  </a:lnTo>
                  <a:lnTo>
                    <a:pt x="999998" y="783577"/>
                  </a:lnTo>
                  <a:lnTo>
                    <a:pt x="550379" y="508546"/>
                  </a:lnTo>
                  <a:lnTo>
                    <a:pt x="1032116" y="390410"/>
                  </a:lnTo>
                  <a:lnTo>
                    <a:pt x="1543469" y="508101"/>
                  </a:lnTo>
                  <a:lnTo>
                    <a:pt x="1543469" y="488873"/>
                  </a:lnTo>
                  <a:lnTo>
                    <a:pt x="1115682" y="390410"/>
                  </a:lnTo>
                  <a:lnTo>
                    <a:pt x="1072591" y="380492"/>
                  </a:lnTo>
                  <a:lnTo>
                    <a:pt x="2472575" y="37185"/>
                  </a:lnTo>
                  <a:lnTo>
                    <a:pt x="2472575" y="17881"/>
                  </a:lnTo>
                  <a:lnTo>
                    <a:pt x="991527" y="381063"/>
                  </a:lnTo>
                  <a:lnTo>
                    <a:pt x="502234" y="501040"/>
                  </a:lnTo>
                  <a:lnTo>
                    <a:pt x="999147" y="805027"/>
                  </a:lnTo>
                  <a:lnTo>
                    <a:pt x="1041463" y="783577"/>
                  </a:lnTo>
                  <a:lnTo>
                    <a:pt x="1571967" y="514692"/>
                  </a:lnTo>
                  <a:lnTo>
                    <a:pt x="1611122" y="494880"/>
                  </a:lnTo>
                  <a:lnTo>
                    <a:pt x="2462974" y="62928"/>
                  </a:lnTo>
                  <a:lnTo>
                    <a:pt x="1278293" y="966444"/>
                  </a:lnTo>
                  <a:lnTo>
                    <a:pt x="1882775" y="1332865"/>
                  </a:lnTo>
                  <a:lnTo>
                    <a:pt x="1896313" y="1306398"/>
                  </a:lnTo>
                  <a:lnTo>
                    <a:pt x="2001774" y="1100226"/>
                  </a:lnTo>
                  <a:lnTo>
                    <a:pt x="2543518" y="41135"/>
                  </a:lnTo>
                  <a:lnTo>
                    <a:pt x="2545537" y="37185"/>
                  </a:lnTo>
                  <a:lnTo>
                    <a:pt x="2557119" y="145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83251" y="3919472"/>
              <a:ext cx="462280" cy="299085"/>
            </a:xfrm>
            <a:custGeom>
              <a:avLst/>
              <a:gdLst/>
              <a:ahLst/>
              <a:cxnLst/>
              <a:rect l="l" t="t" r="r" b="b"/>
              <a:pathLst>
                <a:path w="462279" h="299085">
                  <a:moveTo>
                    <a:pt x="422486" y="0"/>
                  </a:moveTo>
                  <a:lnTo>
                    <a:pt x="381965" y="17624"/>
                  </a:lnTo>
                  <a:lnTo>
                    <a:pt x="351682" y="49168"/>
                  </a:lnTo>
                  <a:lnTo>
                    <a:pt x="339534" y="91170"/>
                  </a:lnTo>
                  <a:lnTo>
                    <a:pt x="337576" y="102621"/>
                  </a:lnTo>
                  <a:lnTo>
                    <a:pt x="297916" y="142554"/>
                  </a:lnTo>
                  <a:lnTo>
                    <a:pt x="296252" y="143036"/>
                  </a:lnTo>
                  <a:lnTo>
                    <a:pt x="296049" y="143544"/>
                  </a:lnTo>
                  <a:lnTo>
                    <a:pt x="295300" y="141043"/>
                  </a:lnTo>
                  <a:lnTo>
                    <a:pt x="295300" y="138325"/>
                  </a:lnTo>
                  <a:lnTo>
                    <a:pt x="294027" y="126287"/>
                  </a:lnTo>
                  <a:lnTo>
                    <a:pt x="266608" y="96902"/>
                  </a:lnTo>
                  <a:lnTo>
                    <a:pt x="256133" y="96040"/>
                  </a:lnTo>
                  <a:lnTo>
                    <a:pt x="245182" y="98084"/>
                  </a:lnTo>
                  <a:lnTo>
                    <a:pt x="198764" y="127148"/>
                  </a:lnTo>
                  <a:lnTo>
                    <a:pt x="176393" y="165916"/>
                  </a:lnTo>
                  <a:lnTo>
                    <a:pt x="173164" y="187220"/>
                  </a:lnTo>
                  <a:lnTo>
                    <a:pt x="171206" y="198671"/>
                  </a:lnTo>
                  <a:lnTo>
                    <a:pt x="125729" y="241982"/>
                  </a:lnTo>
                  <a:lnTo>
                    <a:pt x="124066" y="242452"/>
                  </a:lnTo>
                  <a:lnTo>
                    <a:pt x="123863" y="242973"/>
                  </a:lnTo>
                  <a:lnTo>
                    <a:pt x="123113" y="240458"/>
                  </a:lnTo>
                  <a:lnTo>
                    <a:pt x="123113" y="237753"/>
                  </a:lnTo>
                  <a:lnTo>
                    <a:pt x="121839" y="225719"/>
                  </a:lnTo>
                  <a:lnTo>
                    <a:pt x="94418" y="196333"/>
                  </a:lnTo>
                  <a:lnTo>
                    <a:pt x="83937" y="195467"/>
                  </a:lnTo>
                  <a:lnTo>
                    <a:pt x="72975" y="197503"/>
                  </a:lnTo>
                  <a:lnTo>
                    <a:pt x="25604" y="227113"/>
                  </a:lnTo>
                  <a:lnTo>
                    <a:pt x="3229" y="265871"/>
                  </a:lnTo>
                  <a:lnTo>
                    <a:pt x="0" y="287181"/>
                  </a:lnTo>
                  <a:lnTo>
                    <a:pt x="0" y="298700"/>
                  </a:lnTo>
                  <a:lnTo>
                    <a:pt x="37490" y="298700"/>
                  </a:lnTo>
                  <a:lnTo>
                    <a:pt x="37490" y="287181"/>
                  </a:lnTo>
                  <a:lnTo>
                    <a:pt x="39448" y="275730"/>
                  </a:lnTo>
                  <a:lnTo>
                    <a:pt x="82994" y="233537"/>
                  </a:lnTo>
                  <a:lnTo>
                    <a:pt x="84670" y="233067"/>
                  </a:lnTo>
                  <a:lnTo>
                    <a:pt x="84874" y="232533"/>
                  </a:lnTo>
                  <a:lnTo>
                    <a:pt x="85623" y="235048"/>
                  </a:lnTo>
                  <a:lnTo>
                    <a:pt x="85623" y="237753"/>
                  </a:lnTo>
                  <a:lnTo>
                    <a:pt x="86899" y="249794"/>
                  </a:lnTo>
                  <a:lnTo>
                    <a:pt x="114316" y="279194"/>
                  </a:lnTo>
                  <a:lnTo>
                    <a:pt x="124804" y="280057"/>
                  </a:lnTo>
                  <a:lnTo>
                    <a:pt x="135761" y="278014"/>
                  </a:lnTo>
                  <a:lnTo>
                    <a:pt x="185049" y="247288"/>
                  </a:lnTo>
                  <a:lnTo>
                    <a:pt x="207425" y="208530"/>
                  </a:lnTo>
                  <a:lnTo>
                    <a:pt x="210654" y="187220"/>
                  </a:lnTo>
                  <a:lnTo>
                    <a:pt x="212614" y="175762"/>
                  </a:lnTo>
                  <a:lnTo>
                    <a:pt x="255206" y="134121"/>
                  </a:lnTo>
                  <a:lnTo>
                    <a:pt x="256870" y="133638"/>
                  </a:lnTo>
                  <a:lnTo>
                    <a:pt x="257086" y="133118"/>
                  </a:lnTo>
                  <a:lnTo>
                    <a:pt x="257822" y="135645"/>
                  </a:lnTo>
                  <a:lnTo>
                    <a:pt x="257822" y="138325"/>
                  </a:lnTo>
                  <a:lnTo>
                    <a:pt x="259097" y="150366"/>
                  </a:lnTo>
                  <a:lnTo>
                    <a:pt x="286505" y="179766"/>
                  </a:lnTo>
                  <a:lnTo>
                    <a:pt x="296984" y="180625"/>
                  </a:lnTo>
                  <a:lnTo>
                    <a:pt x="307942" y="178584"/>
                  </a:lnTo>
                  <a:lnTo>
                    <a:pt x="351419" y="151238"/>
                  </a:lnTo>
                  <a:lnTo>
                    <a:pt x="373795" y="112480"/>
                  </a:lnTo>
                  <a:lnTo>
                    <a:pt x="377024" y="91170"/>
                  </a:lnTo>
                  <a:lnTo>
                    <a:pt x="378982" y="79710"/>
                  </a:lnTo>
                  <a:lnTo>
                    <a:pt x="421551" y="38071"/>
                  </a:lnTo>
                  <a:lnTo>
                    <a:pt x="423227" y="37588"/>
                  </a:lnTo>
                  <a:lnTo>
                    <a:pt x="423418" y="37080"/>
                  </a:lnTo>
                  <a:lnTo>
                    <a:pt x="424180" y="39582"/>
                  </a:lnTo>
                  <a:lnTo>
                    <a:pt x="424180" y="57172"/>
                  </a:lnTo>
                  <a:lnTo>
                    <a:pt x="461657" y="57172"/>
                  </a:lnTo>
                  <a:lnTo>
                    <a:pt x="461657" y="42300"/>
                  </a:lnTo>
                  <a:lnTo>
                    <a:pt x="460381" y="30253"/>
                  </a:lnTo>
                  <a:lnTo>
                    <a:pt x="456666" y="19743"/>
                  </a:lnTo>
                  <a:lnTo>
                    <a:pt x="450684" y="11098"/>
                  </a:lnTo>
                  <a:lnTo>
                    <a:pt x="442607" y="4645"/>
                  </a:lnTo>
                  <a:lnTo>
                    <a:pt x="432971" y="859"/>
                  </a:lnTo>
                  <a:lnTo>
                    <a:pt x="422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1538711" y="755967"/>
            <a:ext cx="294640" cy="61594"/>
          </a:xfrm>
          <a:custGeom>
            <a:avLst/>
            <a:gdLst/>
            <a:ahLst/>
            <a:cxnLst/>
            <a:rect l="l" t="t" r="r" b="b"/>
            <a:pathLst>
              <a:path w="294640" h="61594">
                <a:moveTo>
                  <a:pt x="294487" y="0"/>
                </a:moveTo>
                <a:lnTo>
                  <a:pt x="0" y="0"/>
                </a:lnTo>
                <a:lnTo>
                  <a:pt x="0" y="61188"/>
                </a:lnTo>
                <a:lnTo>
                  <a:pt x="294487" y="61188"/>
                </a:lnTo>
                <a:lnTo>
                  <a:pt x="294487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45225" y="368999"/>
            <a:ext cx="281940" cy="304165"/>
          </a:xfrm>
          <a:custGeom>
            <a:avLst/>
            <a:gdLst/>
            <a:ahLst/>
            <a:cxnLst/>
            <a:rect l="l" t="t" r="r" b="b"/>
            <a:pathLst>
              <a:path w="281940" h="304165">
                <a:moveTo>
                  <a:pt x="143408" y="0"/>
                </a:moveTo>
                <a:lnTo>
                  <a:pt x="98334" y="27249"/>
                </a:lnTo>
                <a:lnTo>
                  <a:pt x="0" y="303834"/>
                </a:lnTo>
                <a:lnTo>
                  <a:pt x="60413" y="303834"/>
                </a:lnTo>
                <a:lnTo>
                  <a:pt x="81457" y="242252"/>
                </a:lnTo>
                <a:lnTo>
                  <a:pt x="260825" y="242252"/>
                </a:lnTo>
                <a:lnTo>
                  <a:pt x="243391" y="190245"/>
                </a:lnTo>
                <a:lnTo>
                  <a:pt x="99047" y="190245"/>
                </a:lnTo>
                <a:lnTo>
                  <a:pt x="140347" y="67475"/>
                </a:lnTo>
                <a:lnTo>
                  <a:pt x="202235" y="67475"/>
                </a:lnTo>
                <a:lnTo>
                  <a:pt x="194640" y="44818"/>
                </a:lnTo>
                <a:lnTo>
                  <a:pt x="187735" y="27217"/>
                </a:lnTo>
                <a:lnTo>
                  <a:pt x="178311" y="13017"/>
                </a:lnTo>
                <a:lnTo>
                  <a:pt x="164222" y="3480"/>
                </a:lnTo>
                <a:lnTo>
                  <a:pt x="143408" y="0"/>
                </a:lnTo>
                <a:close/>
              </a:path>
              <a:path w="281940" h="304165">
                <a:moveTo>
                  <a:pt x="260825" y="242252"/>
                </a:moveTo>
                <a:lnTo>
                  <a:pt x="197713" y="242252"/>
                </a:lnTo>
                <a:lnTo>
                  <a:pt x="217220" y="303834"/>
                </a:lnTo>
                <a:lnTo>
                  <a:pt x="281470" y="303834"/>
                </a:lnTo>
                <a:lnTo>
                  <a:pt x="260825" y="242252"/>
                </a:lnTo>
                <a:close/>
              </a:path>
              <a:path w="281940" h="304165">
                <a:moveTo>
                  <a:pt x="202235" y="67475"/>
                </a:moveTo>
                <a:lnTo>
                  <a:pt x="141884" y="67475"/>
                </a:lnTo>
                <a:lnTo>
                  <a:pt x="180886" y="190245"/>
                </a:lnTo>
                <a:lnTo>
                  <a:pt x="243391" y="190245"/>
                </a:lnTo>
                <a:lnTo>
                  <a:pt x="202235" y="67475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7299" y="266381"/>
            <a:ext cx="9287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0" dirty="0"/>
              <a:t>Какие</a:t>
            </a:r>
            <a:r>
              <a:rPr sz="3000" spc="-135" dirty="0"/>
              <a:t> </a:t>
            </a:r>
            <a:r>
              <a:rPr sz="3000" spc="-45" dirty="0"/>
              <a:t>ключевые</a:t>
            </a:r>
            <a:r>
              <a:rPr sz="3000" spc="-130" dirty="0"/>
              <a:t> </a:t>
            </a:r>
            <a:r>
              <a:rPr sz="3000" dirty="0"/>
              <a:t>операции</a:t>
            </a:r>
            <a:r>
              <a:rPr sz="3000" spc="-130" dirty="0"/>
              <a:t> </a:t>
            </a:r>
            <a:r>
              <a:rPr sz="3000" spc="-10" dirty="0"/>
              <a:t>контролирует</a:t>
            </a:r>
            <a:r>
              <a:rPr sz="3000" spc="-130" dirty="0"/>
              <a:t> </a:t>
            </a:r>
            <a:r>
              <a:rPr sz="3000" spc="10" dirty="0"/>
              <a:t>банк</a:t>
            </a:r>
            <a:endParaRPr sz="3000"/>
          </a:p>
        </p:txBody>
      </p:sp>
      <p:sp>
        <p:nvSpPr>
          <p:cNvPr id="19" name="object 19"/>
          <p:cNvSpPr txBox="1"/>
          <p:nvPr/>
        </p:nvSpPr>
        <p:spPr>
          <a:xfrm>
            <a:off x="11492339" y="6241743"/>
            <a:ext cx="379095" cy="41529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z="2000" b="1" spc="-85" dirty="0">
                <a:solidFill>
                  <a:srgbClr val="EF3124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525"/>
                </a:spcBef>
              </a:pPr>
              <a:t>14</a:t>
            </a:fld>
            <a:endParaRPr sz="20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/>
              <a:t>РИСКИ</a:t>
            </a:r>
            <a:r>
              <a:rPr spc="-70" dirty="0"/>
              <a:t> </a:t>
            </a:r>
            <a:r>
              <a:rPr spc="50" dirty="0"/>
              <a:t>БИЗН</a:t>
            </a:r>
            <a:r>
              <a:rPr spc="35" dirty="0"/>
              <a:t>Е</a:t>
            </a:r>
            <a:r>
              <a:rPr spc="20" dirty="0"/>
              <a:t>С</a:t>
            </a:r>
            <a:r>
              <a:rPr spc="45" dirty="0"/>
              <a:t>А</a:t>
            </a:r>
            <a:r>
              <a:rPr spc="-70" dirty="0"/>
              <a:t> </a:t>
            </a:r>
            <a:r>
              <a:rPr spc="15" dirty="0"/>
              <a:t>ПО</a:t>
            </a:r>
            <a:r>
              <a:rPr spc="-70" dirty="0"/>
              <a:t> </a:t>
            </a:r>
            <a:r>
              <a:rPr spc="-20" dirty="0"/>
              <a:t>115-</a:t>
            </a:r>
            <a:r>
              <a:rPr spc="-30" dirty="0"/>
              <a:t>Ф</a:t>
            </a:r>
            <a:r>
              <a:rPr spc="80" dirty="0"/>
              <a:t>З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9628" y="3758975"/>
            <a:ext cx="2547620" cy="3708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250" spc="-20" dirty="0">
                <a:latin typeface="Verdana"/>
                <a:cs typeface="Verdana"/>
              </a:rPr>
              <a:t>Снятие</a:t>
            </a:r>
            <a:r>
              <a:rPr sz="2250" spc="-195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наличных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4027" y="3758975"/>
            <a:ext cx="3319145" cy="175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74495" algn="just">
              <a:lnSpc>
                <a:spcPct val="100699"/>
              </a:lnSpc>
              <a:spcBef>
                <a:spcPts val="95"/>
              </a:spcBef>
            </a:pPr>
            <a:r>
              <a:rPr sz="2250" spc="-50" dirty="0">
                <a:latin typeface="Verdana"/>
                <a:cs typeface="Verdana"/>
              </a:rPr>
              <a:t>Операции, </a:t>
            </a:r>
            <a:r>
              <a:rPr sz="2250" spc="-780" dirty="0">
                <a:latin typeface="Verdana"/>
                <a:cs typeface="Verdana"/>
              </a:rPr>
              <a:t> </a:t>
            </a:r>
            <a:r>
              <a:rPr sz="2250" spc="-40" dirty="0">
                <a:latin typeface="Verdana"/>
                <a:cs typeface="Verdana"/>
              </a:rPr>
              <a:t>связанные </a:t>
            </a:r>
            <a:r>
              <a:rPr sz="2250" spc="-780" dirty="0">
                <a:latin typeface="Verdana"/>
                <a:cs typeface="Verdana"/>
              </a:rPr>
              <a:t> </a:t>
            </a:r>
            <a:r>
              <a:rPr sz="2250" spc="25" dirty="0">
                <a:latin typeface="Verdana"/>
                <a:cs typeface="Verdana"/>
              </a:rPr>
              <a:t>с</a:t>
            </a:r>
            <a:r>
              <a:rPr sz="2250" spc="-195" dirty="0">
                <a:latin typeface="Verdana"/>
                <a:cs typeface="Verdana"/>
              </a:rPr>
              <a:t> </a:t>
            </a:r>
            <a:r>
              <a:rPr sz="2250" spc="-60" dirty="0">
                <a:latin typeface="Verdana"/>
                <a:cs typeface="Verdana"/>
              </a:rPr>
              <a:t>в</a:t>
            </a:r>
            <a:r>
              <a:rPr sz="2250" spc="-75" dirty="0">
                <a:latin typeface="Verdana"/>
                <a:cs typeface="Verdana"/>
              </a:rPr>
              <a:t>е</a:t>
            </a:r>
            <a:r>
              <a:rPr sz="2250" spc="-20" dirty="0">
                <a:latin typeface="Verdana"/>
                <a:cs typeface="Verdana"/>
              </a:rPr>
              <a:t>дением</a:t>
            </a:r>
            <a:endParaRPr sz="2250">
              <a:latin typeface="Verdana"/>
              <a:cs typeface="Verdana"/>
            </a:endParaRPr>
          </a:p>
          <a:p>
            <a:pPr marL="12700" marR="5080" algn="just">
              <a:lnSpc>
                <a:spcPts val="2720"/>
              </a:lnSpc>
              <a:spcBef>
                <a:spcPts val="90"/>
              </a:spcBef>
            </a:pPr>
            <a:r>
              <a:rPr sz="2250" spc="-55" dirty="0">
                <a:latin typeface="Verdana"/>
                <a:cs typeface="Verdana"/>
              </a:rPr>
              <a:t>внешнеэ</a:t>
            </a:r>
            <a:r>
              <a:rPr sz="2250" spc="-65" dirty="0">
                <a:latin typeface="Verdana"/>
                <a:cs typeface="Verdana"/>
              </a:rPr>
              <a:t>к</a:t>
            </a:r>
            <a:r>
              <a:rPr sz="2250" spc="-25" dirty="0">
                <a:latin typeface="Verdana"/>
                <a:cs typeface="Verdana"/>
              </a:rPr>
              <a:t>ономичес</a:t>
            </a:r>
            <a:r>
              <a:rPr sz="2250" spc="-40" dirty="0">
                <a:latin typeface="Verdana"/>
                <a:cs typeface="Verdana"/>
              </a:rPr>
              <a:t>к</a:t>
            </a:r>
            <a:r>
              <a:rPr sz="2250" spc="-35" dirty="0">
                <a:latin typeface="Verdana"/>
                <a:cs typeface="Verdana"/>
              </a:rPr>
              <a:t>ой  </a:t>
            </a:r>
            <a:r>
              <a:rPr sz="2250" spc="-40" dirty="0">
                <a:latin typeface="Verdana"/>
                <a:cs typeface="Verdana"/>
              </a:rPr>
              <a:t>дея</a:t>
            </a:r>
            <a:r>
              <a:rPr sz="2250" spc="-55" dirty="0">
                <a:latin typeface="Verdana"/>
                <a:cs typeface="Verdana"/>
              </a:rPr>
              <a:t>т</a:t>
            </a:r>
            <a:r>
              <a:rPr sz="2250" spc="-95" dirty="0">
                <a:latin typeface="Verdana"/>
                <a:cs typeface="Verdana"/>
              </a:rPr>
              <a:t>е</a:t>
            </a:r>
            <a:r>
              <a:rPr sz="2250" spc="-35" dirty="0">
                <a:latin typeface="Verdana"/>
                <a:cs typeface="Verdana"/>
              </a:rPr>
              <a:t>льности</a:t>
            </a:r>
            <a:r>
              <a:rPr sz="2250" spc="-195" dirty="0">
                <a:latin typeface="Verdana"/>
                <a:cs typeface="Verdana"/>
              </a:rPr>
              <a:t> </a:t>
            </a:r>
            <a:r>
              <a:rPr sz="2250" spc="5" dirty="0">
                <a:latin typeface="Verdana"/>
                <a:cs typeface="Verdana"/>
              </a:rPr>
              <a:t>(В</a:t>
            </a:r>
            <a:r>
              <a:rPr sz="2250" spc="-20" dirty="0">
                <a:latin typeface="Verdana"/>
                <a:cs typeface="Verdana"/>
              </a:rPr>
              <a:t>Э</a:t>
            </a:r>
            <a:r>
              <a:rPr sz="2250" spc="-60" dirty="0">
                <a:latin typeface="Verdana"/>
                <a:cs typeface="Verdana"/>
              </a:rPr>
              <a:t>Д)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68428" y="3758975"/>
            <a:ext cx="1773555" cy="716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2250" spc="125" dirty="0">
                <a:latin typeface="Verdana"/>
                <a:cs typeface="Verdana"/>
              </a:rPr>
              <a:t>Т</a:t>
            </a:r>
            <a:r>
              <a:rPr sz="2250" spc="-25" dirty="0">
                <a:latin typeface="Verdana"/>
                <a:cs typeface="Verdana"/>
              </a:rPr>
              <a:t>ранзитные  </a:t>
            </a:r>
            <a:r>
              <a:rPr sz="2250" spc="-40" dirty="0">
                <a:latin typeface="Verdana"/>
                <a:cs typeface="Verdana"/>
              </a:rPr>
              <a:t>операции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300" y="2897738"/>
            <a:ext cx="8932545" cy="9347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956685" algn="l"/>
                <a:tab pos="7901305" algn="l"/>
              </a:tabLst>
            </a:pPr>
            <a:r>
              <a:rPr sz="5950" b="1" spc="-300" dirty="0">
                <a:latin typeface="Tahoma"/>
                <a:cs typeface="Tahoma"/>
              </a:rPr>
              <a:t>01	</a:t>
            </a:r>
            <a:r>
              <a:rPr sz="5950" b="1" spc="210" dirty="0">
                <a:latin typeface="Tahoma"/>
                <a:cs typeface="Tahoma"/>
              </a:rPr>
              <a:t>02	</a:t>
            </a:r>
            <a:r>
              <a:rPr sz="5950" b="1" spc="220" dirty="0">
                <a:latin typeface="Tahoma"/>
                <a:cs typeface="Tahoma"/>
              </a:rPr>
              <a:t>03</a:t>
            </a:r>
            <a:endParaRPr sz="5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451498"/>
            <a:ext cx="154368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30" dirty="0">
                <a:latin typeface="Microsoft Sans Serif"/>
                <a:cs typeface="Microsoft Sans Serif"/>
              </a:rPr>
              <a:t>РИСКИ</a:t>
            </a:r>
            <a:r>
              <a:rPr sz="800" spc="10" dirty="0">
                <a:latin typeface="Microsoft Sans Serif"/>
                <a:cs typeface="Microsoft Sans Serif"/>
              </a:rPr>
              <a:t> </a:t>
            </a:r>
            <a:r>
              <a:rPr sz="800" spc="35" dirty="0">
                <a:latin typeface="Microsoft Sans Serif"/>
                <a:cs typeface="Microsoft Sans Serif"/>
              </a:rPr>
              <a:t>БИЗНЕСА</a:t>
            </a:r>
            <a:r>
              <a:rPr sz="800" spc="30" dirty="0">
                <a:latin typeface="Microsoft Sans Serif"/>
                <a:cs typeface="Microsoft Sans Serif"/>
              </a:rPr>
              <a:t> </a:t>
            </a:r>
            <a:r>
              <a:rPr sz="800" spc="5" dirty="0">
                <a:latin typeface="Microsoft Sans Serif"/>
                <a:cs typeface="Microsoft Sans Serif"/>
              </a:rPr>
              <a:t>ПО</a:t>
            </a:r>
            <a:r>
              <a:rPr sz="800" spc="-10" dirty="0">
                <a:latin typeface="Microsoft Sans Serif"/>
                <a:cs typeface="Microsoft Sans Serif"/>
              </a:rPr>
              <a:t> </a:t>
            </a:r>
            <a:r>
              <a:rPr sz="800" spc="20" dirty="0">
                <a:latin typeface="Microsoft Sans Serif"/>
                <a:cs typeface="Microsoft Sans Serif"/>
              </a:rPr>
              <a:t>115-ФЗ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33758" y="6293002"/>
            <a:ext cx="376302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5" dirty="0">
                <a:solidFill>
                  <a:srgbClr val="EE30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000" b="1" spc="-25" dirty="0">
                <a:solidFill>
                  <a:srgbClr val="EE30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39728" y="755924"/>
            <a:ext cx="292735" cy="60960"/>
          </a:xfrm>
          <a:custGeom>
            <a:avLst/>
            <a:gdLst/>
            <a:ahLst/>
            <a:cxnLst/>
            <a:rect l="l" t="t" r="r" b="b"/>
            <a:pathLst>
              <a:path w="292734" h="60959">
                <a:moveTo>
                  <a:pt x="292455" y="0"/>
                </a:moveTo>
                <a:lnTo>
                  <a:pt x="0" y="0"/>
                </a:lnTo>
                <a:lnTo>
                  <a:pt x="0" y="60558"/>
                </a:lnTo>
                <a:lnTo>
                  <a:pt x="292455" y="60558"/>
                </a:lnTo>
                <a:lnTo>
                  <a:pt x="292455" y="0"/>
                </a:lnTo>
                <a:close/>
              </a:path>
            </a:pathLst>
          </a:custGeom>
          <a:solidFill>
            <a:srgbClr val="EE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45824" y="368807"/>
            <a:ext cx="280035" cy="304800"/>
          </a:xfrm>
          <a:custGeom>
            <a:avLst/>
            <a:gdLst/>
            <a:ahLst/>
            <a:cxnLst/>
            <a:rect l="l" t="t" r="r" b="b"/>
            <a:pathLst>
              <a:path w="280034" h="304800">
                <a:moveTo>
                  <a:pt x="279908" y="304419"/>
                </a:moveTo>
                <a:lnTo>
                  <a:pt x="259461" y="242697"/>
                </a:lnTo>
                <a:lnTo>
                  <a:pt x="242062" y="190627"/>
                </a:lnTo>
                <a:lnTo>
                  <a:pt x="201168" y="67564"/>
                </a:lnTo>
                <a:lnTo>
                  <a:pt x="193548" y="44958"/>
                </a:lnTo>
                <a:lnTo>
                  <a:pt x="186690" y="27305"/>
                </a:lnTo>
                <a:lnTo>
                  <a:pt x="179959" y="17119"/>
                </a:lnTo>
                <a:lnTo>
                  <a:pt x="179959" y="190627"/>
                </a:lnTo>
                <a:lnTo>
                  <a:pt x="98552" y="190627"/>
                </a:lnTo>
                <a:lnTo>
                  <a:pt x="139573" y="67564"/>
                </a:lnTo>
                <a:lnTo>
                  <a:pt x="141097" y="67564"/>
                </a:lnTo>
                <a:lnTo>
                  <a:pt x="179959" y="190627"/>
                </a:lnTo>
                <a:lnTo>
                  <a:pt x="179959" y="17119"/>
                </a:lnTo>
                <a:lnTo>
                  <a:pt x="177292" y="13081"/>
                </a:lnTo>
                <a:lnTo>
                  <a:pt x="163322" y="3429"/>
                </a:lnTo>
                <a:lnTo>
                  <a:pt x="142621" y="0"/>
                </a:lnTo>
                <a:lnTo>
                  <a:pt x="97790" y="27305"/>
                </a:lnTo>
                <a:lnTo>
                  <a:pt x="0" y="304419"/>
                </a:lnTo>
                <a:lnTo>
                  <a:pt x="60071" y="304419"/>
                </a:lnTo>
                <a:lnTo>
                  <a:pt x="81026" y="242697"/>
                </a:lnTo>
                <a:lnTo>
                  <a:pt x="196596" y="242697"/>
                </a:lnTo>
                <a:lnTo>
                  <a:pt x="216027" y="304419"/>
                </a:lnTo>
                <a:lnTo>
                  <a:pt x="279908" y="304419"/>
                </a:lnTo>
                <a:close/>
              </a:path>
            </a:pathLst>
          </a:custGeom>
          <a:solidFill>
            <a:srgbClr val="EE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663" y="3688079"/>
            <a:ext cx="253365" cy="350520"/>
          </a:xfrm>
          <a:custGeom>
            <a:avLst/>
            <a:gdLst/>
            <a:ahLst/>
            <a:cxnLst/>
            <a:rect l="l" t="t" r="r" b="b"/>
            <a:pathLst>
              <a:path w="253365" h="350520">
                <a:moveTo>
                  <a:pt x="0" y="0"/>
                </a:moveTo>
                <a:lnTo>
                  <a:pt x="0" y="350266"/>
                </a:lnTo>
                <a:lnTo>
                  <a:pt x="252984" y="350266"/>
                </a:lnTo>
                <a:lnTo>
                  <a:pt x="0" y="0"/>
                </a:lnTo>
                <a:close/>
              </a:path>
            </a:pathLst>
          </a:custGeom>
          <a:solidFill>
            <a:srgbClr val="EE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03776" y="3688079"/>
            <a:ext cx="253365" cy="350520"/>
          </a:xfrm>
          <a:custGeom>
            <a:avLst/>
            <a:gdLst/>
            <a:ahLst/>
            <a:cxnLst/>
            <a:rect l="l" t="t" r="r" b="b"/>
            <a:pathLst>
              <a:path w="253364" h="350520">
                <a:moveTo>
                  <a:pt x="0" y="0"/>
                </a:moveTo>
                <a:lnTo>
                  <a:pt x="0" y="350266"/>
                </a:lnTo>
                <a:lnTo>
                  <a:pt x="252984" y="350266"/>
                </a:lnTo>
                <a:lnTo>
                  <a:pt x="0" y="0"/>
                </a:lnTo>
                <a:close/>
              </a:path>
            </a:pathLst>
          </a:custGeom>
          <a:solidFill>
            <a:srgbClr val="EE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7888" y="3688079"/>
            <a:ext cx="253365" cy="350520"/>
          </a:xfrm>
          <a:custGeom>
            <a:avLst/>
            <a:gdLst/>
            <a:ahLst/>
            <a:cxnLst/>
            <a:rect l="l" t="t" r="r" b="b"/>
            <a:pathLst>
              <a:path w="253365" h="350520">
                <a:moveTo>
                  <a:pt x="0" y="0"/>
                </a:moveTo>
                <a:lnTo>
                  <a:pt x="0" y="350266"/>
                </a:lnTo>
                <a:lnTo>
                  <a:pt x="252983" y="350266"/>
                </a:lnTo>
                <a:lnTo>
                  <a:pt x="0" y="0"/>
                </a:lnTo>
                <a:close/>
              </a:path>
            </a:pathLst>
          </a:custGeom>
          <a:solidFill>
            <a:srgbClr val="EE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6963" y="254634"/>
            <a:ext cx="73615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90" dirty="0">
                <a:latin typeface="Trebuchet MS"/>
                <a:cs typeface="Trebuchet MS"/>
              </a:rPr>
              <a:t>Три</a:t>
            </a:r>
            <a:r>
              <a:rPr sz="3000" spc="-60" dirty="0">
                <a:latin typeface="Trebuchet MS"/>
                <a:cs typeface="Trebuchet MS"/>
              </a:rPr>
              <a:t> </a:t>
            </a:r>
            <a:r>
              <a:rPr sz="3000" spc="145" dirty="0">
                <a:latin typeface="Trebuchet MS"/>
                <a:cs typeface="Trebuchet MS"/>
              </a:rPr>
              <a:t>ключевых</a:t>
            </a:r>
            <a:r>
              <a:rPr sz="3000" spc="-50" dirty="0">
                <a:latin typeface="Trebuchet MS"/>
                <a:cs typeface="Trebuchet MS"/>
              </a:rPr>
              <a:t> </a:t>
            </a:r>
            <a:r>
              <a:rPr sz="3000" spc="145" dirty="0">
                <a:latin typeface="Trebuchet MS"/>
                <a:cs typeface="Trebuchet MS"/>
              </a:rPr>
              <a:t>показателя</a:t>
            </a:r>
            <a:r>
              <a:rPr sz="3000" spc="-5" dirty="0">
                <a:latin typeface="Trebuchet MS"/>
                <a:cs typeface="Trebuchet MS"/>
              </a:rPr>
              <a:t> </a:t>
            </a:r>
            <a:r>
              <a:rPr sz="3000" spc="60" dirty="0">
                <a:latin typeface="Trebuchet MS"/>
                <a:cs typeface="Trebuchet MS"/>
              </a:rPr>
              <a:t>для</a:t>
            </a:r>
            <a:r>
              <a:rPr sz="3000" spc="-50" dirty="0">
                <a:latin typeface="Trebuchet MS"/>
                <a:cs typeface="Trebuchet MS"/>
              </a:rPr>
              <a:t> </a:t>
            </a:r>
            <a:r>
              <a:rPr sz="3000" spc="145" dirty="0">
                <a:latin typeface="Trebuchet MS"/>
                <a:cs typeface="Trebuchet MS"/>
              </a:rPr>
              <a:t>банка </a:t>
            </a:r>
            <a:r>
              <a:rPr sz="3000" spc="-890" dirty="0">
                <a:latin typeface="Trebuchet MS"/>
                <a:cs typeface="Trebuchet MS"/>
              </a:rPr>
              <a:t> </a:t>
            </a:r>
            <a:r>
              <a:rPr sz="3000" spc="90" dirty="0">
                <a:latin typeface="Trebuchet MS"/>
                <a:cs typeface="Trebuchet MS"/>
              </a:rPr>
              <a:t>при</a:t>
            </a:r>
            <a:r>
              <a:rPr sz="3000" spc="-45" dirty="0">
                <a:latin typeface="Trebuchet MS"/>
                <a:cs typeface="Trebuchet MS"/>
              </a:rPr>
              <a:t> </a:t>
            </a:r>
            <a:r>
              <a:rPr sz="3000" spc="140" dirty="0">
                <a:latin typeface="Trebuchet MS"/>
                <a:cs typeface="Trebuchet MS"/>
              </a:rPr>
              <a:t>анализе</a:t>
            </a:r>
            <a:r>
              <a:rPr sz="3000" spc="85" dirty="0">
                <a:latin typeface="Trebuchet MS"/>
                <a:cs typeface="Trebuchet MS"/>
              </a:rPr>
              <a:t> </a:t>
            </a:r>
            <a:r>
              <a:rPr sz="3000" spc="114" dirty="0">
                <a:latin typeface="Trebuchet MS"/>
                <a:cs typeface="Trebuchet MS"/>
              </a:rPr>
              <a:t>операций</a:t>
            </a:r>
            <a:r>
              <a:rPr sz="3000" spc="45" dirty="0">
                <a:latin typeface="Trebuchet MS"/>
                <a:cs typeface="Trebuchet MS"/>
              </a:rPr>
              <a:t> </a:t>
            </a:r>
            <a:r>
              <a:rPr sz="3000" spc="95" dirty="0">
                <a:latin typeface="Trebuchet MS"/>
                <a:cs typeface="Trebuchet MS"/>
              </a:rPr>
              <a:t>клиентов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963" y="2915856"/>
            <a:ext cx="1545590" cy="6877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390"/>
              </a:spcBef>
              <a:buChar char="•"/>
              <a:tabLst>
                <a:tab pos="156210" algn="l"/>
              </a:tabLst>
            </a:pPr>
            <a:r>
              <a:rPr sz="1200" spc="35" dirty="0">
                <a:latin typeface="Microsoft Sans Serif"/>
                <a:cs typeface="Microsoft Sans Serif"/>
              </a:rPr>
              <a:t>Аренда</a:t>
            </a:r>
            <a:endParaRPr sz="1200">
              <a:latin typeface="Microsoft Sans Serif"/>
              <a:cs typeface="Microsoft Sans Serif"/>
            </a:endParaRPr>
          </a:p>
          <a:p>
            <a:pPr marL="155575" indent="-143510">
              <a:lnSpc>
                <a:spcPct val="100000"/>
              </a:lnSpc>
              <a:spcBef>
                <a:spcPts val="290"/>
              </a:spcBef>
              <a:buChar char="•"/>
              <a:tabLst>
                <a:tab pos="156210" algn="l"/>
              </a:tabLst>
            </a:pPr>
            <a:r>
              <a:rPr sz="1200" spc="50" dirty="0">
                <a:latin typeface="Microsoft Sans Serif"/>
                <a:cs typeface="Microsoft Sans Serif"/>
              </a:rPr>
              <a:t>Зарабо</a:t>
            </a:r>
            <a:r>
              <a:rPr sz="1200" spc="45" dirty="0">
                <a:latin typeface="Microsoft Sans Serif"/>
                <a:cs typeface="Microsoft Sans Serif"/>
              </a:rPr>
              <a:t>т</a:t>
            </a:r>
            <a:r>
              <a:rPr sz="1200" spc="50" dirty="0">
                <a:latin typeface="Microsoft Sans Serif"/>
                <a:cs typeface="Microsoft Sans Serif"/>
              </a:rPr>
              <a:t>на</a:t>
            </a:r>
            <a:r>
              <a:rPr sz="1200" dirty="0">
                <a:latin typeface="Microsoft Sans Serif"/>
                <a:cs typeface="Microsoft Sans Serif"/>
              </a:rPr>
              <a:t>я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50" dirty="0">
                <a:latin typeface="Microsoft Sans Serif"/>
                <a:cs typeface="Microsoft Sans Serif"/>
              </a:rPr>
              <a:t>п</a:t>
            </a:r>
            <a:r>
              <a:rPr sz="1200" spc="55" dirty="0">
                <a:latin typeface="Microsoft Sans Serif"/>
                <a:cs typeface="Microsoft Sans Serif"/>
              </a:rPr>
              <a:t>л</a:t>
            </a:r>
            <a:r>
              <a:rPr sz="1200" spc="50" dirty="0">
                <a:latin typeface="Microsoft Sans Serif"/>
                <a:cs typeface="Microsoft Sans Serif"/>
              </a:rPr>
              <a:t>а</a:t>
            </a:r>
            <a:r>
              <a:rPr sz="1200" spc="45" dirty="0">
                <a:latin typeface="Microsoft Sans Serif"/>
                <a:cs typeface="Microsoft Sans Serif"/>
              </a:rPr>
              <a:t>т</a:t>
            </a:r>
            <a:r>
              <a:rPr sz="1200" dirty="0">
                <a:latin typeface="Microsoft Sans Serif"/>
                <a:cs typeface="Microsoft Sans Serif"/>
              </a:rPr>
              <a:t>а</a:t>
            </a:r>
            <a:endParaRPr sz="1200">
              <a:latin typeface="Microsoft Sans Serif"/>
              <a:cs typeface="Microsoft Sans Serif"/>
            </a:endParaRPr>
          </a:p>
          <a:p>
            <a:pPr marL="155575" indent="-143510">
              <a:lnSpc>
                <a:spcPct val="100000"/>
              </a:lnSpc>
              <a:spcBef>
                <a:spcPts val="315"/>
              </a:spcBef>
              <a:buChar char="•"/>
              <a:tabLst>
                <a:tab pos="156210" algn="l"/>
              </a:tabLst>
            </a:pPr>
            <a:r>
              <a:rPr sz="1200" spc="60" dirty="0">
                <a:latin typeface="Microsoft Sans Serif"/>
                <a:cs typeface="Microsoft Sans Serif"/>
              </a:rPr>
              <a:t>Логистика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29739" y="2915856"/>
            <a:ext cx="1346200" cy="6483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390"/>
              </a:spcBef>
              <a:buChar char="•"/>
              <a:tabLst>
                <a:tab pos="156210" algn="l"/>
              </a:tabLst>
            </a:pPr>
            <a:r>
              <a:rPr sz="1200" spc="60" dirty="0">
                <a:latin typeface="Microsoft Sans Serif"/>
                <a:cs typeface="Microsoft Sans Serif"/>
              </a:rPr>
              <a:t>Маркетинг</a:t>
            </a:r>
            <a:endParaRPr sz="1200">
              <a:latin typeface="Microsoft Sans Serif"/>
              <a:cs typeface="Microsoft Sans Serif"/>
            </a:endParaRPr>
          </a:p>
          <a:p>
            <a:pPr marL="155575" marR="5080" indent="-143510">
              <a:lnSpc>
                <a:spcPct val="100000"/>
              </a:lnSpc>
              <a:spcBef>
                <a:spcPts val="290"/>
              </a:spcBef>
              <a:buChar char="•"/>
              <a:tabLst>
                <a:tab pos="156210" algn="l"/>
              </a:tabLst>
            </a:pPr>
            <a:r>
              <a:rPr sz="1200" spc="50" dirty="0">
                <a:latin typeface="Microsoft Sans Serif"/>
                <a:cs typeface="Microsoft Sans Serif"/>
              </a:rPr>
              <a:t>Закупка </a:t>
            </a:r>
            <a:r>
              <a:rPr sz="1200" spc="25" dirty="0">
                <a:latin typeface="Microsoft Sans Serif"/>
                <a:cs typeface="Microsoft Sans Serif"/>
              </a:rPr>
              <a:t>воды, 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40" dirty="0">
                <a:latin typeface="Microsoft Sans Serif"/>
                <a:cs typeface="Microsoft Sans Serif"/>
              </a:rPr>
              <a:t>канцелярии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9663" y="1618488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69" h="509269">
                <a:moveTo>
                  <a:pt x="254508" y="0"/>
                </a:moveTo>
                <a:lnTo>
                  <a:pt x="208762" y="4063"/>
                </a:lnTo>
                <a:lnTo>
                  <a:pt x="165696" y="15875"/>
                </a:lnTo>
                <a:lnTo>
                  <a:pt x="126047" y="34798"/>
                </a:lnTo>
                <a:lnTo>
                  <a:pt x="90525" y="59816"/>
                </a:lnTo>
                <a:lnTo>
                  <a:pt x="59855" y="90550"/>
                </a:lnTo>
                <a:lnTo>
                  <a:pt x="34747" y="126111"/>
                </a:lnTo>
                <a:lnTo>
                  <a:pt x="15925" y="165735"/>
                </a:lnTo>
                <a:lnTo>
                  <a:pt x="4102" y="208787"/>
                </a:lnTo>
                <a:lnTo>
                  <a:pt x="0" y="254508"/>
                </a:lnTo>
                <a:lnTo>
                  <a:pt x="4102" y="300227"/>
                </a:lnTo>
                <a:lnTo>
                  <a:pt x="15925" y="343281"/>
                </a:lnTo>
                <a:lnTo>
                  <a:pt x="34747" y="382904"/>
                </a:lnTo>
                <a:lnTo>
                  <a:pt x="59855" y="418464"/>
                </a:lnTo>
                <a:lnTo>
                  <a:pt x="90525" y="449199"/>
                </a:lnTo>
                <a:lnTo>
                  <a:pt x="126047" y="474217"/>
                </a:lnTo>
                <a:lnTo>
                  <a:pt x="165696" y="493140"/>
                </a:lnTo>
                <a:lnTo>
                  <a:pt x="208762" y="504951"/>
                </a:lnTo>
                <a:lnTo>
                  <a:pt x="254508" y="509015"/>
                </a:lnTo>
                <a:lnTo>
                  <a:pt x="300253" y="504951"/>
                </a:lnTo>
                <a:lnTo>
                  <a:pt x="343319" y="493140"/>
                </a:lnTo>
                <a:lnTo>
                  <a:pt x="382968" y="474217"/>
                </a:lnTo>
                <a:lnTo>
                  <a:pt x="418490" y="449199"/>
                </a:lnTo>
                <a:lnTo>
                  <a:pt x="449160" y="418464"/>
                </a:lnTo>
                <a:lnTo>
                  <a:pt x="474268" y="382904"/>
                </a:lnTo>
                <a:lnTo>
                  <a:pt x="493090" y="343281"/>
                </a:lnTo>
                <a:lnTo>
                  <a:pt x="504913" y="300227"/>
                </a:lnTo>
                <a:lnTo>
                  <a:pt x="509016" y="254508"/>
                </a:lnTo>
                <a:lnTo>
                  <a:pt x="504913" y="208787"/>
                </a:lnTo>
                <a:lnTo>
                  <a:pt x="493090" y="165735"/>
                </a:lnTo>
                <a:lnTo>
                  <a:pt x="474268" y="126111"/>
                </a:lnTo>
                <a:lnTo>
                  <a:pt x="449160" y="90550"/>
                </a:lnTo>
                <a:lnTo>
                  <a:pt x="418490" y="59816"/>
                </a:lnTo>
                <a:lnTo>
                  <a:pt x="382968" y="34798"/>
                </a:lnTo>
                <a:lnTo>
                  <a:pt x="343319" y="15875"/>
                </a:lnTo>
                <a:lnTo>
                  <a:pt x="300253" y="4063"/>
                </a:lnTo>
                <a:lnTo>
                  <a:pt x="254508" y="0"/>
                </a:lnTo>
                <a:close/>
              </a:path>
            </a:pathLst>
          </a:custGeom>
          <a:solidFill>
            <a:srgbClr val="EE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6963" y="1680463"/>
            <a:ext cx="2306320" cy="1249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200" b="1" dirty="0">
                <a:latin typeface="Trebuchet MS"/>
                <a:cs typeface="Trebuchet MS"/>
              </a:rPr>
              <a:t>Х</a:t>
            </a:r>
            <a:r>
              <a:rPr sz="2200" b="1" spc="-310" dirty="0">
                <a:latin typeface="Trebuchet MS"/>
                <a:cs typeface="Trebuchet MS"/>
              </a:rPr>
              <a:t> </a:t>
            </a:r>
            <a:r>
              <a:rPr sz="2200" b="1" spc="155" dirty="0">
                <a:latin typeface="Trebuchet MS"/>
                <a:cs typeface="Trebuchet MS"/>
              </a:rPr>
              <a:t>о</a:t>
            </a:r>
            <a:r>
              <a:rPr sz="2200" b="1" spc="105" dirty="0">
                <a:latin typeface="Trebuchet MS"/>
                <a:cs typeface="Trebuchet MS"/>
              </a:rPr>
              <a:t>зя</a:t>
            </a:r>
            <a:r>
              <a:rPr sz="2200" b="1" spc="85" dirty="0">
                <a:latin typeface="Trebuchet MS"/>
                <a:cs typeface="Trebuchet MS"/>
              </a:rPr>
              <a:t>й</a:t>
            </a:r>
            <a:r>
              <a:rPr sz="2200" b="1" spc="80" dirty="0">
                <a:latin typeface="Trebuchet MS"/>
                <a:cs typeface="Trebuchet MS"/>
              </a:rPr>
              <a:t>с</a:t>
            </a:r>
            <a:r>
              <a:rPr sz="2200" b="1" spc="95" dirty="0">
                <a:latin typeface="Trebuchet MS"/>
                <a:cs typeface="Trebuchet MS"/>
              </a:rPr>
              <a:t>т</a:t>
            </a:r>
            <a:r>
              <a:rPr sz="2200" b="1" spc="90" dirty="0">
                <a:latin typeface="Trebuchet MS"/>
                <a:cs typeface="Trebuchet MS"/>
              </a:rPr>
              <a:t>ве</a:t>
            </a:r>
            <a:r>
              <a:rPr sz="2200" b="1" spc="105" dirty="0">
                <a:latin typeface="Trebuchet MS"/>
                <a:cs typeface="Trebuchet MS"/>
              </a:rPr>
              <a:t>нны</a:t>
            </a:r>
            <a:r>
              <a:rPr sz="2200" b="1" dirty="0">
                <a:latin typeface="Trebuchet MS"/>
                <a:cs typeface="Trebuchet MS"/>
              </a:rPr>
              <a:t>е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80" dirty="0">
                <a:latin typeface="Trebuchet MS"/>
                <a:cs typeface="Trebuchet MS"/>
              </a:rPr>
              <a:t>платежи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03776" y="1618488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69">
                <a:moveTo>
                  <a:pt x="254508" y="0"/>
                </a:moveTo>
                <a:lnTo>
                  <a:pt x="208787" y="4063"/>
                </a:lnTo>
                <a:lnTo>
                  <a:pt x="165735" y="15875"/>
                </a:lnTo>
                <a:lnTo>
                  <a:pt x="126111" y="34798"/>
                </a:lnTo>
                <a:lnTo>
                  <a:pt x="90550" y="59816"/>
                </a:lnTo>
                <a:lnTo>
                  <a:pt x="59816" y="90550"/>
                </a:lnTo>
                <a:lnTo>
                  <a:pt x="34798" y="126111"/>
                </a:lnTo>
                <a:lnTo>
                  <a:pt x="15875" y="165735"/>
                </a:lnTo>
                <a:lnTo>
                  <a:pt x="4063" y="208787"/>
                </a:lnTo>
                <a:lnTo>
                  <a:pt x="0" y="254508"/>
                </a:lnTo>
                <a:lnTo>
                  <a:pt x="4063" y="300227"/>
                </a:lnTo>
                <a:lnTo>
                  <a:pt x="15875" y="343281"/>
                </a:lnTo>
                <a:lnTo>
                  <a:pt x="34798" y="382904"/>
                </a:lnTo>
                <a:lnTo>
                  <a:pt x="59816" y="418464"/>
                </a:lnTo>
                <a:lnTo>
                  <a:pt x="90550" y="449199"/>
                </a:lnTo>
                <a:lnTo>
                  <a:pt x="126111" y="474217"/>
                </a:lnTo>
                <a:lnTo>
                  <a:pt x="165735" y="493140"/>
                </a:lnTo>
                <a:lnTo>
                  <a:pt x="208787" y="504951"/>
                </a:lnTo>
                <a:lnTo>
                  <a:pt x="254508" y="509015"/>
                </a:lnTo>
                <a:lnTo>
                  <a:pt x="300227" y="504951"/>
                </a:lnTo>
                <a:lnTo>
                  <a:pt x="343281" y="493140"/>
                </a:lnTo>
                <a:lnTo>
                  <a:pt x="382904" y="474217"/>
                </a:lnTo>
                <a:lnTo>
                  <a:pt x="418464" y="449199"/>
                </a:lnTo>
                <a:lnTo>
                  <a:pt x="449199" y="418464"/>
                </a:lnTo>
                <a:lnTo>
                  <a:pt x="474218" y="382904"/>
                </a:lnTo>
                <a:lnTo>
                  <a:pt x="493140" y="343281"/>
                </a:lnTo>
                <a:lnTo>
                  <a:pt x="504951" y="300227"/>
                </a:lnTo>
                <a:lnTo>
                  <a:pt x="509015" y="254508"/>
                </a:lnTo>
                <a:lnTo>
                  <a:pt x="504951" y="208787"/>
                </a:lnTo>
                <a:lnTo>
                  <a:pt x="493140" y="165735"/>
                </a:lnTo>
                <a:lnTo>
                  <a:pt x="474218" y="126111"/>
                </a:lnTo>
                <a:lnTo>
                  <a:pt x="449199" y="90550"/>
                </a:lnTo>
                <a:lnTo>
                  <a:pt x="418464" y="59816"/>
                </a:lnTo>
                <a:lnTo>
                  <a:pt x="382904" y="34798"/>
                </a:lnTo>
                <a:lnTo>
                  <a:pt x="343281" y="15875"/>
                </a:lnTo>
                <a:lnTo>
                  <a:pt x="300227" y="4063"/>
                </a:lnTo>
                <a:lnTo>
                  <a:pt x="254508" y="0"/>
                </a:lnTo>
                <a:close/>
              </a:path>
            </a:pathLst>
          </a:custGeom>
          <a:solidFill>
            <a:srgbClr val="EE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91710" y="1680463"/>
            <a:ext cx="2591435" cy="16694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200" b="1" spc="100" dirty="0">
                <a:latin typeface="Trebuchet MS"/>
                <a:cs typeface="Trebuchet MS"/>
              </a:rPr>
              <a:t>Налоговые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80" dirty="0">
                <a:latin typeface="Trebuchet MS"/>
                <a:cs typeface="Trebuchet MS"/>
              </a:rPr>
              <a:t>платежи</a:t>
            </a:r>
            <a:endParaRPr sz="2200">
              <a:latin typeface="Trebuchet MS"/>
              <a:cs typeface="Trebuchet MS"/>
            </a:endParaRPr>
          </a:p>
          <a:p>
            <a:pPr marL="155575" marR="5080" indent="-143510">
              <a:lnSpc>
                <a:spcPct val="100000"/>
              </a:lnSpc>
              <a:spcBef>
                <a:spcPts val="425"/>
              </a:spcBef>
              <a:buChar char="•"/>
              <a:tabLst>
                <a:tab pos="156210" algn="l"/>
              </a:tabLst>
            </a:pPr>
            <a:r>
              <a:rPr sz="1200" spc="35" dirty="0">
                <a:latin typeface="Microsoft Sans Serif"/>
                <a:cs typeface="Microsoft Sans Serif"/>
              </a:rPr>
              <a:t>Рекомендации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30" dirty="0">
                <a:latin typeface="Microsoft Sans Serif"/>
                <a:cs typeface="Microsoft Sans Serif"/>
              </a:rPr>
              <a:t>ЦБ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65" dirty="0">
                <a:latin typeface="Microsoft Sans Serif"/>
                <a:cs typeface="Microsoft Sans Serif"/>
              </a:rPr>
              <a:t>РФ</a:t>
            </a:r>
            <a:r>
              <a:rPr sz="1200" spc="130" dirty="0">
                <a:latin typeface="Microsoft Sans Serif"/>
                <a:cs typeface="Microsoft Sans Serif"/>
              </a:rPr>
              <a:t> </a:t>
            </a:r>
            <a:r>
              <a:rPr sz="1200" spc="60" dirty="0">
                <a:latin typeface="Microsoft Sans Serif"/>
                <a:cs typeface="Microsoft Sans Serif"/>
              </a:rPr>
              <a:t>№18МР</a:t>
            </a:r>
            <a:r>
              <a:rPr sz="1200" spc="7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–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40" dirty="0">
                <a:latin typeface="Microsoft Sans Serif"/>
                <a:cs typeface="Microsoft Sans Serif"/>
              </a:rPr>
              <a:t>налоги</a:t>
            </a:r>
            <a:r>
              <a:rPr sz="1200" spc="65" dirty="0">
                <a:latin typeface="Microsoft Sans Serif"/>
                <a:cs typeface="Microsoft Sans Serif"/>
              </a:rPr>
              <a:t> </a:t>
            </a:r>
            <a:r>
              <a:rPr sz="1200" spc="75" dirty="0">
                <a:latin typeface="Microsoft Sans Serif"/>
                <a:cs typeface="Microsoft Sans Serif"/>
              </a:rPr>
              <a:t>&gt;0,9%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47888" y="1618488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69">
                <a:moveTo>
                  <a:pt x="254507" y="0"/>
                </a:moveTo>
                <a:lnTo>
                  <a:pt x="208787" y="4063"/>
                </a:lnTo>
                <a:lnTo>
                  <a:pt x="165734" y="15875"/>
                </a:lnTo>
                <a:lnTo>
                  <a:pt x="126110" y="34798"/>
                </a:lnTo>
                <a:lnTo>
                  <a:pt x="90550" y="59816"/>
                </a:lnTo>
                <a:lnTo>
                  <a:pt x="59816" y="90550"/>
                </a:lnTo>
                <a:lnTo>
                  <a:pt x="34797" y="126111"/>
                </a:lnTo>
                <a:lnTo>
                  <a:pt x="15875" y="165735"/>
                </a:lnTo>
                <a:lnTo>
                  <a:pt x="4063" y="208787"/>
                </a:lnTo>
                <a:lnTo>
                  <a:pt x="0" y="254508"/>
                </a:lnTo>
                <a:lnTo>
                  <a:pt x="4063" y="300227"/>
                </a:lnTo>
                <a:lnTo>
                  <a:pt x="15875" y="343281"/>
                </a:lnTo>
                <a:lnTo>
                  <a:pt x="34797" y="382904"/>
                </a:lnTo>
                <a:lnTo>
                  <a:pt x="59816" y="418464"/>
                </a:lnTo>
                <a:lnTo>
                  <a:pt x="90550" y="449199"/>
                </a:lnTo>
                <a:lnTo>
                  <a:pt x="126110" y="474217"/>
                </a:lnTo>
                <a:lnTo>
                  <a:pt x="165734" y="493140"/>
                </a:lnTo>
                <a:lnTo>
                  <a:pt x="208787" y="504951"/>
                </a:lnTo>
                <a:lnTo>
                  <a:pt x="254507" y="509015"/>
                </a:lnTo>
                <a:lnTo>
                  <a:pt x="300227" y="504951"/>
                </a:lnTo>
                <a:lnTo>
                  <a:pt x="343280" y="493140"/>
                </a:lnTo>
                <a:lnTo>
                  <a:pt x="382904" y="474217"/>
                </a:lnTo>
                <a:lnTo>
                  <a:pt x="418464" y="449199"/>
                </a:lnTo>
                <a:lnTo>
                  <a:pt x="449198" y="418464"/>
                </a:lnTo>
                <a:lnTo>
                  <a:pt x="474217" y="382904"/>
                </a:lnTo>
                <a:lnTo>
                  <a:pt x="493140" y="343281"/>
                </a:lnTo>
                <a:lnTo>
                  <a:pt x="504951" y="300227"/>
                </a:lnTo>
                <a:lnTo>
                  <a:pt x="509015" y="254508"/>
                </a:lnTo>
                <a:lnTo>
                  <a:pt x="504951" y="208787"/>
                </a:lnTo>
                <a:lnTo>
                  <a:pt x="493140" y="165735"/>
                </a:lnTo>
                <a:lnTo>
                  <a:pt x="474217" y="126111"/>
                </a:lnTo>
                <a:lnTo>
                  <a:pt x="449198" y="90550"/>
                </a:lnTo>
                <a:lnTo>
                  <a:pt x="418464" y="59816"/>
                </a:lnTo>
                <a:lnTo>
                  <a:pt x="382904" y="34798"/>
                </a:lnTo>
                <a:lnTo>
                  <a:pt x="343280" y="15875"/>
                </a:lnTo>
                <a:lnTo>
                  <a:pt x="300227" y="4063"/>
                </a:lnTo>
                <a:lnTo>
                  <a:pt x="254507" y="0"/>
                </a:lnTo>
                <a:close/>
              </a:path>
            </a:pathLst>
          </a:custGeom>
          <a:solidFill>
            <a:srgbClr val="EE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36966" y="1680463"/>
            <a:ext cx="3268345" cy="1852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200" b="1" spc="100" dirty="0">
                <a:latin typeface="Trebuchet MS"/>
                <a:cs typeface="Trebuchet MS"/>
              </a:rPr>
              <a:t>Источник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100" dirty="0">
                <a:latin typeface="Trebuchet MS"/>
                <a:cs typeface="Trebuchet MS"/>
              </a:rPr>
              <a:t>платежа</a:t>
            </a:r>
            <a:endParaRPr sz="2200">
              <a:latin typeface="Trebuchet MS"/>
              <a:cs typeface="Trebuchet MS"/>
            </a:endParaRPr>
          </a:p>
          <a:p>
            <a:pPr marL="155575" marR="5080" indent="-143510">
              <a:lnSpc>
                <a:spcPct val="100000"/>
              </a:lnSpc>
              <a:spcBef>
                <a:spcPts val="425"/>
              </a:spcBef>
              <a:buChar char="•"/>
              <a:tabLst>
                <a:tab pos="156210" algn="l"/>
              </a:tabLst>
            </a:pPr>
            <a:r>
              <a:rPr sz="1200" spc="20" dirty="0">
                <a:latin typeface="Microsoft Sans Serif"/>
                <a:cs typeface="Microsoft Sans Serif"/>
              </a:rPr>
              <a:t>Осуществляется </a:t>
            </a:r>
            <a:r>
              <a:rPr sz="1200" spc="40" dirty="0">
                <a:latin typeface="Microsoft Sans Serif"/>
                <a:cs typeface="Microsoft Sans Serif"/>
              </a:rPr>
              <a:t>проверка </a:t>
            </a:r>
            <a:r>
              <a:rPr sz="1200" spc="45" dirty="0">
                <a:latin typeface="Microsoft Sans Serif"/>
                <a:cs typeface="Microsoft Sans Serif"/>
              </a:rPr>
              <a:t>контрагентов </a:t>
            </a:r>
            <a:r>
              <a:rPr sz="1200" spc="50" dirty="0">
                <a:latin typeface="Microsoft Sans Serif"/>
                <a:cs typeface="Microsoft Sans Serif"/>
              </a:rPr>
              <a:t> на </a:t>
            </a:r>
            <a:r>
              <a:rPr sz="1200" spc="45" dirty="0">
                <a:latin typeface="Microsoft Sans Serif"/>
                <a:cs typeface="Microsoft Sans Serif"/>
              </a:rPr>
              <a:t>основании внутренних </a:t>
            </a:r>
            <a:r>
              <a:rPr sz="1200" spc="70" dirty="0">
                <a:latin typeface="Microsoft Sans Serif"/>
                <a:cs typeface="Microsoft Sans Serif"/>
              </a:rPr>
              <a:t>и </a:t>
            </a:r>
            <a:r>
              <a:rPr sz="1200" spc="45" dirty="0">
                <a:latin typeface="Microsoft Sans Serif"/>
                <a:cs typeface="Microsoft Sans Serif"/>
              </a:rPr>
              <a:t>внешних </a:t>
            </a:r>
            <a:r>
              <a:rPr sz="1200" spc="50" dirty="0">
                <a:latin typeface="Microsoft Sans Serif"/>
                <a:cs typeface="Microsoft Sans Serif"/>
              </a:rPr>
              <a:t> </a:t>
            </a:r>
            <a:r>
              <a:rPr sz="1200" spc="40" dirty="0">
                <a:latin typeface="Microsoft Sans Serif"/>
                <a:cs typeface="Microsoft Sans Serif"/>
              </a:rPr>
              <a:t>источников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9663" y="4002023"/>
            <a:ext cx="3371215" cy="1645920"/>
          </a:xfrm>
          <a:prstGeom prst="rect">
            <a:avLst/>
          </a:prstGeom>
          <a:solidFill>
            <a:srgbClr val="EE302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216535" marR="326390">
              <a:lnSpc>
                <a:spcPct val="100000"/>
              </a:lnSpc>
            </a:pP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Дополнительные 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вопросы 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могут 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возникать у банка </a:t>
            </a:r>
            <a:r>
              <a:rPr sz="1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ФНС, 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 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среднемесячная зарплата 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одного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работника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ниже</a:t>
            </a:r>
            <a:r>
              <a:rPr sz="1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среднего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уровня</a:t>
            </a:r>
            <a:endParaRPr sz="1200">
              <a:latin typeface="Microsoft Sans Serif"/>
              <a:cs typeface="Microsoft Sans Serif"/>
            </a:endParaRP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виду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субъекте</a:t>
            </a:r>
            <a:r>
              <a:rPr sz="1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03776" y="4002023"/>
            <a:ext cx="3371215" cy="1645920"/>
          </a:xfrm>
          <a:prstGeom prst="rect">
            <a:avLst/>
          </a:prstGeom>
          <a:solidFill>
            <a:srgbClr val="EE302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217170">
              <a:lnSpc>
                <a:spcPct val="100000"/>
              </a:lnSpc>
            </a:pP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Считаются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виды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налогов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  <a:p>
            <a:pPr marL="217170">
              <a:lnSpc>
                <a:spcPct val="100000"/>
              </a:lnSpc>
              <a:spcBef>
                <a:spcPts val="5"/>
              </a:spcBef>
            </a:pP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(страховые,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НДФЛ,</a:t>
            </a:r>
            <a:r>
              <a:rPr sz="1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налог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прибыль,</a:t>
            </a:r>
            <a:endParaRPr sz="1200">
              <a:latin typeface="Microsoft Sans Serif"/>
              <a:cs typeface="Microsoft Sans Serif"/>
            </a:endParaRPr>
          </a:p>
          <a:p>
            <a:pPr marL="217170" marR="514984">
              <a:lnSpc>
                <a:spcPct val="100000"/>
              </a:lnSpc>
            </a:pP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НДС, </a:t>
            </a:r>
            <a:r>
              <a:rPr sz="1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УСН, 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транспортный, водный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земельный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налог)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47888" y="4002023"/>
            <a:ext cx="3371215" cy="1663917"/>
          </a:xfrm>
          <a:prstGeom prst="rect">
            <a:avLst/>
          </a:prstGeom>
          <a:solidFill>
            <a:srgbClr val="EE302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17804" marR="434975">
              <a:lnSpc>
                <a:spcPct val="100000"/>
              </a:lnSpc>
            </a:pPr>
            <a:r>
              <a:rPr sz="1200" b="1" spc="50" dirty="0">
                <a:solidFill>
                  <a:srgbClr val="FFFFFF"/>
                </a:solidFill>
                <a:latin typeface="Trebuchet MS"/>
                <a:cs typeface="Trebuchet MS"/>
              </a:rPr>
              <a:t>Пример</a:t>
            </a:r>
            <a:r>
              <a:rPr sz="1200" b="1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Trebuchet MS"/>
                <a:cs typeface="Trebuchet MS"/>
              </a:rPr>
              <a:t>внутреннего </a:t>
            </a:r>
            <a:r>
              <a:rPr sz="1200" b="1" spc="35" dirty="0">
                <a:solidFill>
                  <a:srgbClr val="FFFFFF"/>
                </a:solidFill>
                <a:latin typeface="Trebuchet MS"/>
                <a:cs typeface="Trebuchet MS"/>
              </a:rPr>
              <a:t>источника: </a:t>
            </a:r>
            <a:r>
              <a:rPr sz="1200" b="1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нахождение контрагента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«списке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тк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»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764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2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Microsoft Sans Serif"/>
              <a:cs typeface="Microsoft Sans Serif"/>
            </a:endParaRPr>
          </a:p>
          <a:p>
            <a:pPr marL="217804" marR="694690">
              <a:lnSpc>
                <a:spcPct val="100000"/>
              </a:lnSpc>
            </a:pPr>
            <a:r>
              <a:rPr sz="1200" b="1" spc="50" dirty="0">
                <a:solidFill>
                  <a:srgbClr val="FFFFFF"/>
                </a:solidFill>
                <a:latin typeface="Trebuchet MS"/>
                <a:cs typeface="Trebuchet MS"/>
              </a:rPr>
              <a:t>Пример</a:t>
            </a:r>
            <a:r>
              <a:rPr sz="1200" b="1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Trebuchet MS"/>
                <a:cs typeface="Trebuchet MS"/>
              </a:rPr>
              <a:t>внешнего </a:t>
            </a:r>
            <a:r>
              <a:rPr sz="1200" b="1" spc="35" dirty="0">
                <a:solidFill>
                  <a:srgbClr val="FFFFFF"/>
                </a:solidFill>
                <a:latin typeface="Trebuchet MS"/>
                <a:cs typeface="Trebuchet MS"/>
              </a:rPr>
              <a:t>источника: </a:t>
            </a:r>
            <a:r>
              <a:rPr sz="1200" b="1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интернет, </a:t>
            </a:r>
            <a:r>
              <a:rPr sz="1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наличие информации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сайте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nalog.ru</a:t>
            </a:r>
            <a:endParaRPr lang="en-US" sz="1200" spc="5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217804" marR="694690">
              <a:lnSpc>
                <a:spcPct val="100000"/>
              </a:lnSpc>
            </a:pPr>
            <a:endParaRPr sz="1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00" y="996428"/>
            <a:ext cx="8126730" cy="42053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4550" b="1" spc="280" dirty="0">
                <a:latin typeface="Tahoma"/>
                <a:cs typeface="Tahoma"/>
              </a:rPr>
              <a:t>МОЖЕТ</a:t>
            </a:r>
            <a:r>
              <a:rPr sz="4550" b="1" spc="-185" dirty="0">
                <a:latin typeface="Tahoma"/>
                <a:cs typeface="Tahoma"/>
              </a:rPr>
              <a:t> </a:t>
            </a:r>
            <a:r>
              <a:rPr sz="4550" b="1" spc="195" dirty="0">
                <a:latin typeface="Tahoma"/>
                <a:cs typeface="Tahoma"/>
              </a:rPr>
              <a:t>ЛИ</a:t>
            </a:r>
            <a:r>
              <a:rPr sz="4550" b="1" spc="-185" dirty="0">
                <a:latin typeface="Tahoma"/>
                <a:cs typeface="Tahoma"/>
              </a:rPr>
              <a:t> </a:t>
            </a:r>
            <a:r>
              <a:rPr sz="4550" b="1" spc="325" dirty="0">
                <a:latin typeface="Tahoma"/>
                <a:cs typeface="Tahoma"/>
              </a:rPr>
              <a:t>БАНК</a:t>
            </a:r>
            <a:r>
              <a:rPr sz="4550" b="1" spc="-185" dirty="0">
                <a:latin typeface="Tahoma"/>
                <a:cs typeface="Tahoma"/>
              </a:rPr>
              <a:t> </a:t>
            </a:r>
            <a:r>
              <a:rPr sz="4550" b="1" spc="254" dirty="0">
                <a:latin typeface="Tahoma"/>
                <a:cs typeface="Tahoma"/>
              </a:rPr>
              <a:t>КАК-ТО </a:t>
            </a:r>
            <a:r>
              <a:rPr sz="4550" b="1" spc="-1320" dirty="0">
                <a:latin typeface="Tahoma"/>
                <a:cs typeface="Tahoma"/>
              </a:rPr>
              <a:t> </a:t>
            </a:r>
            <a:r>
              <a:rPr sz="4550" b="1" spc="340" dirty="0">
                <a:solidFill>
                  <a:srgbClr val="FFFFFF"/>
                </a:solidFill>
                <a:latin typeface="Tahoma"/>
                <a:cs typeface="Tahoma"/>
              </a:rPr>
              <a:t>ЗАБЛАГОВРЕМЕННО </a:t>
            </a:r>
            <a:r>
              <a:rPr sz="4550" b="1" spc="345" dirty="0">
                <a:solidFill>
                  <a:srgbClr val="FFFFFF"/>
                </a:solidFill>
                <a:latin typeface="Tahoma"/>
                <a:cs typeface="Tahoma"/>
              </a:rPr>
              <a:t> ПРЕДУПРЕЖДАТЬ</a:t>
            </a:r>
            <a:endParaRPr sz="4550" dirty="0">
              <a:latin typeface="Tahoma"/>
              <a:cs typeface="Tahoma"/>
            </a:endParaRPr>
          </a:p>
          <a:p>
            <a:pPr marL="12700" marR="54610">
              <a:lnSpc>
                <a:spcPts val="5510"/>
              </a:lnSpc>
              <a:spcBef>
                <a:spcPts val="100"/>
              </a:spcBef>
            </a:pPr>
            <a:r>
              <a:rPr sz="4550" b="1" spc="90" dirty="0">
                <a:latin typeface="Tahoma"/>
                <a:cs typeface="Tahoma"/>
              </a:rPr>
              <a:t>О </a:t>
            </a:r>
            <a:r>
              <a:rPr sz="4550" b="1" spc="220" dirty="0">
                <a:latin typeface="Tahoma"/>
                <a:cs typeface="Tahoma"/>
              </a:rPr>
              <a:t>ВОЗМОЖН</a:t>
            </a:r>
            <a:r>
              <a:rPr lang="ru-RU" sz="4550" b="1" spc="220" dirty="0">
                <a:latin typeface="Tahoma"/>
                <a:cs typeface="Tahoma"/>
              </a:rPr>
              <a:t>ЫХ</a:t>
            </a:r>
            <a:r>
              <a:rPr sz="4550" b="1" spc="220" dirty="0">
                <a:latin typeface="Tahoma"/>
                <a:cs typeface="Tahoma"/>
              </a:rPr>
              <a:t> </a:t>
            </a:r>
            <a:r>
              <a:rPr lang="ru-RU" sz="4550" b="1" spc="-200" dirty="0">
                <a:latin typeface="Tahoma"/>
                <a:cs typeface="Tahoma"/>
              </a:rPr>
              <a:t>ОГРАНИЧЕНИЯХ </a:t>
            </a:r>
            <a:r>
              <a:rPr sz="4550" b="1" spc="145" dirty="0">
                <a:latin typeface="Tahoma"/>
                <a:cs typeface="Tahoma"/>
              </a:rPr>
              <a:t>ПО</a:t>
            </a:r>
            <a:r>
              <a:rPr sz="4550" b="1" spc="-170" dirty="0">
                <a:latin typeface="Tahoma"/>
                <a:cs typeface="Tahoma"/>
              </a:rPr>
              <a:t> </a:t>
            </a:r>
            <a:r>
              <a:rPr sz="4550" b="1" spc="30" dirty="0">
                <a:latin typeface="Tahoma"/>
                <a:cs typeface="Tahoma"/>
              </a:rPr>
              <a:t>115ФЗ?</a:t>
            </a:r>
            <a:endParaRPr sz="455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pc="165" dirty="0"/>
              <a:pPr marL="38100">
                <a:lnSpc>
                  <a:spcPct val="100000"/>
                </a:lnSpc>
                <a:spcBef>
                  <a:spcPts val="525"/>
                </a:spcBef>
              </a:pPr>
              <a:t>16</a:t>
            </a:fld>
            <a:endParaRPr spc="16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/>
              <a:t>РИСКИ</a:t>
            </a:r>
            <a:r>
              <a:rPr spc="-70" dirty="0"/>
              <a:t> </a:t>
            </a:r>
            <a:r>
              <a:rPr spc="50" dirty="0"/>
              <a:t>БИЗН</a:t>
            </a:r>
            <a:r>
              <a:rPr spc="35" dirty="0"/>
              <a:t>Е</a:t>
            </a:r>
            <a:r>
              <a:rPr spc="20" dirty="0"/>
              <a:t>С</a:t>
            </a:r>
            <a:r>
              <a:rPr spc="45" dirty="0"/>
              <a:t>А</a:t>
            </a:r>
            <a:r>
              <a:rPr spc="-70" dirty="0"/>
              <a:t> </a:t>
            </a:r>
            <a:r>
              <a:rPr spc="15" dirty="0"/>
              <a:t>ПО</a:t>
            </a:r>
            <a:r>
              <a:rPr spc="-70" dirty="0"/>
              <a:t> </a:t>
            </a:r>
            <a:r>
              <a:rPr spc="-20" dirty="0"/>
              <a:t>115-</a:t>
            </a:r>
            <a:r>
              <a:rPr spc="-30" dirty="0"/>
              <a:t>Ф</a:t>
            </a:r>
            <a:r>
              <a:rPr spc="80" dirty="0"/>
              <a:t>З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0000" y="0"/>
            <a:ext cx="7693659" cy="6858000"/>
            <a:chOff x="4500000" y="0"/>
            <a:chExt cx="7693659" cy="6858000"/>
          </a:xfrm>
        </p:grpSpPr>
        <p:sp>
          <p:nvSpPr>
            <p:cNvPr id="3" name="object 3"/>
            <p:cNvSpPr/>
            <p:nvPr/>
          </p:nvSpPr>
          <p:spPr>
            <a:xfrm>
              <a:off x="8447404" y="0"/>
              <a:ext cx="3745865" cy="6858000"/>
            </a:xfrm>
            <a:custGeom>
              <a:avLst/>
              <a:gdLst/>
              <a:ahLst/>
              <a:cxnLst/>
              <a:rect l="l" t="t" r="r" b="b"/>
              <a:pathLst>
                <a:path w="3745865" h="6858000">
                  <a:moveTo>
                    <a:pt x="0" y="6858000"/>
                  </a:moveTo>
                  <a:lnTo>
                    <a:pt x="3745788" y="6858000"/>
                  </a:lnTo>
                  <a:lnTo>
                    <a:pt x="374578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38712" y="369010"/>
              <a:ext cx="294640" cy="448309"/>
            </a:xfrm>
            <a:custGeom>
              <a:avLst/>
              <a:gdLst/>
              <a:ahLst/>
              <a:cxnLst/>
              <a:rect l="l" t="t" r="r" b="b"/>
              <a:pathLst>
                <a:path w="294640" h="448309">
                  <a:moveTo>
                    <a:pt x="287972" y="303834"/>
                  </a:moveTo>
                  <a:lnTo>
                    <a:pt x="267335" y="242252"/>
                  </a:lnTo>
                  <a:lnTo>
                    <a:pt x="249897" y="190246"/>
                  </a:lnTo>
                  <a:lnTo>
                    <a:pt x="208737" y="67475"/>
                  </a:lnTo>
                  <a:lnTo>
                    <a:pt x="201142" y="44818"/>
                  </a:lnTo>
                  <a:lnTo>
                    <a:pt x="194246" y="27216"/>
                  </a:lnTo>
                  <a:lnTo>
                    <a:pt x="187388" y="16891"/>
                  </a:lnTo>
                  <a:lnTo>
                    <a:pt x="187388" y="190246"/>
                  </a:lnTo>
                  <a:lnTo>
                    <a:pt x="105549" y="190246"/>
                  </a:lnTo>
                  <a:lnTo>
                    <a:pt x="146850" y="67475"/>
                  </a:lnTo>
                  <a:lnTo>
                    <a:pt x="148386" y="67475"/>
                  </a:lnTo>
                  <a:lnTo>
                    <a:pt x="187388" y="190246"/>
                  </a:lnTo>
                  <a:lnTo>
                    <a:pt x="187388" y="16891"/>
                  </a:lnTo>
                  <a:lnTo>
                    <a:pt x="184823" y="13017"/>
                  </a:lnTo>
                  <a:lnTo>
                    <a:pt x="170726" y="3479"/>
                  </a:lnTo>
                  <a:lnTo>
                    <a:pt x="149910" y="0"/>
                  </a:lnTo>
                  <a:lnTo>
                    <a:pt x="128981" y="3479"/>
                  </a:lnTo>
                  <a:lnTo>
                    <a:pt x="114642" y="12979"/>
                  </a:lnTo>
                  <a:lnTo>
                    <a:pt x="104838" y="27241"/>
                  </a:lnTo>
                  <a:lnTo>
                    <a:pt x="97612" y="44818"/>
                  </a:lnTo>
                  <a:lnTo>
                    <a:pt x="6502" y="303834"/>
                  </a:lnTo>
                  <a:lnTo>
                    <a:pt x="66916" y="303834"/>
                  </a:lnTo>
                  <a:lnTo>
                    <a:pt x="87960" y="242252"/>
                  </a:lnTo>
                  <a:lnTo>
                    <a:pt x="204216" y="242252"/>
                  </a:lnTo>
                  <a:lnTo>
                    <a:pt x="223723" y="303834"/>
                  </a:lnTo>
                  <a:lnTo>
                    <a:pt x="287972" y="303834"/>
                  </a:lnTo>
                  <a:close/>
                </a:path>
                <a:path w="294640" h="448309">
                  <a:moveTo>
                    <a:pt x="294487" y="386969"/>
                  </a:moveTo>
                  <a:lnTo>
                    <a:pt x="0" y="386969"/>
                  </a:lnTo>
                  <a:lnTo>
                    <a:pt x="0" y="448144"/>
                  </a:lnTo>
                  <a:lnTo>
                    <a:pt x="294487" y="448144"/>
                  </a:lnTo>
                  <a:lnTo>
                    <a:pt x="294487" y="386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0000" y="1219880"/>
              <a:ext cx="7555586" cy="46762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21394" y="1708199"/>
              <a:ext cx="5318760" cy="3561079"/>
            </a:xfrm>
            <a:custGeom>
              <a:avLst/>
              <a:gdLst/>
              <a:ahLst/>
              <a:cxnLst/>
              <a:rect l="l" t="t" r="r" b="b"/>
              <a:pathLst>
                <a:path w="5318759" h="3561079">
                  <a:moveTo>
                    <a:pt x="5282387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3524465"/>
                  </a:lnTo>
                  <a:lnTo>
                    <a:pt x="2828" y="3538481"/>
                  </a:lnTo>
                  <a:lnTo>
                    <a:pt x="10544" y="3549926"/>
                  </a:lnTo>
                  <a:lnTo>
                    <a:pt x="21988" y="3557641"/>
                  </a:lnTo>
                  <a:lnTo>
                    <a:pt x="36004" y="3560470"/>
                  </a:lnTo>
                  <a:lnTo>
                    <a:pt x="5282387" y="3560470"/>
                  </a:lnTo>
                  <a:lnTo>
                    <a:pt x="5296395" y="3557641"/>
                  </a:lnTo>
                  <a:lnTo>
                    <a:pt x="5307836" y="3549926"/>
                  </a:lnTo>
                  <a:lnTo>
                    <a:pt x="5315550" y="3538481"/>
                  </a:lnTo>
                  <a:lnTo>
                    <a:pt x="5318379" y="3524465"/>
                  </a:lnTo>
                  <a:lnTo>
                    <a:pt x="5318379" y="36004"/>
                  </a:lnTo>
                  <a:lnTo>
                    <a:pt x="5315550" y="21988"/>
                  </a:lnTo>
                  <a:lnTo>
                    <a:pt x="5307836" y="10544"/>
                  </a:lnTo>
                  <a:lnTo>
                    <a:pt x="5296395" y="2828"/>
                  </a:lnTo>
                  <a:lnTo>
                    <a:pt x="5282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1400" y="1708200"/>
              <a:ext cx="1337729" cy="35604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9912" y="1708200"/>
              <a:ext cx="4169867" cy="3560470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428241" y="2958631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04749" y="0"/>
                </a:moveTo>
                <a:lnTo>
                  <a:pt x="157801" y="5406"/>
                </a:lnTo>
                <a:lnTo>
                  <a:pt x="114705" y="20808"/>
                </a:lnTo>
                <a:lnTo>
                  <a:pt x="76688" y="44975"/>
                </a:lnTo>
                <a:lnTo>
                  <a:pt x="44980" y="76681"/>
                </a:lnTo>
                <a:lnTo>
                  <a:pt x="20810" y="114695"/>
                </a:lnTo>
                <a:lnTo>
                  <a:pt x="5407" y="157789"/>
                </a:lnTo>
                <a:lnTo>
                  <a:pt x="0" y="204736"/>
                </a:lnTo>
                <a:lnTo>
                  <a:pt x="5407" y="251683"/>
                </a:lnTo>
                <a:lnTo>
                  <a:pt x="20810" y="294778"/>
                </a:lnTo>
                <a:lnTo>
                  <a:pt x="44980" y="332792"/>
                </a:lnTo>
                <a:lnTo>
                  <a:pt x="76688" y="364497"/>
                </a:lnTo>
                <a:lnTo>
                  <a:pt x="114705" y="388665"/>
                </a:lnTo>
                <a:lnTo>
                  <a:pt x="157801" y="404066"/>
                </a:lnTo>
                <a:lnTo>
                  <a:pt x="204749" y="409473"/>
                </a:lnTo>
                <a:lnTo>
                  <a:pt x="251696" y="404066"/>
                </a:lnTo>
                <a:lnTo>
                  <a:pt x="294793" y="388665"/>
                </a:lnTo>
                <a:lnTo>
                  <a:pt x="332810" y="364497"/>
                </a:lnTo>
                <a:lnTo>
                  <a:pt x="364517" y="332792"/>
                </a:lnTo>
                <a:lnTo>
                  <a:pt x="388687" y="294778"/>
                </a:lnTo>
                <a:lnTo>
                  <a:pt x="404091" y="251683"/>
                </a:lnTo>
                <a:lnTo>
                  <a:pt x="409498" y="204736"/>
                </a:lnTo>
                <a:lnTo>
                  <a:pt x="404091" y="157789"/>
                </a:lnTo>
                <a:lnTo>
                  <a:pt x="388687" y="114695"/>
                </a:lnTo>
                <a:lnTo>
                  <a:pt x="364517" y="76681"/>
                </a:lnTo>
                <a:lnTo>
                  <a:pt x="332810" y="44975"/>
                </a:lnTo>
                <a:lnTo>
                  <a:pt x="294793" y="20808"/>
                </a:lnTo>
                <a:lnTo>
                  <a:pt x="251696" y="5406"/>
                </a:lnTo>
                <a:lnTo>
                  <a:pt x="204749" y="0"/>
                </a:lnTo>
                <a:close/>
              </a:path>
            </a:pathLst>
          </a:custGeom>
          <a:solidFill>
            <a:srgbClr val="2FB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241" y="3814838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04749" y="0"/>
                </a:moveTo>
                <a:lnTo>
                  <a:pt x="157801" y="5406"/>
                </a:lnTo>
                <a:lnTo>
                  <a:pt x="114705" y="20808"/>
                </a:lnTo>
                <a:lnTo>
                  <a:pt x="76688" y="44975"/>
                </a:lnTo>
                <a:lnTo>
                  <a:pt x="44980" y="76681"/>
                </a:lnTo>
                <a:lnTo>
                  <a:pt x="20810" y="114695"/>
                </a:lnTo>
                <a:lnTo>
                  <a:pt x="5407" y="157789"/>
                </a:lnTo>
                <a:lnTo>
                  <a:pt x="0" y="204736"/>
                </a:lnTo>
                <a:lnTo>
                  <a:pt x="5407" y="251683"/>
                </a:lnTo>
                <a:lnTo>
                  <a:pt x="20810" y="294778"/>
                </a:lnTo>
                <a:lnTo>
                  <a:pt x="44980" y="332792"/>
                </a:lnTo>
                <a:lnTo>
                  <a:pt x="76688" y="364497"/>
                </a:lnTo>
                <a:lnTo>
                  <a:pt x="114705" y="388665"/>
                </a:lnTo>
                <a:lnTo>
                  <a:pt x="157801" y="404066"/>
                </a:lnTo>
                <a:lnTo>
                  <a:pt x="204749" y="409473"/>
                </a:lnTo>
                <a:lnTo>
                  <a:pt x="251696" y="404066"/>
                </a:lnTo>
                <a:lnTo>
                  <a:pt x="294793" y="388665"/>
                </a:lnTo>
                <a:lnTo>
                  <a:pt x="332810" y="364497"/>
                </a:lnTo>
                <a:lnTo>
                  <a:pt x="364517" y="332792"/>
                </a:lnTo>
                <a:lnTo>
                  <a:pt x="388687" y="294778"/>
                </a:lnTo>
                <a:lnTo>
                  <a:pt x="404091" y="251683"/>
                </a:lnTo>
                <a:lnTo>
                  <a:pt x="409498" y="204736"/>
                </a:lnTo>
                <a:lnTo>
                  <a:pt x="404091" y="157789"/>
                </a:lnTo>
                <a:lnTo>
                  <a:pt x="388687" y="114695"/>
                </a:lnTo>
                <a:lnTo>
                  <a:pt x="364517" y="76681"/>
                </a:lnTo>
                <a:lnTo>
                  <a:pt x="332810" y="44975"/>
                </a:lnTo>
                <a:lnTo>
                  <a:pt x="294793" y="20808"/>
                </a:lnTo>
                <a:lnTo>
                  <a:pt x="251696" y="5406"/>
                </a:lnTo>
                <a:lnTo>
                  <a:pt x="204749" y="0"/>
                </a:lnTo>
                <a:close/>
              </a:path>
            </a:pathLst>
          </a:custGeom>
          <a:solidFill>
            <a:srgbClr val="E98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241" y="4671023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04749" y="0"/>
                </a:moveTo>
                <a:lnTo>
                  <a:pt x="157801" y="5406"/>
                </a:lnTo>
                <a:lnTo>
                  <a:pt x="114705" y="20808"/>
                </a:lnTo>
                <a:lnTo>
                  <a:pt x="76688" y="44975"/>
                </a:lnTo>
                <a:lnTo>
                  <a:pt x="44980" y="76681"/>
                </a:lnTo>
                <a:lnTo>
                  <a:pt x="20810" y="114695"/>
                </a:lnTo>
                <a:lnTo>
                  <a:pt x="5407" y="157789"/>
                </a:lnTo>
                <a:lnTo>
                  <a:pt x="0" y="204736"/>
                </a:lnTo>
                <a:lnTo>
                  <a:pt x="5407" y="251683"/>
                </a:lnTo>
                <a:lnTo>
                  <a:pt x="20810" y="294778"/>
                </a:lnTo>
                <a:lnTo>
                  <a:pt x="44980" y="332792"/>
                </a:lnTo>
                <a:lnTo>
                  <a:pt x="76688" y="364497"/>
                </a:lnTo>
                <a:lnTo>
                  <a:pt x="114705" y="388665"/>
                </a:lnTo>
                <a:lnTo>
                  <a:pt x="157801" y="404066"/>
                </a:lnTo>
                <a:lnTo>
                  <a:pt x="204749" y="409473"/>
                </a:lnTo>
                <a:lnTo>
                  <a:pt x="251696" y="404066"/>
                </a:lnTo>
                <a:lnTo>
                  <a:pt x="294793" y="388665"/>
                </a:lnTo>
                <a:lnTo>
                  <a:pt x="332810" y="364497"/>
                </a:lnTo>
                <a:lnTo>
                  <a:pt x="364517" y="332792"/>
                </a:lnTo>
                <a:lnTo>
                  <a:pt x="388687" y="294778"/>
                </a:lnTo>
                <a:lnTo>
                  <a:pt x="404091" y="251683"/>
                </a:lnTo>
                <a:lnTo>
                  <a:pt x="409498" y="204736"/>
                </a:lnTo>
                <a:lnTo>
                  <a:pt x="404091" y="157789"/>
                </a:lnTo>
                <a:lnTo>
                  <a:pt x="388687" y="114695"/>
                </a:lnTo>
                <a:lnTo>
                  <a:pt x="364517" y="76681"/>
                </a:lnTo>
                <a:lnTo>
                  <a:pt x="332810" y="44975"/>
                </a:lnTo>
                <a:lnTo>
                  <a:pt x="294793" y="20808"/>
                </a:lnTo>
                <a:lnTo>
                  <a:pt x="251696" y="5406"/>
                </a:lnTo>
                <a:lnTo>
                  <a:pt x="204749" y="0"/>
                </a:lnTo>
                <a:close/>
              </a:path>
            </a:pathLst>
          </a:custGeom>
          <a:solidFill>
            <a:srgbClr val="E337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7300" y="1683989"/>
            <a:ext cx="3775075" cy="35134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275">
              <a:lnSpc>
                <a:spcPct val="101000"/>
              </a:lnSpc>
              <a:spcBef>
                <a:spcPts val="95"/>
              </a:spcBef>
            </a:pPr>
            <a:r>
              <a:rPr sz="2600" b="1" spc="25" dirty="0">
                <a:solidFill>
                  <a:srgbClr val="EF3124"/>
                </a:solidFill>
                <a:latin typeface="Tahoma"/>
                <a:cs typeface="Tahoma"/>
              </a:rPr>
              <a:t>Уровень</a:t>
            </a:r>
            <a:r>
              <a:rPr sz="2600" b="1" spc="-125" dirty="0">
                <a:solidFill>
                  <a:srgbClr val="EF3124"/>
                </a:solidFill>
                <a:latin typeface="Tahoma"/>
                <a:cs typeface="Tahoma"/>
              </a:rPr>
              <a:t> </a:t>
            </a:r>
            <a:r>
              <a:rPr sz="2600" b="1" spc="45" dirty="0">
                <a:solidFill>
                  <a:srgbClr val="EF3124"/>
                </a:solidFill>
                <a:latin typeface="Tahoma"/>
                <a:cs typeface="Tahoma"/>
              </a:rPr>
              <a:t>риска</a:t>
            </a:r>
            <a:r>
              <a:rPr sz="2600" b="1" spc="-120" dirty="0">
                <a:solidFill>
                  <a:srgbClr val="EF3124"/>
                </a:solidFill>
                <a:latin typeface="Tahoma"/>
                <a:cs typeface="Tahoma"/>
              </a:rPr>
              <a:t> </a:t>
            </a:r>
            <a:r>
              <a:rPr sz="2600" b="1" spc="45" dirty="0">
                <a:solidFill>
                  <a:srgbClr val="EF3124"/>
                </a:solidFill>
                <a:latin typeface="Tahoma"/>
                <a:cs typeface="Tahoma"/>
              </a:rPr>
              <a:t>имеет </a:t>
            </a:r>
            <a:r>
              <a:rPr sz="2600" b="1" spc="-745" dirty="0">
                <a:solidFill>
                  <a:srgbClr val="EF3124"/>
                </a:solidFill>
                <a:latin typeface="Tahoma"/>
                <a:cs typeface="Tahoma"/>
              </a:rPr>
              <a:t> </a:t>
            </a:r>
            <a:r>
              <a:rPr sz="2600" b="1" spc="40" dirty="0">
                <a:solidFill>
                  <a:srgbClr val="EF3124"/>
                </a:solidFill>
                <a:latin typeface="Tahoma"/>
                <a:cs typeface="Tahoma"/>
              </a:rPr>
              <a:t>три</a:t>
            </a:r>
            <a:r>
              <a:rPr sz="2600" b="1" spc="-110" dirty="0">
                <a:solidFill>
                  <a:srgbClr val="EF3124"/>
                </a:solidFill>
                <a:latin typeface="Tahoma"/>
                <a:cs typeface="Tahoma"/>
              </a:rPr>
              <a:t> </a:t>
            </a:r>
            <a:r>
              <a:rPr sz="2600" b="1" spc="35" dirty="0">
                <a:solidFill>
                  <a:srgbClr val="EF3124"/>
                </a:solidFill>
                <a:latin typeface="Tahoma"/>
                <a:cs typeface="Tahoma"/>
              </a:rPr>
              <a:t>значения</a:t>
            </a:r>
            <a:endParaRPr sz="2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 dirty="0">
              <a:latin typeface="Tahoma"/>
              <a:cs typeface="Tahoma"/>
            </a:endParaRPr>
          </a:p>
          <a:p>
            <a:pPr marL="720090">
              <a:lnSpc>
                <a:spcPct val="100000"/>
              </a:lnSpc>
            </a:pPr>
            <a:r>
              <a:rPr sz="1600" b="1" spc="-5" dirty="0">
                <a:latin typeface="Tahoma"/>
                <a:cs typeface="Tahoma"/>
              </a:rPr>
              <a:t>зелёный</a:t>
            </a:r>
            <a:r>
              <a:rPr sz="1600" b="1" spc="-110" dirty="0">
                <a:latin typeface="Tahoma"/>
                <a:cs typeface="Tahoma"/>
              </a:rPr>
              <a:t> </a:t>
            </a:r>
            <a:r>
              <a:rPr sz="1600" b="1" spc="185" dirty="0">
                <a:latin typeface="Tahoma"/>
                <a:cs typeface="Tahoma"/>
              </a:rPr>
              <a:t>—</a:t>
            </a:r>
            <a:endParaRPr sz="1600" dirty="0">
              <a:latin typeface="Tahoma"/>
              <a:cs typeface="Tahoma"/>
            </a:endParaRPr>
          </a:p>
          <a:p>
            <a:pPr marL="720090">
              <a:lnSpc>
                <a:spcPct val="100000"/>
              </a:lnSpc>
            </a:pPr>
            <a:r>
              <a:rPr sz="1600" spc="-50" dirty="0">
                <a:latin typeface="Verdana"/>
                <a:cs typeface="Verdana"/>
              </a:rPr>
              <a:t>н</a:t>
            </a:r>
            <a:r>
              <a:rPr sz="1600" spc="-70" dirty="0">
                <a:latin typeface="Verdana"/>
                <a:cs typeface="Verdana"/>
              </a:rPr>
              <a:t>е</a:t>
            </a:r>
            <a:r>
              <a:rPr sz="1600" spc="20" dirty="0">
                <a:latin typeface="Verdana"/>
                <a:cs typeface="Verdana"/>
              </a:rPr>
              <a:t>т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рис</a:t>
            </a:r>
            <a:r>
              <a:rPr sz="1600" spc="-35" dirty="0">
                <a:latin typeface="Verdana"/>
                <a:cs typeface="Verdana"/>
              </a:rPr>
              <a:t>к</a:t>
            </a:r>
            <a:r>
              <a:rPr sz="1600" dirty="0">
                <a:latin typeface="Verdana"/>
                <a:cs typeface="Verdana"/>
              </a:rPr>
              <a:t>а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 dirty="0">
              <a:latin typeface="Verdana"/>
              <a:cs typeface="Verdana"/>
            </a:endParaRPr>
          </a:p>
          <a:p>
            <a:pPr marL="720090">
              <a:lnSpc>
                <a:spcPct val="100000"/>
              </a:lnSpc>
            </a:pPr>
            <a:r>
              <a:rPr sz="1600" b="1" spc="-60" dirty="0">
                <a:latin typeface="Tahoma"/>
                <a:cs typeface="Tahoma"/>
              </a:rPr>
              <a:t>ж</a:t>
            </a:r>
            <a:r>
              <a:rPr sz="1600" b="1" spc="-25" dirty="0">
                <a:latin typeface="Tahoma"/>
                <a:cs typeface="Tahoma"/>
              </a:rPr>
              <a:t>ё</a:t>
            </a:r>
            <a:r>
              <a:rPr sz="1600" b="1" spc="-10" dirty="0">
                <a:latin typeface="Tahoma"/>
                <a:cs typeface="Tahoma"/>
              </a:rPr>
              <a:t>лтый</a:t>
            </a:r>
            <a:r>
              <a:rPr sz="1600" b="1" spc="-70" dirty="0">
                <a:latin typeface="Tahoma"/>
                <a:cs typeface="Tahoma"/>
              </a:rPr>
              <a:t> </a:t>
            </a:r>
            <a:r>
              <a:rPr sz="1600" b="1" spc="185" dirty="0">
                <a:latin typeface="Tahoma"/>
                <a:cs typeface="Tahoma"/>
              </a:rPr>
              <a:t>—</a:t>
            </a:r>
            <a:endParaRPr sz="1600" dirty="0">
              <a:latin typeface="Tahoma"/>
              <a:cs typeface="Tahoma"/>
            </a:endParaRPr>
          </a:p>
          <a:p>
            <a:pPr marL="720090">
              <a:lnSpc>
                <a:spcPct val="100000"/>
              </a:lnSpc>
            </a:pPr>
            <a:r>
              <a:rPr sz="1600" spc="-25" dirty="0">
                <a:latin typeface="Verdana"/>
                <a:cs typeface="Verdana"/>
              </a:rPr>
              <a:t>есть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риск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нарушения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 dirty="0">
              <a:latin typeface="Verdana"/>
              <a:cs typeface="Verdana"/>
            </a:endParaRPr>
          </a:p>
          <a:p>
            <a:pPr marL="720090">
              <a:lnSpc>
                <a:spcPct val="100000"/>
              </a:lnSpc>
              <a:spcBef>
                <a:spcPts val="5"/>
              </a:spcBef>
            </a:pPr>
            <a:r>
              <a:rPr sz="1600" b="1" spc="10" dirty="0">
                <a:latin typeface="Tahoma"/>
                <a:cs typeface="Tahoma"/>
              </a:rPr>
              <a:t>красный</a:t>
            </a:r>
            <a:r>
              <a:rPr sz="1600" b="1" spc="-105" dirty="0">
                <a:latin typeface="Tahoma"/>
                <a:cs typeface="Tahoma"/>
              </a:rPr>
              <a:t> </a:t>
            </a:r>
            <a:r>
              <a:rPr sz="1600" b="1" spc="185" dirty="0">
                <a:latin typeface="Tahoma"/>
                <a:cs typeface="Tahoma"/>
              </a:rPr>
              <a:t>—</a:t>
            </a:r>
            <a:endParaRPr sz="1600" dirty="0">
              <a:latin typeface="Tahoma"/>
              <a:cs typeface="Tahoma"/>
            </a:endParaRPr>
          </a:p>
          <a:p>
            <a:pPr marL="720090">
              <a:lnSpc>
                <a:spcPct val="100000"/>
              </a:lnSpc>
            </a:pPr>
            <a:r>
              <a:rPr sz="1600" spc="-25" dirty="0">
                <a:latin typeface="Verdana"/>
                <a:cs typeface="Verdana"/>
              </a:rPr>
              <a:t>есть</a:t>
            </a:r>
            <a:r>
              <a:rPr sz="1600" spc="-18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выс</a:t>
            </a:r>
            <a:r>
              <a:rPr sz="1600" spc="-45" dirty="0">
                <a:latin typeface="Verdana"/>
                <a:cs typeface="Verdana"/>
              </a:rPr>
              <a:t>окий</a:t>
            </a:r>
            <a:r>
              <a:rPr sz="1600" spc="-18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риск</a:t>
            </a:r>
            <a:r>
              <a:rPr sz="1600" spc="-18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нарушения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pc="165" dirty="0"/>
              <a:pPr marL="38100">
                <a:lnSpc>
                  <a:spcPct val="100000"/>
                </a:lnSpc>
                <a:spcBef>
                  <a:spcPts val="525"/>
                </a:spcBef>
              </a:pPr>
              <a:t>17</a:t>
            </a:fld>
            <a:endParaRPr spc="16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/>
              <a:t>РИСКИ</a:t>
            </a:r>
            <a:r>
              <a:rPr spc="-70" dirty="0"/>
              <a:t> </a:t>
            </a:r>
            <a:r>
              <a:rPr spc="50" dirty="0"/>
              <a:t>БИЗН</a:t>
            </a:r>
            <a:r>
              <a:rPr spc="35" dirty="0"/>
              <a:t>Е</a:t>
            </a:r>
            <a:r>
              <a:rPr spc="20" dirty="0"/>
              <a:t>С</a:t>
            </a:r>
            <a:r>
              <a:rPr spc="45" dirty="0"/>
              <a:t>А</a:t>
            </a:r>
            <a:r>
              <a:rPr spc="-70" dirty="0"/>
              <a:t> </a:t>
            </a:r>
            <a:r>
              <a:rPr spc="15" dirty="0"/>
              <a:t>ПО</a:t>
            </a:r>
            <a:r>
              <a:rPr spc="-70" dirty="0"/>
              <a:t> </a:t>
            </a:r>
            <a:r>
              <a:rPr spc="-20" dirty="0"/>
              <a:t>115-</a:t>
            </a:r>
            <a:r>
              <a:rPr spc="-30" dirty="0"/>
              <a:t>Ф</a:t>
            </a:r>
            <a:r>
              <a:rPr spc="80" dirty="0"/>
              <a:t>З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7299" y="236408"/>
            <a:ext cx="776985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55" dirty="0"/>
              <a:t>Сервис</a:t>
            </a:r>
            <a:r>
              <a:rPr sz="4000" spc="-195" dirty="0"/>
              <a:t> </a:t>
            </a:r>
            <a:r>
              <a:rPr sz="4000" spc="-10" dirty="0"/>
              <a:t>подскажет,</a:t>
            </a:r>
            <a:r>
              <a:rPr sz="4000" spc="-190" dirty="0"/>
              <a:t> </a:t>
            </a:r>
            <a:r>
              <a:rPr sz="4000" spc="40" dirty="0"/>
              <a:t>как</a:t>
            </a:r>
            <a:r>
              <a:rPr sz="4000" spc="-190" dirty="0"/>
              <a:t> </a:t>
            </a:r>
            <a:r>
              <a:rPr sz="4000" spc="45" dirty="0"/>
              <a:t>вести </a:t>
            </a:r>
            <a:r>
              <a:rPr sz="4000" spc="-1155" dirty="0"/>
              <a:t> </a:t>
            </a:r>
            <a:r>
              <a:rPr sz="4000" spc="45" dirty="0"/>
              <a:t>бизнес</a:t>
            </a:r>
            <a:r>
              <a:rPr sz="4000" spc="-170" dirty="0"/>
              <a:t> </a:t>
            </a:r>
            <a:r>
              <a:rPr sz="4000" spc="70" dirty="0"/>
              <a:t>без</a:t>
            </a:r>
            <a:r>
              <a:rPr sz="4000" spc="-170" dirty="0"/>
              <a:t> </a:t>
            </a:r>
            <a:r>
              <a:rPr sz="4000" spc="20" dirty="0"/>
              <a:t>рисков</a:t>
            </a:r>
            <a:endParaRPr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47405" y="0"/>
            <a:ext cx="3745865" cy="6858000"/>
            <a:chOff x="8447405" y="0"/>
            <a:chExt cx="3745865" cy="6858000"/>
          </a:xfrm>
        </p:grpSpPr>
        <p:sp>
          <p:nvSpPr>
            <p:cNvPr id="3" name="object 3"/>
            <p:cNvSpPr/>
            <p:nvPr/>
          </p:nvSpPr>
          <p:spPr>
            <a:xfrm>
              <a:off x="8447405" y="0"/>
              <a:ext cx="3745865" cy="6858000"/>
            </a:xfrm>
            <a:custGeom>
              <a:avLst/>
              <a:gdLst/>
              <a:ahLst/>
              <a:cxnLst/>
              <a:rect l="l" t="t" r="r" b="b"/>
              <a:pathLst>
                <a:path w="3745865" h="6858000">
                  <a:moveTo>
                    <a:pt x="0" y="6858000"/>
                  </a:moveTo>
                  <a:lnTo>
                    <a:pt x="3745788" y="6858000"/>
                  </a:lnTo>
                  <a:lnTo>
                    <a:pt x="374578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38712" y="369010"/>
              <a:ext cx="294640" cy="448309"/>
            </a:xfrm>
            <a:custGeom>
              <a:avLst/>
              <a:gdLst/>
              <a:ahLst/>
              <a:cxnLst/>
              <a:rect l="l" t="t" r="r" b="b"/>
              <a:pathLst>
                <a:path w="294640" h="448309">
                  <a:moveTo>
                    <a:pt x="287972" y="303834"/>
                  </a:moveTo>
                  <a:lnTo>
                    <a:pt x="267335" y="242252"/>
                  </a:lnTo>
                  <a:lnTo>
                    <a:pt x="249897" y="190246"/>
                  </a:lnTo>
                  <a:lnTo>
                    <a:pt x="208737" y="67475"/>
                  </a:lnTo>
                  <a:lnTo>
                    <a:pt x="201142" y="44818"/>
                  </a:lnTo>
                  <a:lnTo>
                    <a:pt x="194246" y="27216"/>
                  </a:lnTo>
                  <a:lnTo>
                    <a:pt x="187388" y="16891"/>
                  </a:lnTo>
                  <a:lnTo>
                    <a:pt x="187388" y="190246"/>
                  </a:lnTo>
                  <a:lnTo>
                    <a:pt x="105549" y="190246"/>
                  </a:lnTo>
                  <a:lnTo>
                    <a:pt x="146850" y="67475"/>
                  </a:lnTo>
                  <a:lnTo>
                    <a:pt x="148386" y="67475"/>
                  </a:lnTo>
                  <a:lnTo>
                    <a:pt x="187388" y="190246"/>
                  </a:lnTo>
                  <a:lnTo>
                    <a:pt x="187388" y="16891"/>
                  </a:lnTo>
                  <a:lnTo>
                    <a:pt x="184823" y="13017"/>
                  </a:lnTo>
                  <a:lnTo>
                    <a:pt x="170726" y="3479"/>
                  </a:lnTo>
                  <a:lnTo>
                    <a:pt x="149910" y="0"/>
                  </a:lnTo>
                  <a:lnTo>
                    <a:pt x="128981" y="3479"/>
                  </a:lnTo>
                  <a:lnTo>
                    <a:pt x="114642" y="12979"/>
                  </a:lnTo>
                  <a:lnTo>
                    <a:pt x="104838" y="27241"/>
                  </a:lnTo>
                  <a:lnTo>
                    <a:pt x="97612" y="44818"/>
                  </a:lnTo>
                  <a:lnTo>
                    <a:pt x="6502" y="303834"/>
                  </a:lnTo>
                  <a:lnTo>
                    <a:pt x="66916" y="303834"/>
                  </a:lnTo>
                  <a:lnTo>
                    <a:pt x="87960" y="242252"/>
                  </a:lnTo>
                  <a:lnTo>
                    <a:pt x="204216" y="242252"/>
                  </a:lnTo>
                  <a:lnTo>
                    <a:pt x="223723" y="303834"/>
                  </a:lnTo>
                  <a:lnTo>
                    <a:pt x="287972" y="303834"/>
                  </a:lnTo>
                  <a:close/>
                </a:path>
                <a:path w="294640" h="448309">
                  <a:moveTo>
                    <a:pt x="294487" y="386969"/>
                  </a:moveTo>
                  <a:lnTo>
                    <a:pt x="0" y="386969"/>
                  </a:lnTo>
                  <a:lnTo>
                    <a:pt x="0" y="448144"/>
                  </a:lnTo>
                  <a:lnTo>
                    <a:pt x="294487" y="448144"/>
                  </a:lnTo>
                  <a:lnTo>
                    <a:pt x="294487" y="386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299" y="236408"/>
            <a:ext cx="98412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80" dirty="0"/>
              <a:t>Как</a:t>
            </a:r>
            <a:r>
              <a:rPr sz="4000" spc="-175" dirty="0"/>
              <a:t> </a:t>
            </a:r>
            <a:r>
              <a:rPr sz="4000" spc="45" dirty="0"/>
              <a:t>обезопасить</a:t>
            </a:r>
            <a:r>
              <a:rPr sz="4000" spc="-170" dirty="0"/>
              <a:t> </a:t>
            </a:r>
            <a:r>
              <a:rPr sz="4000" spc="20" dirty="0"/>
              <a:t>себя</a:t>
            </a:r>
            <a:r>
              <a:rPr sz="4000" spc="-175" dirty="0"/>
              <a:t> </a:t>
            </a:r>
            <a:r>
              <a:rPr sz="4000" spc="30" dirty="0"/>
              <a:t>от</a:t>
            </a:r>
            <a:r>
              <a:rPr sz="4000" spc="-170" dirty="0"/>
              <a:t> </a:t>
            </a:r>
            <a:r>
              <a:rPr sz="4000" spc="-20" dirty="0"/>
              <a:t>блокировок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374299" y="1278999"/>
            <a:ext cx="3811904" cy="44684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000" b="1" spc="105" dirty="0">
                <a:solidFill>
                  <a:srgbClr val="EF3124"/>
                </a:solidFill>
                <a:latin typeface="Tahoma"/>
                <a:cs typeface="Tahoma"/>
              </a:rPr>
              <a:t>ОНЛАЙН-МОНИТОРИНГ</a:t>
            </a:r>
            <a:endParaRPr sz="2000">
              <a:latin typeface="Tahoma"/>
              <a:cs typeface="Tahoma"/>
            </a:endParaRPr>
          </a:p>
          <a:p>
            <a:pPr marL="300355" marR="513080" indent="-288290">
              <a:lnSpc>
                <a:spcPct val="100000"/>
              </a:lnSpc>
              <a:spcBef>
                <a:spcPts val="240"/>
              </a:spcBef>
              <a:buChar char="•"/>
              <a:tabLst>
                <a:tab pos="300355" algn="l"/>
                <a:tab pos="300990" algn="l"/>
              </a:tabLst>
            </a:pPr>
            <a:r>
              <a:rPr sz="1800" spc="-30" dirty="0">
                <a:latin typeface="Verdana"/>
                <a:cs typeface="Verdana"/>
              </a:rPr>
              <a:t>а</a:t>
            </a:r>
            <a:r>
              <a:rPr sz="1800" spc="-40" dirty="0">
                <a:latin typeface="Verdana"/>
                <a:cs typeface="Verdana"/>
              </a:rPr>
              <a:t>в</a:t>
            </a:r>
            <a:r>
              <a:rPr sz="1800" spc="5" dirty="0">
                <a:latin typeface="Verdana"/>
                <a:cs typeface="Verdana"/>
              </a:rPr>
              <a:t>т</a:t>
            </a:r>
            <a:r>
              <a:rPr sz="1800" spc="-15" dirty="0">
                <a:latin typeface="Verdana"/>
                <a:cs typeface="Verdana"/>
              </a:rPr>
              <a:t>оматичес</a:t>
            </a:r>
            <a:r>
              <a:rPr sz="1800" spc="-25" dirty="0">
                <a:latin typeface="Verdana"/>
                <a:cs typeface="Verdana"/>
              </a:rPr>
              <a:t>к</a:t>
            </a:r>
            <a:r>
              <a:rPr sz="1800" spc="-40" dirty="0">
                <a:latin typeface="Verdana"/>
                <a:cs typeface="Verdana"/>
              </a:rPr>
              <a:t>ая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провер</a:t>
            </a:r>
            <a:r>
              <a:rPr sz="1800" spc="-60" dirty="0">
                <a:latin typeface="Verdana"/>
                <a:cs typeface="Verdana"/>
              </a:rPr>
              <a:t>к</a:t>
            </a:r>
            <a:r>
              <a:rPr sz="1800" dirty="0">
                <a:latin typeface="Verdana"/>
                <a:cs typeface="Verdana"/>
              </a:rPr>
              <a:t>а  с</a:t>
            </a:r>
            <a:r>
              <a:rPr sz="1800" spc="-40" dirty="0">
                <a:latin typeface="Verdana"/>
                <a:cs typeface="Verdana"/>
              </a:rPr>
              <a:t>о</a:t>
            </a:r>
            <a:r>
              <a:rPr sz="1800" spc="-60" dirty="0">
                <a:latin typeface="Verdana"/>
                <a:cs typeface="Verdana"/>
              </a:rPr>
              <a:t>б</a:t>
            </a:r>
            <a:r>
              <a:rPr sz="1800" spc="-55" dirty="0">
                <a:latin typeface="Verdana"/>
                <a:cs typeface="Verdana"/>
              </a:rPr>
              <a:t>л</a:t>
            </a:r>
            <a:r>
              <a:rPr sz="1800" spc="-80" dirty="0">
                <a:latin typeface="Verdana"/>
                <a:cs typeface="Verdana"/>
              </a:rPr>
              <a:t>ю</a:t>
            </a:r>
            <a:r>
              <a:rPr sz="1800" spc="-55" dirty="0">
                <a:latin typeface="Verdana"/>
                <a:cs typeface="Verdana"/>
              </a:rPr>
              <a:t>дения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115-</a:t>
            </a:r>
            <a:r>
              <a:rPr sz="1800" spc="-65" dirty="0">
                <a:latin typeface="Verdana"/>
                <a:cs typeface="Verdana"/>
              </a:rPr>
              <a:t>Ф</a:t>
            </a:r>
            <a:r>
              <a:rPr sz="1800" spc="180" dirty="0">
                <a:latin typeface="Verdana"/>
                <a:cs typeface="Verdana"/>
              </a:rPr>
              <a:t>З</a:t>
            </a:r>
            <a:endParaRPr sz="1800">
              <a:latin typeface="Verdana"/>
              <a:cs typeface="Verdana"/>
            </a:endParaRPr>
          </a:p>
          <a:p>
            <a:pPr marL="300355">
              <a:lnSpc>
                <a:spcPct val="100000"/>
              </a:lnSpc>
            </a:pPr>
            <a:r>
              <a:rPr sz="1800" spc="-60" dirty="0">
                <a:latin typeface="Verdana"/>
                <a:cs typeface="Verdana"/>
              </a:rPr>
              <a:t>по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5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ин</a:t>
            </a:r>
            <a:r>
              <a:rPr sz="1800" spc="-30" dirty="0">
                <a:latin typeface="Verdana"/>
                <a:cs typeface="Verdana"/>
              </a:rPr>
              <a:t>д</a:t>
            </a:r>
            <a:r>
              <a:rPr sz="1800" spc="-60" dirty="0">
                <a:latin typeface="Verdana"/>
                <a:cs typeface="Verdana"/>
              </a:rPr>
              <a:t>и</a:t>
            </a:r>
            <a:r>
              <a:rPr sz="1800" spc="-65" dirty="0">
                <a:latin typeface="Verdana"/>
                <a:cs typeface="Verdana"/>
              </a:rPr>
              <a:t>к</a:t>
            </a:r>
            <a:r>
              <a:rPr sz="1800" spc="15" dirty="0">
                <a:latin typeface="Verdana"/>
                <a:cs typeface="Verdana"/>
              </a:rPr>
              <a:t>а</a:t>
            </a:r>
            <a:r>
              <a:rPr sz="1800" spc="-10" dirty="0">
                <a:latin typeface="Verdana"/>
                <a:cs typeface="Verdana"/>
              </a:rPr>
              <a:t>т</a:t>
            </a:r>
            <a:r>
              <a:rPr sz="1800" spc="10" dirty="0">
                <a:latin typeface="Verdana"/>
                <a:cs typeface="Verdana"/>
              </a:rPr>
              <a:t>орам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2377440" algn="l"/>
                <a:tab pos="3359785" algn="l"/>
              </a:tabLst>
            </a:pPr>
            <a:r>
              <a:rPr sz="2000" b="1" spc="110" dirty="0">
                <a:solidFill>
                  <a:srgbClr val="EF3124"/>
                </a:solidFill>
                <a:latin typeface="Tahoma"/>
                <a:cs typeface="Tahoma"/>
              </a:rPr>
              <a:t>РАЗЬЯСНЕНИЯ	</a:t>
            </a:r>
            <a:r>
              <a:rPr sz="2000" b="1" u="dash" spc="25" dirty="0">
                <a:solidFill>
                  <a:srgbClr val="EF3124"/>
                </a:solidFill>
                <a:uFill>
                  <a:solidFill>
                    <a:srgbClr val="EF3124"/>
                  </a:solidFill>
                </a:uFill>
                <a:latin typeface="Tahoma"/>
                <a:cs typeface="Tahoma"/>
              </a:rPr>
              <a:t> </a:t>
            </a:r>
            <a:r>
              <a:rPr sz="2000" b="1" u="dash" spc="110" dirty="0">
                <a:solidFill>
                  <a:srgbClr val="EF3124"/>
                </a:solidFill>
                <a:uFill>
                  <a:solidFill>
                    <a:srgbClr val="EF3124"/>
                  </a:solidFill>
                </a:uFill>
                <a:latin typeface="Tahoma"/>
                <a:cs typeface="Tahoma"/>
              </a:rPr>
              <a:t>	</a:t>
            </a:r>
            <a:endParaRPr sz="2000">
              <a:latin typeface="Tahoma"/>
              <a:cs typeface="Tahoma"/>
            </a:endParaRPr>
          </a:p>
          <a:p>
            <a:pPr marL="300355" marR="697865" indent="-288290">
              <a:lnSpc>
                <a:spcPct val="100000"/>
              </a:lnSpc>
              <a:spcBef>
                <a:spcPts val="245"/>
              </a:spcBef>
              <a:buChar char="•"/>
              <a:tabLst>
                <a:tab pos="300355" algn="l"/>
                <a:tab pos="300990" algn="l"/>
              </a:tabLst>
            </a:pPr>
            <a:r>
              <a:rPr sz="1800" spc="25" dirty="0">
                <a:latin typeface="Verdana"/>
                <a:cs typeface="Verdana"/>
              </a:rPr>
              <a:t>5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кл</a:t>
            </a:r>
            <a:r>
              <a:rPr sz="1800" spc="-110" dirty="0">
                <a:latin typeface="Verdana"/>
                <a:cs typeface="Verdana"/>
              </a:rPr>
              <a:t>ю</a:t>
            </a:r>
            <a:r>
              <a:rPr sz="1800" spc="-60" dirty="0">
                <a:latin typeface="Verdana"/>
                <a:cs typeface="Verdana"/>
              </a:rPr>
              <a:t>чевых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31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требований  </a:t>
            </a:r>
            <a:r>
              <a:rPr sz="1800" spc="-60" dirty="0">
                <a:latin typeface="Verdana"/>
                <a:cs typeface="Verdana"/>
              </a:rPr>
              <a:t>по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115-</a:t>
            </a:r>
            <a:r>
              <a:rPr sz="1800" spc="-65" dirty="0">
                <a:latin typeface="Verdana"/>
                <a:cs typeface="Verdana"/>
              </a:rPr>
              <a:t>Ф</a:t>
            </a:r>
            <a:r>
              <a:rPr sz="1800" spc="180" dirty="0">
                <a:latin typeface="Verdana"/>
                <a:cs typeface="Verdana"/>
              </a:rPr>
              <a:t>З</a:t>
            </a:r>
            <a:endParaRPr sz="1800">
              <a:latin typeface="Verdana"/>
              <a:cs typeface="Verdana"/>
            </a:endParaRPr>
          </a:p>
          <a:p>
            <a:pPr marL="300355" marR="5080" indent="-288290">
              <a:lnSpc>
                <a:spcPct val="100000"/>
              </a:lnSpc>
              <a:buChar char="•"/>
              <a:tabLst>
                <a:tab pos="300355" algn="l"/>
                <a:tab pos="300990" algn="l"/>
              </a:tabLst>
            </a:pPr>
            <a:r>
              <a:rPr sz="1800" spc="-50" dirty="0">
                <a:latin typeface="Verdana"/>
                <a:cs typeface="Verdana"/>
              </a:rPr>
              <a:t>ре</a:t>
            </a:r>
            <a:r>
              <a:rPr sz="1800" spc="-60" dirty="0">
                <a:latin typeface="Verdana"/>
                <a:cs typeface="Verdana"/>
              </a:rPr>
              <a:t>к</a:t>
            </a:r>
            <a:r>
              <a:rPr sz="1800" spc="-20" dirty="0">
                <a:latin typeface="Verdana"/>
                <a:cs typeface="Verdana"/>
              </a:rPr>
              <a:t>омен</a:t>
            </a:r>
            <a:r>
              <a:rPr sz="1800" spc="-15" dirty="0">
                <a:latin typeface="Verdana"/>
                <a:cs typeface="Verdana"/>
              </a:rPr>
              <a:t>д</a:t>
            </a:r>
            <a:r>
              <a:rPr sz="1800" spc="-30" dirty="0">
                <a:latin typeface="Verdana"/>
                <a:cs typeface="Verdana"/>
              </a:rPr>
              <a:t>а</a:t>
            </a:r>
            <a:r>
              <a:rPr sz="1800" spc="-15" dirty="0">
                <a:latin typeface="Verdana"/>
                <a:cs typeface="Verdana"/>
              </a:rPr>
              <a:t>ц</a:t>
            </a:r>
            <a:r>
              <a:rPr sz="1800" spc="-45" dirty="0">
                <a:latin typeface="Verdana"/>
                <a:cs typeface="Verdana"/>
              </a:rPr>
              <a:t>ии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по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</a:t>
            </a:r>
            <a:r>
              <a:rPr sz="1800" spc="-40" dirty="0">
                <a:latin typeface="Verdana"/>
                <a:cs typeface="Verdana"/>
              </a:rPr>
              <a:t>о</a:t>
            </a:r>
            <a:r>
              <a:rPr sz="1800" spc="-60" dirty="0">
                <a:latin typeface="Verdana"/>
                <a:cs typeface="Verdana"/>
              </a:rPr>
              <a:t>б</a:t>
            </a:r>
            <a:r>
              <a:rPr sz="1800" spc="-55" dirty="0">
                <a:latin typeface="Verdana"/>
                <a:cs typeface="Verdana"/>
              </a:rPr>
              <a:t>л</a:t>
            </a:r>
            <a:r>
              <a:rPr sz="1800" spc="-80" dirty="0">
                <a:latin typeface="Verdana"/>
                <a:cs typeface="Verdana"/>
              </a:rPr>
              <a:t>ю</a:t>
            </a:r>
            <a:r>
              <a:rPr sz="1800" spc="-45" dirty="0">
                <a:latin typeface="Verdana"/>
                <a:cs typeface="Verdana"/>
              </a:rPr>
              <a:t>дению  </a:t>
            </a:r>
            <a:r>
              <a:rPr sz="1800" spc="-35" dirty="0">
                <a:latin typeface="Verdana"/>
                <a:cs typeface="Verdana"/>
              </a:rPr>
              <a:t>требований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рег</a:t>
            </a:r>
            <a:r>
              <a:rPr sz="1800" spc="-85" dirty="0">
                <a:latin typeface="Verdana"/>
                <a:cs typeface="Verdana"/>
              </a:rPr>
              <a:t>у</a:t>
            </a:r>
            <a:r>
              <a:rPr sz="1800" spc="-35" dirty="0">
                <a:latin typeface="Verdana"/>
                <a:cs typeface="Verdana"/>
              </a:rPr>
              <a:t>ля</a:t>
            </a:r>
            <a:r>
              <a:rPr sz="1800" spc="-50" dirty="0">
                <a:latin typeface="Verdana"/>
                <a:cs typeface="Verdana"/>
              </a:rPr>
              <a:t>т</a:t>
            </a:r>
            <a:r>
              <a:rPr sz="1800" spc="-25" dirty="0">
                <a:latin typeface="Verdana"/>
                <a:cs typeface="Verdana"/>
              </a:rPr>
              <a:t>ора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Verdana"/>
              <a:buChar char="•"/>
            </a:pP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2330450" algn="l"/>
                <a:tab pos="3202940" algn="l"/>
              </a:tabLst>
            </a:pPr>
            <a:r>
              <a:rPr sz="2000" b="1" spc="100" dirty="0">
                <a:solidFill>
                  <a:srgbClr val="EF3124"/>
                </a:solidFill>
                <a:latin typeface="Tahoma"/>
                <a:cs typeface="Tahoma"/>
              </a:rPr>
              <a:t>КАЛЬКУЛЯТОР	</a:t>
            </a:r>
            <a:r>
              <a:rPr sz="2000" b="1" u="dash" spc="15" dirty="0">
                <a:solidFill>
                  <a:srgbClr val="EF3124"/>
                </a:solidFill>
                <a:uFill>
                  <a:solidFill>
                    <a:srgbClr val="EF3124"/>
                  </a:solidFill>
                </a:uFill>
                <a:latin typeface="Tahoma"/>
                <a:cs typeface="Tahoma"/>
              </a:rPr>
              <a:t> </a:t>
            </a:r>
            <a:r>
              <a:rPr sz="2000" b="1" u="dash" spc="100" dirty="0">
                <a:solidFill>
                  <a:srgbClr val="EF3124"/>
                </a:solidFill>
                <a:uFill>
                  <a:solidFill>
                    <a:srgbClr val="EF3124"/>
                  </a:solidFill>
                </a:uFill>
                <a:latin typeface="Tahoma"/>
                <a:cs typeface="Tahoma"/>
              </a:rPr>
              <a:t>	</a:t>
            </a:r>
            <a:endParaRPr sz="2000">
              <a:latin typeface="Tahoma"/>
              <a:cs typeface="Tahoma"/>
            </a:endParaRPr>
          </a:p>
          <a:p>
            <a:pPr marL="300355" marR="458470" indent="-288290">
              <a:lnSpc>
                <a:spcPct val="100000"/>
              </a:lnSpc>
              <a:spcBef>
                <a:spcPts val="240"/>
              </a:spcBef>
              <a:buChar char="•"/>
              <a:tabLst>
                <a:tab pos="300355" algn="l"/>
                <a:tab pos="300990" algn="l"/>
              </a:tabLst>
            </a:pPr>
            <a:r>
              <a:rPr sz="1800" spc="-40" dirty="0">
                <a:latin typeface="Verdana"/>
                <a:cs typeface="Verdana"/>
              </a:rPr>
              <a:t>позв</a:t>
            </a:r>
            <a:r>
              <a:rPr sz="1800" spc="-60" dirty="0">
                <a:latin typeface="Verdana"/>
                <a:cs typeface="Verdana"/>
              </a:rPr>
              <a:t>оля</a:t>
            </a:r>
            <a:r>
              <a:rPr sz="1800" spc="-80" dirty="0">
                <a:latin typeface="Verdana"/>
                <a:cs typeface="Verdana"/>
              </a:rPr>
              <a:t>е</a:t>
            </a:r>
            <a:r>
              <a:rPr sz="1800" spc="25" dirty="0">
                <a:latin typeface="Verdana"/>
                <a:cs typeface="Verdana"/>
              </a:rPr>
              <a:t>т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проверить  </a:t>
            </a:r>
            <a:r>
              <a:rPr sz="1800" spc="-60" dirty="0">
                <a:latin typeface="Verdana"/>
                <a:cs typeface="Verdana"/>
              </a:rPr>
              <a:t>уровень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рис</a:t>
            </a:r>
            <a:r>
              <a:rPr sz="1800" spc="-40" dirty="0">
                <a:latin typeface="Verdana"/>
                <a:cs typeface="Verdana"/>
              </a:rPr>
              <a:t>к</a:t>
            </a:r>
            <a:r>
              <a:rPr sz="1800" dirty="0">
                <a:latin typeface="Verdana"/>
                <a:cs typeface="Verdana"/>
              </a:rPr>
              <a:t>а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по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к</a:t>
            </a:r>
            <a:r>
              <a:rPr sz="1800" spc="-5" dirty="0">
                <a:latin typeface="Verdana"/>
                <a:cs typeface="Verdana"/>
              </a:rPr>
              <a:t>а</a:t>
            </a:r>
            <a:r>
              <a:rPr sz="1800" spc="10" dirty="0">
                <a:latin typeface="Verdana"/>
                <a:cs typeface="Verdana"/>
              </a:rPr>
              <a:t>ж</a:t>
            </a:r>
            <a:r>
              <a:rPr sz="1800" spc="-20" dirty="0">
                <a:latin typeface="Verdana"/>
                <a:cs typeface="Verdana"/>
              </a:rPr>
              <a:t>дому  </a:t>
            </a:r>
            <a:r>
              <a:rPr sz="1800" spc="-15" dirty="0">
                <a:latin typeface="Verdana"/>
                <a:cs typeface="Verdana"/>
              </a:rPr>
              <a:t>из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ин</a:t>
            </a:r>
            <a:r>
              <a:rPr sz="1800" spc="-30" dirty="0">
                <a:latin typeface="Verdana"/>
                <a:cs typeface="Verdana"/>
              </a:rPr>
              <a:t>д</a:t>
            </a:r>
            <a:r>
              <a:rPr sz="1800" spc="-60" dirty="0">
                <a:latin typeface="Verdana"/>
                <a:cs typeface="Verdana"/>
              </a:rPr>
              <a:t>и</a:t>
            </a:r>
            <a:r>
              <a:rPr sz="1800" spc="-65" dirty="0">
                <a:latin typeface="Verdana"/>
                <a:cs typeface="Verdana"/>
              </a:rPr>
              <a:t>к</a:t>
            </a:r>
            <a:r>
              <a:rPr sz="1800" spc="15" dirty="0">
                <a:latin typeface="Verdana"/>
                <a:cs typeface="Verdana"/>
              </a:rPr>
              <a:t>а</a:t>
            </a:r>
            <a:r>
              <a:rPr sz="1800" spc="-10" dirty="0">
                <a:latin typeface="Verdana"/>
                <a:cs typeface="Verdana"/>
              </a:rPr>
              <a:t>т</a:t>
            </a:r>
            <a:r>
              <a:rPr sz="1800" spc="-40" dirty="0">
                <a:latin typeface="Verdana"/>
                <a:cs typeface="Verdana"/>
              </a:rPr>
              <a:t>оров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96995" y="1059681"/>
            <a:ext cx="8543290" cy="5798820"/>
            <a:chOff x="3596995" y="1059681"/>
            <a:chExt cx="8543290" cy="5798820"/>
          </a:xfrm>
        </p:grpSpPr>
        <p:sp>
          <p:nvSpPr>
            <p:cNvPr id="8" name="object 8"/>
            <p:cNvSpPr/>
            <p:nvPr/>
          </p:nvSpPr>
          <p:spPr>
            <a:xfrm>
              <a:off x="5676353" y="2834034"/>
              <a:ext cx="1382395" cy="302895"/>
            </a:xfrm>
            <a:custGeom>
              <a:avLst/>
              <a:gdLst/>
              <a:ahLst/>
              <a:cxnLst/>
              <a:rect l="l" t="t" r="r" b="b"/>
              <a:pathLst>
                <a:path w="1382395" h="302894">
                  <a:moveTo>
                    <a:pt x="71996" y="0"/>
                  </a:moveTo>
                  <a:lnTo>
                    <a:pt x="43971" y="5659"/>
                  </a:lnTo>
                  <a:lnTo>
                    <a:pt x="21086" y="21093"/>
                  </a:lnTo>
                  <a:lnTo>
                    <a:pt x="5657" y="43982"/>
                  </a:lnTo>
                  <a:lnTo>
                    <a:pt x="0" y="72009"/>
                  </a:lnTo>
                  <a:lnTo>
                    <a:pt x="0" y="230416"/>
                  </a:lnTo>
                  <a:lnTo>
                    <a:pt x="5657" y="258433"/>
                  </a:lnTo>
                  <a:lnTo>
                    <a:pt x="21086" y="281314"/>
                  </a:lnTo>
                  <a:lnTo>
                    <a:pt x="43971" y="296742"/>
                  </a:lnTo>
                  <a:lnTo>
                    <a:pt x="71996" y="302399"/>
                  </a:lnTo>
                  <a:lnTo>
                    <a:pt x="1310297" y="302399"/>
                  </a:lnTo>
                  <a:lnTo>
                    <a:pt x="1338321" y="296742"/>
                  </a:lnTo>
                  <a:lnTo>
                    <a:pt x="1361206" y="281314"/>
                  </a:lnTo>
                  <a:lnTo>
                    <a:pt x="1376635" y="258433"/>
                  </a:lnTo>
                  <a:lnTo>
                    <a:pt x="1382293" y="230416"/>
                  </a:lnTo>
                  <a:lnTo>
                    <a:pt x="1382293" y="72009"/>
                  </a:lnTo>
                  <a:lnTo>
                    <a:pt x="1376635" y="43982"/>
                  </a:lnTo>
                  <a:lnTo>
                    <a:pt x="1361206" y="21093"/>
                  </a:lnTo>
                  <a:lnTo>
                    <a:pt x="1338321" y="5659"/>
                  </a:lnTo>
                  <a:lnTo>
                    <a:pt x="1310297" y="0"/>
                  </a:lnTo>
                  <a:lnTo>
                    <a:pt x="71996" y="0"/>
                  </a:lnTo>
                  <a:close/>
                </a:path>
              </a:pathLst>
            </a:custGeom>
            <a:ln w="12700">
              <a:solidFill>
                <a:srgbClr val="EF3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4600" y="1059681"/>
              <a:ext cx="7555586" cy="46762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2607" y="1497105"/>
              <a:ext cx="5305161" cy="35656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737188" y="3388753"/>
              <a:ext cx="5600700" cy="3469640"/>
            </a:xfrm>
            <a:custGeom>
              <a:avLst/>
              <a:gdLst/>
              <a:ahLst/>
              <a:cxnLst/>
              <a:rect l="l" t="t" r="r" b="b"/>
              <a:pathLst>
                <a:path w="5600700" h="3469640">
                  <a:moveTo>
                    <a:pt x="5600700" y="0"/>
                  </a:moveTo>
                  <a:lnTo>
                    <a:pt x="0" y="0"/>
                  </a:lnTo>
                  <a:lnTo>
                    <a:pt x="0" y="3469246"/>
                  </a:lnTo>
                  <a:lnTo>
                    <a:pt x="5600700" y="3469246"/>
                  </a:lnTo>
                  <a:lnTo>
                    <a:pt x="5600700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39994" y="3791559"/>
              <a:ext cx="4793615" cy="2699385"/>
            </a:xfrm>
            <a:custGeom>
              <a:avLst/>
              <a:gdLst/>
              <a:ahLst/>
              <a:cxnLst/>
              <a:rect l="l" t="t" r="r" b="b"/>
              <a:pathLst>
                <a:path w="4793615" h="2699385">
                  <a:moveTo>
                    <a:pt x="4793399" y="0"/>
                  </a:moveTo>
                  <a:lnTo>
                    <a:pt x="0" y="0"/>
                  </a:lnTo>
                  <a:lnTo>
                    <a:pt x="0" y="2699245"/>
                  </a:lnTo>
                  <a:lnTo>
                    <a:pt x="4793399" y="2699245"/>
                  </a:lnTo>
                  <a:lnTo>
                    <a:pt x="4793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9124" y="3885152"/>
              <a:ext cx="4395131" cy="25055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139989" y="3114851"/>
              <a:ext cx="4793615" cy="676910"/>
            </a:xfrm>
            <a:custGeom>
              <a:avLst/>
              <a:gdLst/>
              <a:ahLst/>
              <a:cxnLst/>
              <a:rect l="l" t="t" r="r" b="b"/>
              <a:pathLst>
                <a:path w="4793615" h="676910">
                  <a:moveTo>
                    <a:pt x="3130194" y="0"/>
                  </a:moveTo>
                  <a:lnTo>
                    <a:pt x="1735201" y="0"/>
                  </a:lnTo>
                  <a:lnTo>
                    <a:pt x="0" y="676694"/>
                  </a:lnTo>
                  <a:lnTo>
                    <a:pt x="4793399" y="676694"/>
                  </a:lnTo>
                  <a:lnTo>
                    <a:pt x="3130194" y="0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93837" y="2995141"/>
              <a:ext cx="196215" cy="99060"/>
            </a:xfrm>
            <a:custGeom>
              <a:avLst/>
              <a:gdLst/>
              <a:ahLst/>
              <a:cxnLst/>
              <a:rect l="l" t="t" r="r" b="b"/>
              <a:pathLst>
                <a:path w="196214" h="99060">
                  <a:moveTo>
                    <a:pt x="0" y="0"/>
                  </a:moveTo>
                  <a:lnTo>
                    <a:pt x="53226" y="13591"/>
                  </a:lnTo>
                  <a:lnTo>
                    <a:pt x="106003" y="35767"/>
                  </a:lnTo>
                  <a:lnTo>
                    <a:pt x="154680" y="64809"/>
                  </a:lnTo>
                  <a:lnTo>
                    <a:pt x="195605" y="98996"/>
                  </a:lnTo>
                </a:path>
              </a:pathLst>
            </a:custGeom>
            <a:ln w="12699">
              <a:solidFill>
                <a:srgbClr val="EF312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272" y="3138487"/>
              <a:ext cx="642620" cy="778510"/>
            </a:xfrm>
            <a:custGeom>
              <a:avLst/>
              <a:gdLst/>
              <a:ahLst/>
              <a:cxnLst/>
              <a:rect l="l" t="t" r="r" b="b"/>
              <a:pathLst>
                <a:path w="642620" h="778510">
                  <a:moveTo>
                    <a:pt x="0" y="0"/>
                  </a:moveTo>
                  <a:lnTo>
                    <a:pt x="642581" y="778344"/>
                  </a:lnTo>
                </a:path>
              </a:pathLst>
            </a:custGeom>
            <a:ln w="12700">
              <a:solidFill>
                <a:srgbClr val="EF312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10328" y="3960291"/>
              <a:ext cx="201295" cy="88265"/>
            </a:xfrm>
            <a:custGeom>
              <a:avLst/>
              <a:gdLst/>
              <a:ahLst/>
              <a:cxnLst/>
              <a:rect l="l" t="t" r="r" b="b"/>
              <a:pathLst>
                <a:path w="201295" h="88264">
                  <a:moveTo>
                    <a:pt x="0" y="0"/>
                  </a:moveTo>
                  <a:lnTo>
                    <a:pt x="44376" y="32388"/>
                  </a:lnTo>
                  <a:lnTo>
                    <a:pt x="95081" y="58967"/>
                  </a:lnTo>
                  <a:lnTo>
                    <a:pt x="148468" y="78015"/>
                  </a:lnTo>
                  <a:lnTo>
                    <a:pt x="200888" y="87807"/>
                  </a:lnTo>
                </a:path>
              </a:pathLst>
            </a:custGeom>
            <a:ln w="12700">
              <a:solidFill>
                <a:srgbClr val="EF312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69761" y="4049043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>
                  <a:moveTo>
                    <a:pt x="0" y="0"/>
                  </a:moveTo>
                  <a:lnTo>
                    <a:pt x="287705" y="0"/>
                  </a:lnTo>
                </a:path>
              </a:pathLst>
            </a:custGeom>
            <a:ln w="12700">
              <a:solidFill>
                <a:srgbClr val="EF312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53595" y="2991594"/>
              <a:ext cx="1523365" cy="1057910"/>
            </a:xfrm>
            <a:custGeom>
              <a:avLst/>
              <a:gdLst/>
              <a:ahLst/>
              <a:cxnLst/>
              <a:rect l="l" t="t" r="r" b="b"/>
              <a:pathLst>
                <a:path w="1523364" h="1057910">
                  <a:moveTo>
                    <a:pt x="0" y="0"/>
                  </a:moveTo>
                  <a:lnTo>
                    <a:pt x="0" y="0"/>
                  </a:lnTo>
                </a:path>
                <a:path w="1523364" h="1057910">
                  <a:moveTo>
                    <a:pt x="249428" y="117525"/>
                  </a:moveTo>
                  <a:lnTo>
                    <a:pt x="249428" y="117525"/>
                  </a:lnTo>
                </a:path>
                <a:path w="1523364" h="1057910">
                  <a:moveTo>
                    <a:pt x="928382" y="939927"/>
                  </a:moveTo>
                  <a:lnTo>
                    <a:pt x="928382" y="939927"/>
                  </a:lnTo>
                </a:path>
                <a:path w="1523364" h="1057910">
                  <a:moveTo>
                    <a:pt x="1177810" y="1057452"/>
                  </a:moveTo>
                  <a:lnTo>
                    <a:pt x="1177810" y="1057452"/>
                  </a:lnTo>
                </a:path>
                <a:path w="1523364" h="1057910">
                  <a:moveTo>
                    <a:pt x="1523060" y="1057452"/>
                  </a:moveTo>
                  <a:lnTo>
                    <a:pt x="1523060" y="1057452"/>
                  </a:lnTo>
                </a:path>
              </a:pathLst>
            </a:custGeom>
            <a:ln w="12700">
              <a:solidFill>
                <a:srgbClr val="EF3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37123" y="4727723"/>
              <a:ext cx="194310" cy="100330"/>
            </a:xfrm>
            <a:custGeom>
              <a:avLst/>
              <a:gdLst/>
              <a:ahLst/>
              <a:cxnLst/>
              <a:rect l="l" t="t" r="r" b="b"/>
              <a:pathLst>
                <a:path w="194310" h="100329">
                  <a:moveTo>
                    <a:pt x="0" y="0"/>
                  </a:moveTo>
                  <a:lnTo>
                    <a:pt x="53035" y="13785"/>
                  </a:lnTo>
                  <a:lnTo>
                    <a:pt x="105486" y="36263"/>
                  </a:lnTo>
                  <a:lnTo>
                    <a:pt x="153726" y="65692"/>
                  </a:lnTo>
                  <a:lnTo>
                    <a:pt x="194132" y="100329"/>
                  </a:lnTo>
                </a:path>
              </a:pathLst>
            </a:custGeom>
            <a:ln w="12700">
              <a:solidFill>
                <a:srgbClr val="EF312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68024" y="4872508"/>
              <a:ext cx="645160" cy="807085"/>
            </a:xfrm>
            <a:custGeom>
              <a:avLst/>
              <a:gdLst/>
              <a:ahLst/>
              <a:cxnLst/>
              <a:rect l="l" t="t" r="r" b="b"/>
              <a:pathLst>
                <a:path w="645160" h="807085">
                  <a:moveTo>
                    <a:pt x="0" y="0"/>
                  </a:moveTo>
                  <a:lnTo>
                    <a:pt x="645071" y="806843"/>
                  </a:lnTo>
                </a:path>
              </a:pathLst>
            </a:custGeom>
            <a:ln w="12700">
              <a:solidFill>
                <a:srgbClr val="EF312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52673" y="5723111"/>
              <a:ext cx="200025" cy="89535"/>
            </a:xfrm>
            <a:custGeom>
              <a:avLst/>
              <a:gdLst/>
              <a:ahLst/>
              <a:cxnLst/>
              <a:rect l="l" t="t" r="r" b="b"/>
              <a:pathLst>
                <a:path w="200025" h="89535">
                  <a:moveTo>
                    <a:pt x="0" y="0"/>
                  </a:moveTo>
                  <a:lnTo>
                    <a:pt x="43877" y="32828"/>
                  </a:lnTo>
                  <a:lnTo>
                    <a:pt x="94184" y="59761"/>
                  </a:lnTo>
                  <a:lnTo>
                    <a:pt x="147295" y="79058"/>
                  </a:lnTo>
                  <a:lnTo>
                    <a:pt x="199580" y="88976"/>
                  </a:lnTo>
                </a:path>
              </a:pathLst>
            </a:custGeom>
            <a:ln w="12700">
              <a:solidFill>
                <a:srgbClr val="EF312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10204" y="5813052"/>
              <a:ext cx="510540" cy="0"/>
            </a:xfrm>
            <a:custGeom>
              <a:avLst/>
              <a:gdLst/>
              <a:ahLst/>
              <a:cxnLst/>
              <a:rect l="l" t="t" r="r" b="b"/>
              <a:pathLst>
                <a:path w="510539">
                  <a:moveTo>
                    <a:pt x="0" y="0"/>
                  </a:moveTo>
                  <a:lnTo>
                    <a:pt x="510540" y="0"/>
                  </a:lnTo>
                </a:path>
              </a:pathLst>
            </a:custGeom>
            <a:ln w="12700">
              <a:solidFill>
                <a:srgbClr val="EF312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96995" y="4724152"/>
              <a:ext cx="1743075" cy="1089025"/>
            </a:xfrm>
            <a:custGeom>
              <a:avLst/>
              <a:gdLst/>
              <a:ahLst/>
              <a:cxnLst/>
              <a:rect l="l" t="t" r="r" b="b"/>
              <a:pathLst>
                <a:path w="1743075" h="1089025">
                  <a:moveTo>
                    <a:pt x="0" y="0"/>
                  </a:moveTo>
                  <a:lnTo>
                    <a:pt x="0" y="0"/>
                  </a:lnTo>
                </a:path>
                <a:path w="1743075" h="1089025">
                  <a:moveTo>
                    <a:pt x="247573" y="119037"/>
                  </a:moveTo>
                  <a:lnTo>
                    <a:pt x="247573" y="119037"/>
                  </a:lnTo>
                </a:path>
                <a:path w="1743075" h="1089025">
                  <a:moveTo>
                    <a:pt x="927823" y="969860"/>
                  </a:moveTo>
                  <a:lnTo>
                    <a:pt x="927823" y="969860"/>
                  </a:lnTo>
                </a:path>
                <a:path w="1743075" h="1089025">
                  <a:moveTo>
                    <a:pt x="1175397" y="1088898"/>
                  </a:moveTo>
                  <a:lnTo>
                    <a:pt x="1175397" y="1088898"/>
                  </a:lnTo>
                </a:path>
                <a:path w="1743075" h="1089025">
                  <a:moveTo>
                    <a:pt x="1742655" y="1088898"/>
                  </a:moveTo>
                  <a:lnTo>
                    <a:pt x="1742655" y="1088898"/>
                  </a:lnTo>
                </a:path>
              </a:pathLst>
            </a:custGeom>
            <a:ln w="12700">
              <a:solidFill>
                <a:srgbClr val="EF3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pc="165" dirty="0"/>
              <a:pPr marL="38100">
                <a:lnSpc>
                  <a:spcPct val="100000"/>
                </a:lnSpc>
                <a:spcBef>
                  <a:spcPts val="525"/>
                </a:spcBef>
              </a:pPr>
              <a:t>18</a:t>
            </a:fld>
            <a:endParaRPr spc="165"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/>
              <a:t>РИСКИ</a:t>
            </a:r>
            <a:r>
              <a:rPr spc="-70" dirty="0"/>
              <a:t> </a:t>
            </a:r>
            <a:r>
              <a:rPr spc="50" dirty="0"/>
              <a:t>БИЗН</a:t>
            </a:r>
            <a:r>
              <a:rPr spc="35" dirty="0"/>
              <a:t>Е</a:t>
            </a:r>
            <a:r>
              <a:rPr spc="20" dirty="0"/>
              <a:t>С</a:t>
            </a:r>
            <a:r>
              <a:rPr spc="45" dirty="0"/>
              <a:t>А</a:t>
            </a:r>
            <a:r>
              <a:rPr spc="-70" dirty="0"/>
              <a:t> </a:t>
            </a:r>
            <a:r>
              <a:rPr spc="15" dirty="0"/>
              <a:t>ПО</a:t>
            </a:r>
            <a:r>
              <a:rPr spc="-70" dirty="0"/>
              <a:t> </a:t>
            </a:r>
            <a:r>
              <a:rPr spc="-20" dirty="0"/>
              <a:t>115-</a:t>
            </a:r>
            <a:r>
              <a:rPr spc="-30" dirty="0"/>
              <a:t>Ф</a:t>
            </a:r>
            <a:r>
              <a:rPr spc="80" dirty="0"/>
              <a:t>З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05600" y="0"/>
            <a:ext cx="5486400" cy="6858000"/>
            <a:chOff x="6705600" y="0"/>
            <a:chExt cx="5486400" cy="6858000"/>
          </a:xfrm>
        </p:grpSpPr>
        <p:sp>
          <p:nvSpPr>
            <p:cNvPr id="3" name="object 3"/>
            <p:cNvSpPr/>
            <p:nvPr/>
          </p:nvSpPr>
          <p:spPr>
            <a:xfrm>
              <a:off x="8446007" y="0"/>
              <a:ext cx="3745865" cy="6858000"/>
            </a:xfrm>
            <a:custGeom>
              <a:avLst/>
              <a:gdLst/>
              <a:ahLst/>
              <a:cxnLst/>
              <a:rect l="l" t="t" r="r" b="b"/>
              <a:pathLst>
                <a:path w="3745865" h="6858000">
                  <a:moveTo>
                    <a:pt x="374586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745865" y="6858000"/>
                  </a:lnTo>
                  <a:lnTo>
                    <a:pt x="3745865" y="0"/>
                  </a:lnTo>
                  <a:close/>
                </a:path>
              </a:pathLst>
            </a:custGeom>
            <a:solidFill>
              <a:srgbClr val="EE3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39728" y="368807"/>
              <a:ext cx="292735" cy="448309"/>
            </a:xfrm>
            <a:custGeom>
              <a:avLst/>
              <a:gdLst/>
              <a:ahLst/>
              <a:cxnLst/>
              <a:rect l="l" t="t" r="r" b="b"/>
              <a:pathLst>
                <a:path w="292734" h="448309">
                  <a:moveTo>
                    <a:pt x="286004" y="303657"/>
                  </a:moveTo>
                  <a:lnTo>
                    <a:pt x="265430" y="242062"/>
                  </a:lnTo>
                  <a:lnTo>
                    <a:pt x="248158" y="190119"/>
                  </a:lnTo>
                  <a:lnTo>
                    <a:pt x="207264" y="67437"/>
                  </a:lnTo>
                  <a:lnTo>
                    <a:pt x="199771" y="44831"/>
                  </a:lnTo>
                  <a:lnTo>
                    <a:pt x="192913" y="27178"/>
                  </a:lnTo>
                  <a:lnTo>
                    <a:pt x="186055" y="16891"/>
                  </a:lnTo>
                  <a:lnTo>
                    <a:pt x="186055" y="190119"/>
                  </a:lnTo>
                  <a:lnTo>
                    <a:pt x="104775" y="190119"/>
                  </a:lnTo>
                  <a:lnTo>
                    <a:pt x="145796" y="67437"/>
                  </a:lnTo>
                  <a:lnTo>
                    <a:pt x="147320" y="67437"/>
                  </a:lnTo>
                  <a:lnTo>
                    <a:pt x="186055" y="190119"/>
                  </a:lnTo>
                  <a:lnTo>
                    <a:pt x="186055" y="16891"/>
                  </a:lnTo>
                  <a:lnTo>
                    <a:pt x="183515" y="12954"/>
                  </a:lnTo>
                  <a:lnTo>
                    <a:pt x="169545" y="3429"/>
                  </a:lnTo>
                  <a:lnTo>
                    <a:pt x="148844" y="0"/>
                  </a:lnTo>
                  <a:lnTo>
                    <a:pt x="128143" y="3429"/>
                  </a:lnTo>
                  <a:lnTo>
                    <a:pt x="113792" y="12954"/>
                  </a:lnTo>
                  <a:lnTo>
                    <a:pt x="104140" y="27178"/>
                  </a:lnTo>
                  <a:lnTo>
                    <a:pt x="96901" y="44831"/>
                  </a:lnTo>
                  <a:lnTo>
                    <a:pt x="6477" y="303657"/>
                  </a:lnTo>
                  <a:lnTo>
                    <a:pt x="66421" y="303657"/>
                  </a:lnTo>
                  <a:lnTo>
                    <a:pt x="87376" y="242062"/>
                  </a:lnTo>
                  <a:lnTo>
                    <a:pt x="202819" y="242062"/>
                  </a:lnTo>
                  <a:lnTo>
                    <a:pt x="222123" y="303657"/>
                  </a:lnTo>
                  <a:lnTo>
                    <a:pt x="286004" y="303657"/>
                  </a:lnTo>
                  <a:close/>
                </a:path>
                <a:path w="292734" h="448309">
                  <a:moveTo>
                    <a:pt x="292455" y="386791"/>
                  </a:moveTo>
                  <a:lnTo>
                    <a:pt x="0" y="386791"/>
                  </a:lnTo>
                  <a:lnTo>
                    <a:pt x="0" y="447929"/>
                  </a:lnTo>
                  <a:lnTo>
                    <a:pt x="292455" y="447929"/>
                  </a:lnTo>
                  <a:lnTo>
                    <a:pt x="292455" y="3867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600" y="1524000"/>
              <a:ext cx="5486398" cy="4267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03591" y="1969007"/>
              <a:ext cx="4273550" cy="3249295"/>
            </a:xfrm>
            <a:custGeom>
              <a:avLst/>
              <a:gdLst/>
              <a:ahLst/>
              <a:cxnLst/>
              <a:rect l="l" t="t" r="r" b="b"/>
              <a:pathLst>
                <a:path w="4273550" h="3249295">
                  <a:moveTo>
                    <a:pt x="4244085" y="0"/>
                  </a:moveTo>
                  <a:lnTo>
                    <a:pt x="28955" y="0"/>
                  </a:lnTo>
                  <a:lnTo>
                    <a:pt x="17652" y="2539"/>
                  </a:lnTo>
                  <a:lnTo>
                    <a:pt x="8508" y="9651"/>
                  </a:lnTo>
                  <a:lnTo>
                    <a:pt x="2285" y="20065"/>
                  </a:lnTo>
                  <a:lnTo>
                    <a:pt x="0" y="32892"/>
                  </a:lnTo>
                  <a:lnTo>
                    <a:pt x="0" y="3216274"/>
                  </a:lnTo>
                  <a:lnTo>
                    <a:pt x="2285" y="3228974"/>
                  </a:lnTo>
                  <a:lnTo>
                    <a:pt x="8508" y="3239516"/>
                  </a:lnTo>
                  <a:lnTo>
                    <a:pt x="17652" y="3246500"/>
                  </a:lnTo>
                  <a:lnTo>
                    <a:pt x="28955" y="3249041"/>
                  </a:lnTo>
                  <a:lnTo>
                    <a:pt x="4244085" y="3249041"/>
                  </a:lnTo>
                  <a:lnTo>
                    <a:pt x="4255388" y="3246500"/>
                  </a:lnTo>
                  <a:lnTo>
                    <a:pt x="4264533" y="3239516"/>
                  </a:lnTo>
                  <a:lnTo>
                    <a:pt x="4270756" y="3228974"/>
                  </a:lnTo>
                  <a:lnTo>
                    <a:pt x="4273041" y="3216274"/>
                  </a:lnTo>
                  <a:lnTo>
                    <a:pt x="4273041" y="32892"/>
                  </a:lnTo>
                  <a:lnTo>
                    <a:pt x="4270756" y="20065"/>
                  </a:lnTo>
                  <a:lnTo>
                    <a:pt x="4264533" y="9651"/>
                  </a:lnTo>
                  <a:lnTo>
                    <a:pt x="4255388" y="2539"/>
                  </a:lnTo>
                  <a:lnTo>
                    <a:pt x="42440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3591" y="1969007"/>
              <a:ext cx="4273296" cy="466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07040" y="1969007"/>
              <a:ext cx="1039368" cy="390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3591" y="2377439"/>
              <a:ext cx="4273296" cy="28407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46963" y="6448450"/>
            <a:ext cx="154368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5" dirty="0">
                <a:latin typeface="Trebuchet MS"/>
                <a:cs typeface="Trebuchet MS"/>
              </a:rPr>
              <a:t>Р</a:t>
            </a:r>
            <a:r>
              <a:rPr sz="800" spc="-13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И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С</a:t>
            </a:r>
            <a:r>
              <a:rPr sz="800" spc="-135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К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И</a:t>
            </a:r>
            <a:r>
              <a:rPr sz="800" spc="70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Б</a:t>
            </a:r>
            <a:r>
              <a:rPr sz="800" spc="-12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И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З</a:t>
            </a:r>
            <a:r>
              <a:rPr sz="800" spc="-13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Н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Е</a:t>
            </a:r>
            <a:r>
              <a:rPr sz="800" spc="-120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С</a:t>
            </a:r>
            <a:r>
              <a:rPr sz="800" spc="-135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А</a:t>
            </a:r>
            <a:r>
              <a:rPr sz="800" dirty="0">
                <a:latin typeface="Trebuchet MS"/>
                <a:cs typeface="Trebuchet MS"/>
              </a:rPr>
              <a:t> 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85" dirty="0">
                <a:latin typeface="Trebuchet MS"/>
                <a:cs typeface="Trebuchet MS"/>
              </a:rPr>
              <a:t>П</a:t>
            </a:r>
            <a:r>
              <a:rPr sz="800" spc="-10" dirty="0">
                <a:latin typeface="Trebuchet MS"/>
                <a:cs typeface="Trebuchet MS"/>
              </a:rPr>
              <a:t>О</a:t>
            </a:r>
            <a:r>
              <a:rPr sz="800" spc="65" dirty="0">
                <a:latin typeface="Trebuchet MS"/>
                <a:cs typeface="Trebuchet MS"/>
              </a:rPr>
              <a:t> </a:t>
            </a:r>
            <a:r>
              <a:rPr sz="800" spc="55" dirty="0">
                <a:latin typeface="Trebuchet MS"/>
                <a:cs typeface="Trebuchet MS"/>
              </a:rPr>
              <a:t>115</a:t>
            </a:r>
            <a:r>
              <a:rPr sz="800" spc="-5" dirty="0">
                <a:latin typeface="Trebuchet MS"/>
                <a:cs typeface="Trebuchet MS"/>
              </a:rPr>
              <a:t>-</a:t>
            </a:r>
            <a:r>
              <a:rPr sz="800" spc="-175" dirty="0">
                <a:latin typeface="Trebuchet MS"/>
                <a:cs typeface="Trebuchet MS"/>
              </a:rPr>
              <a:t> </a:t>
            </a:r>
            <a:r>
              <a:rPr sz="800" spc="50" dirty="0"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78894" y="6299098"/>
            <a:ext cx="3670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000" b="1" spc="-85" dirty="0">
                <a:solidFill>
                  <a:srgbClr val="FFFFFF"/>
                </a:solidFill>
                <a:latin typeface="Verdana"/>
                <a:cs typeface="Verdana"/>
              </a:rPr>
              <a:t>19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6963" y="230200"/>
            <a:ext cx="958024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04" dirty="0">
                <a:latin typeface="Verdana"/>
                <a:cs typeface="Verdana"/>
              </a:rPr>
              <a:t>Б</a:t>
            </a:r>
            <a:r>
              <a:rPr sz="4000" spc="-215" dirty="0">
                <a:latin typeface="Verdana"/>
                <a:cs typeface="Verdana"/>
              </a:rPr>
              <a:t>е</a:t>
            </a:r>
            <a:r>
              <a:rPr sz="4000" spc="-210" dirty="0">
                <a:latin typeface="Verdana"/>
                <a:cs typeface="Verdana"/>
              </a:rPr>
              <a:t>с</a:t>
            </a:r>
            <a:r>
              <a:rPr sz="4000" spc="-220" dirty="0">
                <a:latin typeface="Verdana"/>
                <a:cs typeface="Verdana"/>
              </a:rPr>
              <a:t>п</a:t>
            </a:r>
            <a:r>
              <a:rPr sz="4000" spc="-229" dirty="0">
                <a:latin typeface="Verdana"/>
                <a:cs typeface="Verdana"/>
              </a:rPr>
              <a:t>л</a:t>
            </a:r>
            <a:r>
              <a:rPr sz="4000" spc="-204" dirty="0">
                <a:latin typeface="Verdana"/>
                <a:cs typeface="Verdana"/>
              </a:rPr>
              <a:t>а</a:t>
            </a:r>
            <a:r>
              <a:rPr sz="4000" spc="-225" dirty="0">
                <a:latin typeface="Verdana"/>
                <a:cs typeface="Verdana"/>
              </a:rPr>
              <a:t>т</a:t>
            </a:r>
            <a:r>
              <a:rPr sz="4000" spc="-220" dirty="0">
                <a:latin typeface="Verdana"/>
                <a:cs typeface="Verdana"/>
              </a:rPr>
              <a:t>н</a:t>
            </a:r>
            <a:r>
              <a:rPr sz="4000" spc="-204" dirty="0">
                <a:latin typeface="Verdana"/>
                <a:cs typeface="Verdana"/>
              </a:rPr>
              <a:t>а</a:t>
            </a:r>
            <a:r>
              <a:rPr sz="4000" spc="5" dirty="0">
                <a:latin typeface="Verdana"/>
                <a:cs typeface="Verdana"/>
              </a:rPr>
              <a:t>я</a:t>
            </a:r>
            <a:r>
              <a:rPr sz="4000" spc="-565" dirty="0">
                <a:latin typeface="Verdana"/>
                <a:cs typeface="Verdana"/>
              </a:rPr>
              <a:t> </a:t>
            </a:r>
            <a:r>
              <a:rPr sz="4000" spc="-290" dirty="0">
                <a:latin typeface="Verdana"/>
                <a:cs typeface="Verdana"/>
              </a:rPr>
              <a:t>п</a:t>
            </a:r>
            <a:r>
              <a:rPr sz="4000" spc="-280" dirty="0">
                <a:latin typeface="Verdana"/>
                <a:cs typeface="Verdana"/>
              </a:rPr>
              <a:t>р</a:t>
            </a:r>
            <a:r>
              <a:rPr sz="4000" spc="-275" dirty="0">
                <a:latin typeface="Verdana"/>
                <a:cs typeface="Verdana"/>
              </a:rPr>
              <a:t>о</a:t>
            </a:r>
            <a:r>
              <a:rPr sz="4000" spc="-285" dirty="0">
                <a:latin typeface="Verdana"/>
                <a:cs typeface="Verdana"/>
              </a:rPr>
              <a:t>в</a:t>
            </a:r>
            <a:r>
              <a:rPr sz="4000" spc="-280" dirty="0">
                <a:latin typeface="Verdana"/>
                <a:cs typeface="Verdana"/>
              </a:rPr>
              <a:t>е</a:t>
            </a:r>
            <a:r>
              <a:rPr sz="4000" spc="-290" dirty="0">
                <a:latin typeface="Verdana"/>
                <a:cs typeface="Verdana"/>
              </a:rPr>
              <a:t>р</a:t>
            </a:r>
            <a:r>
              <a:rPr sz="4000" spc="-310" dirty="0">
                <a:latin typeface="Verdana"/>
                <a:cs typeface="Verdana"/>
              </a:rPr>
              <a:t>к</a:t>
            </a:r>
            <a:r>
              <a:rPr sz="4000" spc="5" dirty="0">
                <a:latin typeface="Verdana"/>
                <a:cs typeface="Verdana"/>
              </a:rPr>
              <a:t>а</a:t>
            </a:r>
            <a:r>
              <a:rPr sz="4000" spc="-540" dirty="0">
                <a:latin typeface="Verdana"/>
                <a:cs typeface="Verdana"/>
              </a:rPr>
              <a:t> </a:t>
            </a:r>
            <a:r>
              <a:rPr sz="4000" spc="-290" dirty="0">
                <a:latin typeface="Verdana"/>
                <a:cs typeface="Verdana"/>
              </a:rPr>
              <a:t>к</a:t>
            </a:r>
            <a:r>
              <a:rPr sz="4000" spc="-210" dirty="0">
                <a:latin typeface="Verdana"/>
                <a:cs typeface="Verdana"/>
              </a:rPr>
              <a:t>о</a:t>
            </a:r>
            <a:r>
              <a:rPr sz="4000" spc="-220" dirty="0">
                <a:latin typeface="Verdana"/>
                <a:cs typeface="Verdana"/>
              </a:rPr>
              <a:t>н</a:t>
            </a:r>
            <a:r>
              <a:rPr sz="4000" spc="-225" dirty="0">
                <a:latin typeface="Verdana"/>
                <a:cs typeface="Verdana"/>
              </a:rPr>
              <a:t>т</a:t>
            </a:r>
            <a:r>
              <a:rPr sz="4000" spc="-210" dirty="0">
                <a:latin typeface="Verdana"/>
                <a:cs typeface="Verdana"/>
              </a:rPr>
              <a:t>р</a:t>
            </a:r>
            <a:r>
              <a:rPr sz="4000" spc="-204" dirty="0">
                <a:latin typeface="Verdana"/>
                <a:cs typeface="Verdana"/>
              </a:rPr>
              <a:t>а</a:t>
            </a:r>
            <a:r>
              <a:rPr sz="4000" spc="-200" dirty="0">
                <a:latin typeface="Verdana"/>
                <a:cs typeface="Verdana"/>
              </a:rPr>
              <a:t>г</a:t>
            </a:r>
            <a:r>
              <a:rPr sz="4000" spc="-215" dirty="0">
                <a:latin typeface="Verdana"/>
                <a:cs typeface="Verdana"/>
              </a:rPr>
              <a:t>ен</a:t>
            </a:r>
            <a:r>
              <a:rPr sz="4000" spc="-225" dirty="0">
                <a:latin typeface="Verdana"/>
                <a:cs typeface="Verdana"/>
              </a:rPr>
              <a:t>т</a:t>
            </a:r>
            <a:r>
              <a:rPr sz="4000" spc="-280" dirty="0">
                <a:latin typeface="Verdana"/>
                <a:cs typeface="Verdana"/>
              </a:rPr>
              <a:t>ов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1143000"/>
            <a:ext cx="8991600" cy="5029200"/>
            <a:chOff x="0" y="1143000"/>
            <a:chExt cx="8991600" cy="502920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43000"/>
              <a:ext cx="8991600" cy="5029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200" y="1667255"/>
              <a:ext cx="6781800" cy="3858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538711" y="755967"/>
            <a:ext cx="294640" cy="61594"/>
          </a:xfrm>
          <a:custGeom>
            <a:avLst/>
            <a:gdLst/>
            <a:ahLst/>
            <a:cxnLst/>
            <a:rect l="l" t="t" r="r" b="b"/>
            <a:pathLst>
              <a:path w="294640" h="61594">
                <a:moveTo>
                  <a:pt x="294487" y="0"/>
                </a:moveTo>
                <a:lnTo>
                  <a:pt x="0" y="0"/>
                </a:lnTo>
                <a:lnTo>
                  <a:pt x="0" y="61188"/>
                </a:lnTo>
                <a:lnTo>
                  <a:pt x="294487" y="61188"/>
                </a:lnTo>
                <a:lnTo>
                  <a:pt x="294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3876941" y="0"/>
            <a:ext cx="8316595" cy="6858000"/>
            <a:chOff x="3876941" y="0"/>
            <a:chExt cx="8316595" cy="6858000"/>
          </a:xfrm>
        </p:grpSpPr>
        <p:sp>
          <p:nvSpPr>
            <p:cNvPr id="5" name="object 5"/>
            <p:cNvSpPr/>
            <p:nvPr/>
          </p:nvSpPr>
          <p:spPr>
            <a:xfrm>
              <a:off x="11545225" y="368999"/>
              <a:ext cx="281940" cy="304165"/>
            </a:xfrm>
            <a:custGeom>
              <a:avLst/>
              <a:gdLst/>
              <a:ahLst/>
              <a:cxnLst/>
              <a:rect l="l" t="t" r="r" b="b"/>
              <a:pathLst>
                <a:path w="281940" h="304165">
                  <a:moveTo>
                    <a:pt x="143408" y="0"/>
                  </a:moveTo>
                  <a:lnTo>
                    <a:pt x="98334" y="27249"/>
                  </a:lnTo>
                  <a:lnTo>
                    <a:pt x="0" y="303834"/>
                  </a:lnTo>
                  <a:lnTo>
                    <a:pt x="60413" y="303834"/>
                  </a:lnTo>
                  <a:lnTo>
                    <a:pt x="81457" y="242252"/>
                  </a:lnTo>
                  <a:lnTo>
                    <a:pt x="260825" y="242252"/>
                  </a:lnTo>
                  <a:lnTo>
                    <a:pt x="243391" y="190245"/>
                  </a:lnTo>
                  <a:lnTo>
                    <a:pt x="99047" y="190245"/>
                  </a:lnTo>
                  <a:lnTo>
                    <a:pt x="140347" y="67475"/>
                  </a:lnTo>
                  <a:lnTo>
                    <a:pt x="202235" y="67475"/>
                  </a:lnTo>
                  <a:lnTo>
                    <a:pt x="194640" y="44818"/>
                  </a:lnTo>
                  <a:lnTo>
                    <a:pt x="187735" y="27217"/>
                  </a:lnTo>
                  <a:lnTo>
                    <a:pt x="178311" y="13017"/>
                  </a:lnTo>
                  <a:lnTo>
                    <a:pt x="164222" y="3480"/>
                  </a:lnTo>
                  <a:lnTo>
                    <a:pt x="143408" y="0"/>
                  </a:lnTo>
                  <a:close/>
                </a:path>
                <a:path w="281940" h="304165">
                  <a:moveTo>
                    <a:pt x="260825" y="242252"/>
                  </a:moveTo>
                  <a:lnTo>
                    <a:pt x="197713" y="242252"/>
                  </a:lnTo>
                  <a:lnTo>
                    <a:pt x="217220" y="303834"/>
                  </a:lnTo>
                  <a:lnTo>
                    <a:pt x="281470" y="303834"/>
                  </a:lnTo>
                  <a:lnTo>
                    <a:pt x="260825" y="242252"/>
                  </a:lnTo>
                  <a:close/>
                </a:path>
                <a:path w="281940" h="304165">
                  <a:moveTo>
                    <a:pt x="202235" y="67475"/>
                  </a:moveTo>
                  <a:lnTo>
                    <a:pt x="141884" y="67475"/>
                  </a:lnTo>
                  <a:lnTo>
                    <a:pt x="180886" y="190245"/>
                  </a:lnTo>
                  <a:lnTo>
                    <a:pt x="243391" y="190245"/>
                  </a:lnTo>
                  <a:lnTo>
                    <a:pt x="202235" y="67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876941" y="0"/>
              <a:ext cx="8316595" cy="6858000"/>
            </a:xfrm>
            <a:custGeom>
              <a:avLst/>
              <a:gdLst/>
              <a:ahLst/>
              <a:cxnLst/>
              <a:rect l="l" t="t" r="r" b="b"/>
              <a:pathLst>
                <a:path w="8316595" h="6858000">
                  <a:moveTo>
                    <a:pt x="83162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316252" y="6858000"/>
                  </a:lnTo>
                  <a:lnTo>
                    <a:pt x="8316252" y="0"/>
                  </a:ln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8016" y="0"/>
              <a:ext cx="7945177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7300" y="451012"/>
            <a:ext cx="10012657" cy="10047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6450" spc="400" dirty="0"/>
              <a:t>ЧТО ТАКОЕ 115-ФЗ</a:t>
            </a:r>
            <a:endParaRPr sz="6450" dirty="0"/>
          </a:p>
        </p:txBody>
      </p:sp>
      <p:sp>
        <p:nvSpPr>
          <p:cNvPr id="11" name="object 11"/>
          <p:cNvSpPr txBox="1"/>
          <p:nvPr/>
        </p:nvSpPr>
        <p:spPr>
          <a:xfrm>
            <a:off x="11612223" y="6241743"/>
            <a:ext cx="259079" cy="41529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z="2000" b="1" spc="165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525"/>
                </a:spcBef>
              </a:pPr>
              <a:t>2</a:t>
            </a:fld>
            <a:endParaRPr sz="20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>
                <a:solidFill>
                  <a:srgbClr val="FFFFFF"/>
                </a:solidFill>
              </a:rPr>
              <a:t>РИСКИ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БИЗН</a:t>
            </a:r>
            <a:r>
              <a:rPr spc="35" dirty="0">
                <a:solidFill>
                  <a:srgbClr val="FFFFFF"/>
                </a:solidFill>
              </a:rPr>
              <a:t>Е</a:t>
            </a:r>
            <a:r>
              <a:rPr spc="20" dirty="0">
                <a:solidFill>
                  <a:srgbClr val="FFFFFF"/>
                </a:solidFill>
              </a:rPr>
              <a:t>С</a:t>
            </a:r>
            <a:r>
              <a:rPr spc="45" dirty="0">
                <a:solidFill>
                  <a:srgbClr val="FFFFFF"/>
                </a:solidFill>
              </a:rPr>
              <a:t>А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ПО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115-</a:t>
            </a:r>
            <a:r>
              <a:rPr spc="-30" dirty="0">
                <a:solidFill>
                  <a:srgbClr val="FFFFFF"/>
                </a:solidFill>
              </a:rPr>
              <a:t>Ф</a:t>
            </a:r>
            <a:r>
              <a:rPr spc="80" dirty="0">
                <a:solidFill>
                  <a:srgbClr val="FFFFFF"/>
                </a:solidFill>
              </a:rPr>
              <a:t>З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7300" y="1433796"/>
            <a:ext cx="10236394" cy="29899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6450" b="1" spc="390" dirty="0">
                <a:latin typeface="Tahoma"/>
                <a:cs typeface="Tahoma"/>
              </a:rPr>
              <a:t>И ЗАЧЕМ ПРЕДПРИНИМАТЕЛЮ ЗНАТЬ ОБ ЭТОМ?</a:t>
            </a:r>
            <a:endParaRPr sz="645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300" y="4671788"/>
            <a:ext cx="5230495" cy="730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2300" spc="-25" dirty="0">
                <a:solidFill>
                  <a:srgbClr val="FFFFFF"/>
                </a:solidFill>
                <a:latin typeface="Verdana"/>
                <a:cs typeface="Verdana"/>
              </a:rPr>
              <a:t>Отв</a:t>
            </a:r>
            <a:r>
              <a:rPr sz="2300" spc="-5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300" spc="-20" dirty="0">
                <a:solidFill>
                  <a:srgbClr val="FFFFFF"/>
                </a:solidFill>
                <a:latin typeface="Verdana"/>
                <a:cs typeface="Verdana"/>
              </a:rPr>
              <a:t>ты</a:t>
            </a:r>
            <a:r>
              <a:rPr sz="23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23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45" dirty="0">
                <a:solidFill>
                  <a:srgbClr val="FFFFFF"/>
                </a:solidFill>
                <a:latin typeface="Verdana"/>
                <a:cs typeface="Verdana"/>
              </a:rPr>
              <a:t>вопросы</a:t>
            </a:r>
            <a:r>
              <a:rPr sz="23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3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Verdana"/>
                <a:cs typeface="Verdana"/>
              </a:rPr>
              <a:t>практические  </a:t>
            </a:r>
            <a:r>
              <a:rPr sz="2300" spc="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300" spc="-60" dirty="0">
                <a:solidFill>
                  <a:srgbClr val="FFFFFF"/>
                </a:solidFill>
                <a:latin typeface="Verdana"/>
                <a:cs typeface="Verdana"/>
              </a:rPr>
              <a:t>ов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300" spc="-20" dirty="0">
                <a:solidFill>
                  <a:srgbClr val="FFFFFF"/>
                </a:solidFill>
                <a:latin typeface="Verdana"/>
                <a:cs typeface="Verdana"/>
              </a:rPr>
              <a:t>ты</a:t>
            </a:r>
            <a:r>
              <a:rPr sz="23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ля</a:t>
            </a:r>
            <a:r>
              <a:rPr sz="23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Verdana"/>
                <a:cs typeface="Verdana"/>
              </a:rPr>
              <a:t>бизнеса</a:t>
            </a:r>
            <a:endParaRPr sz="23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4600" y="0"/>
            <a:ext cx="5867400" cy="6858000"/>
            <a:chOff x="6324600" y="0"/>
            <a:chExt cx="5867400" cy="6858000"/>
          </a:xfrm>
        </p:grpSpPr>
        <p:sp>
          <p:nvSpPr>
            <p:cNvPr id="3" name="object 3"/>
            <p:cNvSpPr/>
            <p:nvPr/>
          </p:nvSpPr>
          <p:spPr>
            <a:xfrm>
              <a:off x="7208519" y="0"/>
              <a:ext cx="4983480" cy="6858000"/>
            </a:xfrm>
            <a:custGeom>
              <a:avLst/>
              <a:gdLst/>
              <a:ahLst/>
              <a:cxnLst/>
              <a:rect l="l" t="t" r="r" b="b"/>
              <a:pathLst>
                <a:path w="4983480" h="6858000">
                  <a:moveTo>
                    <a:pt x="498322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983226" y="6858000"/>
                  </a:lnTo>
                  <a:lnTo>
                    <a:pt x="4983226" y="0"/>
                  </a:lnTo>
                  <a:close/>
                </a:path>
              </a:pathLst>
            </a:custGeom>
            <a:solidFill>
              <a:srgbClr val="ED2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39728" y="368807"/>
              <a:ext cx="292735" cy="447675"/>
            </a:xfrm>
            <a:custGeom>
              <a:avLst/>
              <a:gdLst/>
              <a:ahLst/>
              <a:cxnLst/>
              <a:rect l="l" t="t" r="r" b="b"/>
              <a:pathLst>
                <a:path w="292734" h="447675">
                  <a:moveTo>
                    <a:pt x="285877" y="303530"/>
                  </a:moveTo>
                  <a:lnTo>
                    <a:pt x="265303" y="241935"/>
                  </a:lnTo>
                  <a:lnTo>
                    <a:pt x="248031" y="189992"/>
                  </a:lnTo>
                  <a:lnTo>
                    <a:pt x="207137" y="67437"/>
                  </a:lnTo>
                  <a:lnTo>
                    <a:pt x="199644" y="44831"/>
                  </a:lnTo>
                  <a:lnTo>
                    <a:pt x="192786" y="27178"/>
                  </a:lnTo>
                  <a:lnTo>
                    <a:pt x="185928" y="16891"/>
                  </a:lnTo>
                  <a:lnTo>
                    <a:pt x="185928" y="189992"/>
                  </a:lnTo>
                  <a:lnTo>
                    <a:pt x="104775" y="189992"/>
                  </a:lnTo>
                  <a:lnTo>
                    <a:pt x="145669" y="67437"/>
                  </a:lnTo>
                  <a:lnTo>
                    <a:pt x="147193" y="67437"/>
                  </a:lnTo>
                  <a:lnTo>
                    <a:pt x="185928" y="189992"/>
                  </a:lnTo>
                  <a:lnTo>
                    <a:pt x="185928" y="16891"/>
                  </a:lnTo>
                  <a:lnTo>
                    <a:pt x="183388" y="12954"/>
                  </a:lnTo>
                  <a:lnTo>
                    <a:pt x="169418" y="3429"/>
                  </a:lnTo>
                  <a:lnTo>
                    <a:pt x="148717" y="0"/>
                  </a:lnTo>
                  <a:lnTo>
                    <a:pt x="128143" y="3429"/>
                  </a:lnTo>
                  <a:lnTo>
                    <a:pt x="113792" y="12954"/>
                  </a:lnTo>
                  <a:lnTo>
                    <a:pt x="104140" y="27178"/>
                  </a:lnTo>
                  <a:lnTo>
                    <a:pt x="96901" y="44831"/>
                  </a:lnTo>
                  <a:lnTo>
                    <a:pt x="6477" y="303530"/>
                  </a:lnTo>
                  <a:lnTo>
                    <a:pt x="66421" y="303530"/>
                  </a:lnTo>
                  <a:lnTo>
                    <a:pt x="87376" y="241935"/>
                  </a:lnTo>
                  <a:lnTo>
                    <a:pt x="202692" y="241935"/>
                  </a:lnTo>
                  <a:lnTo>
                    <a:pt x="221996" y="303530"/>
                  </a:lnTo>
                  <a:lnTo>
                    <a:pt x="285877" y="303530"/>
                  </a:lnTo>
                  <a:close/>
                </a:path>
                <a:path w="292734" h="447675">
                  <a:moveTo>
                    <a:pt x="292328" y="386575"/>
                  </a:moveTo>
                  <a:lnTo>
                    <a:pt x="0" y="386575"/>
                  </a:lnTo>
                  <a:lnTo>
                    <a:pt x="0" y="447675"/>
                  </a:lnTo>
                  <a:lnTo>
                    <a:pt x="292328" y="447675"/>
                  </a:lnTo>
                  <a:lnTo>
                    <a:pt x="292328" y="386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24600" y="914398"/>
              <a:ext cx="5294630" cy="5943600"/>
            </a:xfrm>
            <a:custGeom>
              <a:avLst/>
              <a:gdLst/>
              <a:ahLst/>
              <a:cxnLst/>
              <a:rect l="l" t="t" r="r" b="b"/>
              <a:pathLst>
                <a:path w="5294630" h="5943600">
                  <a:moveTo>
                    <a:pt x="5294122" y="0"/>
                  </a:moveTo>
                  <a:lnTo>
                    <a:pt x="0" y="0"/>
                  </a:lnTo>
                  <a:lnTo>
                    <a:pt x="0" y="5943346"/>
                  </a:lnTo>
                  <a:lnTo>
                    <a:pt x="5294122" y="5943346"/>
                  </a:lnTo>
                  <a:lnTo>
                    <a:pt x="5294122" y="0"/>
                  </a:lnTo>
                  <a:close/>
                </a:path>
              </a:pathLst>
            </a:custGeom>
            <a:solidFill>
              <a:srgbClr val="00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6659" y="231470"/>
            <a:ext cx="6918959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20" dirty="0"/>
              <a:t>Методические</a:t>
            </a:r>
            <a:r>
              <a:rPr sz="4000" spc="-204" dirty="0"/>
              <a:t> </a:t>
            </a:r>
            <a:r>
              <a:rPr sz="4000" spc="15" dirty="0"/>
              <a:t>рекоменда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7208519" y="0"/>
            <a:ext cx="4983480" cy="914400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930"/>
              </a:spcBef>
            </a:pPr>
            <a:r>
              <a:rPr sz="4000" b="1" spc="20" dirty="0">
                <a:latin typeface="Tahoma"/>
                <a:cs typeface="Tahoma"/>
              </a:rPr>
              <a:t>ции</a:t>
            </a:r>
            <a:r>
              <a:rPr sz="4000" b="1" spc="-290" dirty="0">
                <a:latin typeface="Tahoma"/>
                <a:cs typeface="Tahoma"/>
              </a:rPr>
              <a:t> </a:t>
            </a:r>
            <a:r>
              <a:rPr sz="4000" b="1" spc="225" dirty="0">
                <a:latin typeface="Tahoma"/>
                <a:cs typeface="Tahoma"/>
              </a:rPr>
              <a:t>ЦБ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659" y="919048"/>
            <a:ext cx="43865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5" dirty="0">
                <a:latin typeface="Tahoma"/>
                <a:cs typeface="Tahoma"/>
              </a:rPr>
              <a:t>д</a:t>
            </a:r>
            <a:r>
              <a:rPr sz="2800" b="1" spc="-35" dirty="0">
                <a:latin typeface="Tahoma"/>
                <a:cs typeface="Tahoma"/>
              </a:rPr>
              <a:t>л</a:t>
            </a:r>
            <a:r>
              <a:rPr sz="2800" b="1" spc="5" dirty="0">
                <a:latin typeface="Tahoma"/>
                <a:cs typeface="Tahoma"/>
              </a:rPr>
              <a:t>я</a:t>
            </a:r>
            <a:r>
              <a:rPr sz="2800" b="1" spc="-185" dirty="0">
                <a:latin typeface="Tahoma"/>
                <a:cs typeface="Tahoma"/>
              </a:rPr>
              <a:t> </a:t>
            </a:r>
            <a:r>
              <a:rPr sz="2800" b="1" spc="10" dirty="0">
                <a:latin typeface="Tahoma"/>
                <a:cs typeface="Tahoma"/>
              </a:rPr>
              <a:t>пр</a:t>
            </a:r>
            <a:r>
              <a:rPr sz="2800" b="1" spc="-10" dirty="0">
                <a:latin typeface="Tahoma"/>
                <a:cs typeface="Tahoma"/>
              </a:rPr>
              <a:t>е</a:t>
            </a:r>
            <a:r>
              <a:rPr sz="2800" b="1" spc="5" dirty="0">
                <a:latin typeface="Tahoma"/>
                <a:cs typeface="Tahoma"/>
              </a:rPr>
              <a:t>д</a:t>
            </a:r>
            <a:r>
              <a:rPr sz="2800" b="1" spc="15" dirty="0">
                <a:latin typeface="Tahoma"/>
                <a:cs typeface="Tahoma"/>
              </a:rPr>
              <a:t>п</a:t>
            </a:r>
            <a:r>
              <a:rPr sz="2800" b="1" spc="10" dirty="0">
                <a:latin typeface="Tahoma"/>
                <a:cs typeface="Tahoma"/>
              </a:rPr>
              <a:t>р</a:t>
            </a:r>
            <a:r>
              <a:rPr sz="2800" b="1" spc="5" dirty="0">
                <a:latin typeface="Tahoma"/>
                <a:cs typeface="Tahoma"/>
              </a:rPr>
              <a:t>ин</a:t>
            </a:r>
            <a:r>
              <a:rPr sz="2800" b="1" spc="-5" dirty="0">
                <a:latin typeface="Tahoma"/>
                <a:cs typeface="Tahoma"/>
              </a:rPr>
              <a:t>и</a:t>
            </a:r>
            <a:r>
              <a:rPr sz="2800" b="1" spc="5" dirty="0">
                <a:latin typeface="Tahoma"/>
                <a:cs typeface="Tahoma"/>
              </a:rPr>
              <a:t>м</a:t>
            </a:r>
            <a:r>
              <a:rPr sz="2800" b="1" spc="-25" dirty="0">
                <a:latin typeface="Tahoma"/>
                <a:cs typeface="Tahoma"/>
              </a:rPr>
              <a:t>а</a:t>
            </a:r>
            <a:r>
              <a:rPr sz="2800" b="1" spc="5" dirty="0">
                <a:latin typeface="Tahoma"/>
                <a:cs typeface="Tahoma"/>
              </a:rPr>
              <a:t>т</a:t>
            </a:r>
            <a:r>
              <a:rPr sz="2800" b="1" spc="-10" dirty="0">
                <a:latin typeface="Tahoma"/>
                <a:cs typeface="Tahoma"/>
              </a:rPr>
              <a:t>ел</a:t>
            </a:r>
            <a:r>
              <a:rPr sz="2800" b="1" spc="-15" dirty="0">
                <a:latin typeface="Tahoma"/>
                <a:cs typeface="Tahoma"/>
              </a:rPr>
              <a:t>е</a:t>
            </a:r>
            <a:r>
              <a:rPr sz="2800" b="1" spc="5" dirty="0">
                <a:latin typeface="Tahoma"/>
                <a:cs typeface="Tahoma"/>
              </a:rPr>
              <a:t>й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58000" y="1219200"/>
            <a:ext cx="4307205" cy="5382895"/>
            <a:chOff x="6858000" y="1219200"/>
            <a:chExt cx="4307205" cy="5382895"/>
          </a:xfrm>
        </p:grpSpPr>
        <p:sp>
          <p:nvSpPr>
            <p:cNvPr id="10" name="object 10"/>
            <p:cNvSpPr/>
            <p:nvPr/>
          </p:nvSpPr>
          <p:spPr>
            <a:xfrm>
              <a:off x="10341864" y="1295400"/>
              <a:ext cx="706755" cy="4199890"/>
            </a:xfrm>
            <a:custGeom>
              <a:avLst/>
              <a:gdLst/>
              <a:ahLst/>
              <a:cxnLst/>
              <a:rect l="l" t="t" r="r" b="b"/>
              <a:pathLst>
                <a:path w="706754" h="4199890">
                  <a:moveTo>
                    <a:pt x="706729" y="0"/>
                  </a:moveTo>
                  <a:lnTo>
                    <a:pt x="0" y="0"/>
                  </a:lnTo>
                  <a:lnTo>
                    <a:pt x="0" y="4199763"/>
                  </a:lnTo>
                  <a:lnTo>
                    <a:pt x="706729" y="4199763"/>
                  </a:lnTo>
                  <a:lnTo>
                    <a:pt x="706729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0" y="1219200"/>
              <a:ext cx="4306824" cy="538276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219200" y="1600200"/>
            <a:ext cx="4800600" cy="4267200"/>
            <a:chOff x="1219200" y="1600200"/>
            <a:chExt cx="4800600" cy="4267200"/>
          </a:xfrm>
        </p:grpSpPr>
        <p:sp>
          <p:nvSpPr>
            <p:cNvPr id="13" name="object 13"/>
            <p:cNvSpPr/>
            <p:nvPr/>
          </p:nvSpPr>
          <p:spPr>
            <a:xfrm>
              <a:off x="1219200" y="1600200"/>
              <a:ext cx="4800600" cy="4267200"/>
            </a:xfrm>
            <a:custGeom>
              <a:avLst/>
              <a:gdLst/>
              <a:ahLst/>
              <a:cxnLst/>
              <a:rect l="l" t="t" r="r" b="b"/>
              <a:pathLst>
                <a:path w="4800600" h="4267200">
                  <a:moveTo>
                    <a:pt x="4800219" y="0"/>
                  </a:moveTo>
                  <a:lnTo>
                    <a:pt x="0" y="0"/>
                  </a:lnTo>
                  <a:lnTo>
                    <a:pt x="0" y="4266946"/>
                  </a:lnTo>
                  <a:lnTo>
                    <a:pt x="4800219" y="4266946"/>
                  </a:lnTo>
                  <a:lnTo>
                    <a:pt x="4800219" y="0"/>
                  </a:lnTo>
                  <a:close/>
                </a:path>
              </a:pathLst>
            </a:custGeom>
            <a:solidFill>
              <a:srgbClr val="00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2057400"/>
              <a:ext cx="2438400" cy="243840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219200" y="1600200"/>
            <a:ext cx="4800600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88900" algn="ctr">
              <a:lnSpc>
                <a:spcPct val="100000"/>
              </a:lnSpc>
            </a:pPr>
            <a:r>
              <a:rPr sz="2000" b="1" spc="-5" dirty="0">
                <a:latin typeface="Tahoma"/>
                <a:cs typeface="Tahoma"/>
                <a:hlinkClick r:id="rId4"/>
              </a:rPr>
              <a:t>www.cbr.ru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03220" y="4953000"/>
            <a:ext cx="1508760" cy="24765"/>
          </a:xfrm>
          <a:custGeom>
            <a:avLst/>
            <a:gdLst/>
            <a:ahLst/>
            <a:cxnLst/>
            <a:rect l="l" t="t" r="r" b="b"/>
            <a:pathLst>
              <a:path w="1508760" h="24764">
                <a:moveTo>
                  <a:pt x="1508759" y="0"/>
                </a:moveTo>
                <a:lnTo>
                  <a:pt x="0" y="0"/>
                </a:lnTo>
                <a:lnTo>
                  <a:pt x="0" y="24384"/>
                </a:lnTo>
                <a:lnTo>
                  <a:pt x="1508759" y="24384"/>
                </a:lnTo>
                <a:lnTo>
                  <a:pt x="1508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466576" y="6300803"/>
            <a:ext cx="457454" cy="31162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z="20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90170">
                <a:lnSpc>
                  <a:spcPct val="100000"/>
                </a:lnSpc>
                <a:spcBef>
                  <a:spcPts val="30"/>
                </a:spcBef>
              </a:pPr>
              <a:t>20</a:t>
            </a:fld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6963" y="6450958"/>
            <a:ext cx="1651635" cy="147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30" dirty="0">
                <a:solidFill>
                  <a:srgbClr val="FFFFFF"/>
                </a:solidFill>
                <a:latin typeface="Verdana"/>
                <a:cs typeface="Verdana"/>
              </a:rPr>
              <a:t>РИСКИ</a:t>
            </a:r>
            <a:r>
              <a:rPr sz="800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Verdana"/>
                <a:cs typeface="Verdana"/>
              </a:rPr>
              <a:t>БИЗНЕСА</a:t>
            </a:r>
            <a:r>
              <a:rPr sz="800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15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800" spc="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Verdana"/>
                <a:cs typeface="Verdana"/>
              </a:rPr>
              <a:t>115-ФЗ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48B4516-ECDA-48E0-AEF1-9C52BD9629E6}"/>
              </a:ext>
            </a:extLst>
          </p:cNvPr>
          <p:cNvSpPr/>
          <p:nvPr/>
        </p:nvSpPr>
        <p:spPr>
          <a:xfrm>
            <a:off x="1077362" y="1973656"/>
            <a:ext cx="3159660" cy="295093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object 2"/>
          <p:cNvGrpSpPr/>
          <p:nvPr/>
        </p:nvGrpSpPr>
        <p:grpSpPr>
          <a:xfrm>
            <a:off x="6324600" y="0"/>
            <a:ext cx="5867400" cy="6858000"/>
            <a:chOff x="6324600" y="0"/>
            <a:chExt cx="5867400" cy="6858000"/>
          </a:xfrm>
        </p:grpSpPr>
        <p:sp>
          <p:nvSpPr>
            <p:cNvPr id="3" name="object 3"/>
            <p:cNvSpPr/>
            <p:nvPr/>
          </p:nvSpPr>
          <p:spPr>
            <a:xfrm>
              <a:off x="7208519" y="0"/>
              <a:ext cx="4983480" cy="6858000"/>
            </a:xfrm>
            <a:custGeom>
              <a:avLst/>
              <a:gdLst/>
              <a:ahLst/>
              <a:cxnLst/>
              <a:rect l="l" t="t" r="r" b="b"/>
              <a:pathLst>
                <a:path w="4983480" h="6858000">
                  <a:moveTo>
                    <a:pt x="498322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983226" y="6858000"/>
                  </a:lnTo>
                  <a:lnTo>
                    <a:pt x="4983226" y="0"/>
                  </a:lnTo>
                  <a:close/>
                </a:path>
              </a:pathLst>
            </a:custGeom>
            <a:solidFill>
              <a:srgbClr val="ED2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39728" y="368807"/>
              <a:ext cx="292735" cy="447675"/>
            </a:xfrm>
            <a:custGeom>
              <a:avLst/>
              <a:gdLst/>
              <a:ahLst/>
              <a:cxnLst/>
              <a:rect l="l" t="t" r="r" b="b"/>
              <a:pathLst>
                <a:path w="292734" h="447675">
                  <a:moveTo>
                    <a:pt x="285877" y="303530"/>
                  </a:moveTo>
                  <a:lnTo>
                    <a:pt x="265303" y="241935"/>
                  </a:lnTo>
                  <a:lnTo>
                    <a:pt x="248031" y="189992"/>
                  </a:lnTo>
                  <a:lnTo>
                    <a:pt x="207137" y="67437"/>
                  </a:lnTo>
                  <a:lnTo>
                    <a:pt x="199644" y="44831"/>
                  </a:lnTo>
                  <a:lnTo>
                    <a:pt x="192786" y="27178"/>
                  </a:lnTo>
                  <a:lnTo>
                    <a:pt x="185928" y="16891"/>
                  </a:lnTo>
                  <a:lnTo>
                    <a:pt x="185928" y="189992"/>
                  </a:lnTo>
                  <a:lnTo>
                    <a:pt x="104775" y="189992"/>
                  </a:lnTo>
                  <a:lnTo>
                    <a:pt x="145669" y="67437"/>
                  </a:lnTo>
                  <a:lnTo>
                    <a:pt x="147193" y="67437"/>
                  </a:lnTo>
                  <a:lnTo>
                    <a:pt x="185928" y="189992"/>
                  </a:lnTo>
                  <a:lnTo>
                    <a:pt x="185928" y="16891"/>
                  </a:lnTo>
                  <a:lnTo>
                    <a:pt x="183388" y="12954"/>
                  </a:lnTo>
                  <a:lnTo>
                    <a:pt x="169418" y="3429"/>
                  </a:lnTo>
                  <a:lnTo>
                    <a:pt x="148717" y="0"/>
                  </a:lnTo>
                  <a:lnTo>
                    <a:pt x="128143" y="3429"/>
                  </a:lnTo>
                  <a:lnTo>
                    <a:pt x="113792" y="12954"/>
                  </a:lnTo>
                  <a:lnTo>
                    <a:pt x="104140" y="27178"/>
                  </a:lnTo>
                  <a:lnTo>
                    <a:pt x="96901" y="44831"/>
                  </a:lnTo>
                  <a:lnTo>
                    <a:pt x="6477" y="303530"/>
                  </a:lnTo>
                  <a:lnTo>
                    <a:pt x="66421" y="303530"/>
                  </a:lnTo>
                  <a:lnTo>
                    <a:pt x="87376" y="241935"/>
                  </a:lnTo>
                  <a:lnTo>
                    <a:pt x="202692" y="241935"/>
                  </a:lnTo>
                  <a:lnTo>
                    <a:pt x="221996" y="303530"/>
                  </a:lnTo>
                  <a:lnTo>
                    <a:pt x="285877" y="303530"/>
                  </a:lnTo>
                  <a:close/>
                </a:path>
                <a:path w="292734" h="447675">
                  <a:moveTo>
                    <a:pt x="292328" y="386575"/>
                  </a:moveTo>
                  <a:lnTo>
                    <a:pt x="0" y="386575"/>
                  </a:lnTo>
                  <a:lnTo>
                    <a:pt x="0" y="447675"/>
                  </a:lnTo>
                  <a:lnTo>
                    <a:pt x="292328" y="447675"/>
                  </a:lnTo>
                  <a:lnTo>
                    <a:pt x="292328" y="386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24600" y="914398"/>
              <a:ext cx="5294630" cy="5943600"/>
            </a:xfrm>
            <a:custGeom>
              <a:avLst/>
              <a:gdLst/>
              <a:ahLst/>
              <a:cxnLst/>
              <a:rect l="l" t="t" r="r" b="b"/>
              <a:pathLst>
                <a:path w="5294630" h="5943600">
                  <a:moveTo>
                    <a:pt x="5294122" y="0"/>
                  </a:moveTo>
                  <a:lnTo>
                    <a:pt x="0" y="0"/>
                  </a:lnTo>
                  <a:lnTo>
                    <a:pt x="0" y="5943346"/>
                  </a:lnTo>
                  <a:lnTo>
                    <a:pt x="5294122" y="5943346"/>
                  </a:lnTo>
                  <a:lnTo>
                    <a:pt x="5294122" y="0"/>
                  </a:lnTo>
                  <a:close/>
                </a:path>
              </a:pathLst>
            </a:custGeom>
            <a:solidFill>
              <a:srgbClr val="00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6659" y="231470"/>
            <a:ext cx="9693453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4000" spc="20" dirty="0"/>
              <a:t>Бесплатные вебинары по 115-ФЗ</a:t>
            </a:r>
            <a:endParaRPr sz="4000" dirty="0"/>
          </a:p>
        </p:txBody>
      </p:sp>
      <p:sp>
        <p:nvSpPr>
          <p:cNvPr id="7" name="object 7"/>
          <p:cNvSpPr txBox="1"/>
          <p:nvPr/>
        </p:nvSpPr>
        <p:spPr>
          <a:xfrm>
            <a:off x="7208519" y="0"/>
            <a:ext cx="4983480" cy="863057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930"/>
              </a:spcBef>
            </a:pPr>
            <a:endParaRPr sz="40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659" y="919048"/>
            <a:ext cx="43865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5" dirty="0">
                <a:latin typeface="Tahoma"/>
                <a:cs typeface="Tahoma"/>
              </a:rPr>
              <a:t>д</a:t>
            </a:r>
            <a:r>
              <a:rPr sz="2800" b="1" spc="-35" dirty="0">
                <a:latin typeface="Tahoma"/>
                <a:cs typeface="Tahoma"/>
              </a:rPr>
              <a:t>л</a:t>
            </a:r>
            <a:r>
              <a:rPr sz="2800" b="1" spc="5" dirty="0">
                <a:latin typeface="Tahoma"/>
                <a:cs typeface="Tahoma"/>
              </a:rPr>
              <a:t>я</a:t>
            </a:r>
            <a:r>
              <a:rPr sz="2800" b="1" spc="-185" dirty="0">
                <a:latin typeface="Tahoma"/>
                <a:cs typeface="Tahoma"/>
              </a:rPr>
              <a:t> </a:t>
            </a:r>
            <a:r>
              <a:rPr sz="2800" b="1" spc="10" dirty="0">
                <a:latin typeface="Tahoma"/>
                <a:cs typeface="Tahoma"/>
              </a:rPr>
              <a:t>пр</a:t>
            </a:r>
            <a:r>
              <a:rPr sz="2800" b="1" spc="-10" dirty="0">
                <a:latin typeface="Tahoma"/>
                <a:cs typeface="Tahoma"/>
              </a:rPr>
              <a:t>е</a:t>
            </a:r>
            <a:r>
              <a:rPr sz="2800" b="1" spc="5" dirty="0">
                <a:latin typeface="Tahoma"/>
                <a:cs typeface="Tahoma"/>
              </a:rPr>
              <a:t>д</a:t>
            </a:r>
            <a:r>
              <a:rPr sz="2800" b="1" spc="15" dirty="0">
                <a:latin typeface="Tahoma"/>
                <a:cs typeface="Tahoma"/>
              </a:rPr>
              <a:t>п</a:t>
            </a:r>
            <a:r>
              <a:rPr sz="2800" b="1" spc="10" dirty="0">
                <a:latin typeface="Tahoma"/>
                <a:cs typeface="Tahoma"/>
              </a:rPr>
              <a:t>р</a:t>
            </a:r>
            <a:r>
              <a:rPr sz="2800" b="1" spc="5" dirty="0">
                <a:latin typeface="Tahoma"/>
                <a:cs typeface="Tahoma"/>
              </a:rPr>
              <a:t>ин</a:t>
            </a:r>
            <a:r>
              <a:rPr sz="2800" b="1" spc="-5" dirty="0">
                <a:latin typeface="Tahoma"/>
                <a:cs typeface="Tahoma"/>
              </a:rPr>
              <a:t>и</a:t>
            </a:r>
            <a:r>
              <a:rPr sz="2800" b="1" spc="5" dirty="0">
                <a:latin typeface="Tahoma"/>
                <a:cs typeface="Tahoma"/>
              </a:rPr>
              <a:t>м</a:t>
            </a:r>
            <a:r>
              <a:rPr sz="2800" b="1" spc="-25" dirty="0">
                <a:latin typeface="Tahoma"/>
                <a:cs typeface="Tahoma"/>
              </a:rPr>
              <a:t>а</a:t>
            </a:r>
            <a:r>
              <a:rPr sz="2800" b="1" spc="5" dirty="0">
                <a:latin typeface="Tahoma"/>
                <a:cs typeface="Tahoma"/>
              </a:rPr>
              <a:t>т</a:t>
            </a:r>
            <a:r>
              <a:rPr sz="2800" b="1" spc="-10" dirty="0">
                <a:latin typeface="Tahoma"/>
                <a:cs typeface="Tahoma"/>
              </a:rPr>
              <a:t>ел</a:t>
            </a:r>
            <a:r>
              <a:rPr sz="2800" b="1" spc="-15" dirty="0">
                <a:latin typeface="Tahoma"/>
                <a:cs typeface="Tahoma"/>
              </a:rPr>
              <a:t>е</a:t>
            </a:r>
            <a:r>
              <a:rPr sz="2800" b="1" spc="5" dirty="0">
                <a:latin typeface="Tahoma"/>
                <a:cs typeface="Tahoma"/>
              </a:rPr>
              <a:t>й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9200" y="1600200"/>
            <a:ext cx="480060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66576" y="6300803"/>
            <a:ext cx="457454" cy="31162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z="2000" b="1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90170">
                <a:lnSpc>
                  <a:spcPct val="100000"/>
                </a:lnSpc>
                <a:spcBef>
                  <a:spcPts val="30"/>
                </a:spcBef>
              </a:pPr>
              <a:t>21</a:t>
            </a:fld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6963" y="6450958"/>
            <a:ext cx="1651635" cy="147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30" dirty="0">
                <a:solidFill>
                  <a:srgbClr val="FFFFFF"/>
                </a:solidFill>
                <a:latin typeface="Verdana"/>
                <a:cs typeface="Verdana"/>
              </a:rPr>
              <a:t>РИСКИ</a:t>
            </a:r>
            <a:r>
              <a:rPr sz="800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Verdana"/>
                <a:cs typeface="Verdana"/>
              </a:rPr>
              <a:t>БИЗНЕСА</a:t>
            </a:r>
            <a:r>
              <a:rPr sz="800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15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800" spc="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Verdana"/>
                <a:cs typeface="Verdana"/>
              </a:rPr>
              <a:t>115-ФЗ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0F34BF8-7F85-405C-AF3F-A9A9EB2A5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0" r="11048"/>
          <a:stretch/>
        </p:blipFill>
        <p:spPr>
          <a:xfrm>
            <a:off x="1448554" y="2329381"/>
            <a:ext cx="2399170" cy="23446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4CDE3E2-E4CD-45B7-A52E-5E0BF6A90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054" y="1373073"/>
            <a:ext cx="4859130" cy="46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84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87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873" y="6858000"/>
                </a:lnTo>
                <a:lnTo>
                  <a:pt x="12191873" y="0"/>
                </a:lnTo>
                <a:close/>
              </a:path>
            </a:pathLst>
          </a:custGeom>
          <a:solidFill>
            <a:srgbClr val="EE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39728" y="755924"/>
            <a:ext cx="292735" cy="60960"/>
          </a:xfrm>
          <a:custGeom>
            <a:avLst/>
            <a:gdLst/>
            <a:ahLst/>
            <a:cxnLst/>
            <a:rect l="l" t="t" r="r" b="b"/>
            <a:pathLst>
              <a:path w="292734" h="60959">
                <a:moveTo>
                  <a:pt x="292455" y="0"/>
                </a:moveTo>
                <a:lnTo>
                  <a:pt x="0" y="0"/>
                </a:lnTo>
                <a:lnTo>
                  <a:pt x="0" y="60558"/>
                </a:lnTo>
                <a:lnTo>
                  <a:pt x="292455" y="60558"/>
                </a:lnTo>
                <a:lnTo>
                  <a:pt x="292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45824" y="368807"/>
            <a:ext cx="280035" cy="304800"/>
          </a:xfrm>
          <a:custGeom>
            <a:avLst/>
            <a:gdLst/>
            <a:ahLst/>
            <a:cxnLst/>
            <a:rect l="l" t="t" r="r" b="b"/>
            <a:pathLst>
              <a:path w="280034" h="304800">
                <a:moveTo>
                  <a:pt x="279908" y="304419"/>
                </a:moveTo>
                <a:lnTo>
                  <a:pt x="259461" y="242697"/>
                </a:lnTo>
                <a:lnTo>
                  <a:pt x="242062" y="190627"/>
                </a:lnTo>
                <a:lnTo>
                  <a:pt x="201168" y="67564"/>
                </a:lnTo>
                <a:lnTo>
                  <a:pt x="193548" y="44958"/>
                </a:lnTo>
                <a:lnTo>
                  <a:pt x="186690" y="27305"/>
                </a:lnTo>
                <a:lnTo>
                  <a:pt x="179959" y="17119"/>
                </a:lnTo>
                <a:lnTo>
                  <a:pt x="179959" y="190627"/>
                </a:lnTo>
                <a:lnTo>
                  <a:pt x="98552" y="190627"/>
                </a:lnTo>
                <a:lnTo>
                  <a:pt x="139573" y="67564"/>
                </a:lnTo>
                <a:lnTo>
                  <a:pt x="141097" y="67564"/>
                </a:lnTo>
                <a:lnTo>
                  <a:pt x="179959" y="190627"/>
                </a:lnTo>
                <a:lnTo>
                  <a:pt x="179959" y="17119"/>
                </a:lnTo>
                <a:lnTo>
                  <a:pt x="177292" y="13081"/>
                </a:lnTo>
                <a:lnTo>
                  <a:pt x="163322" y="3429"/>
                </a:lnTo>
                <a:lnTo>
                  <a:pt x="142621" y="0"/>
                </a:lnTo>
                <a:lnTo>
                  <a:pt x="97790" y="27305"/>
                </a:lnTo>
                <a:lnTo>
                  <a:pt x="0" y="304419"/>
                </a:lnTo>
                <a:lnTo>
                  <a:pt x="60071" y="304419"/>
                </a:lnTo>
                <a:lnTo>
                  <a:pt x="81026" y="242697"/>
                </a:lnTo>
                <a:lnTo>
                  <a:pt x="196596" y="242697"/>
                </a:lnTo>
                <a:lnTo>
                  <a:pt x="216027" y="304419"/>
                </a:lnTo>
                <a:lnTo>
                  <a:pt x="279908" y="304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6963" y="852373"/>
            <a:ext cx="728916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10" dirty="0">
                <a:solidFill>
                  <a:srgbClr val="FFFFFF"/>
                </a:solidFill>
              </a:rPr>
              <a:t>СПАСИБО</a:t>
            </a:r>
            <a:endParaRPr sz="72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200" spc="10" dirty="0">
                <a:solidFill>
                  <a:srgbClr val="FFFFFF"/>
                </a:solidFill>
              </a:rPr>
              <a:t>ЗА</a:t>
            </a:r>
            <a:r>
              <a:rPr sz="7200" spc="-70" dirty="0">
                <a:solidFill>
                  <a:srgbClr val="FFFFFF"/>
                </a:solidFill>
              </a:rPr>
              <a:t> </a:t>
            </a:r>
            <a:r>
              <a:rPr sz="7200" spc="15" dirty="0">
                <a:solidFill>
                  <a:srgbClr val="FFFFFF"/>
                </a:solidFill>
              </a:rPr>
              <a:t>ВНИМАНИЕ!</a:t>
            </a:r>
            <a:endParaRPr sz="7200"/>
          </a:p>
        </p:txBody>
      </p:sp>
      <p:sp>
        <p:nvSpPr>
          <p:cNvPr id="6" name="object 6"/>
          <p:cNvSpPr txBox="1"/>
          <p:nvPr/>
        </p:nvSpPr>
        <p:spPr>
          <a:xfrm>
            <a:off x="2214621" y="4351678"/>
            <a:ext cx="9451340" cy="1923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ru-RU" sz="2000" b="1" dirty="0">
                <a:latin typeface="Tahoma"/>
                <a:cs typeface="Tahoma"/>
              </a:rPr>
              <a:t>Жилин Иван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ru-RU" sz="2000" b="1" dirty="0">
                <a:latin typeface="Tahoma"/>
                <a:cs typeface="Tahoma"/>
              </a:rPr>
              <a:t>Начальник отдела привлечения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ru-RU" sz="2000" b="1" dirty="0">
                <a:latin typeface="Tahoma"/>
                <a:cs typeface="Tahoma"/>
              </a:rPr>
              <a:t>Комплаенс чемпион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ru-RU" sz="2000" b="1" dirty="0">
                <a:latin typeface="Tahoma"/>
                <a:cs typeface="Tahoma"/>
              </a:rPr>
              <a:t>+7 960 000-09-93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ru-RU" sz="2000" b="1" dirty="0">
                <a:latin typeface="Tahoma"/>
                <a:cs typeface="Tahoma"/>
              </a:rPr>
              <a:t>IZhilin@alfabank.ru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ru-RU" sz="2000" b="1" dirty="0">
                <a:latin typeface="Tahoma"/>
                <a:cs typeface="Tahoma"/>
              </a:rPr>
              <a:t>г. Архангельск, ул. К. Маркса, д. 15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6963" y="6450958"/>
            <a:ext cx="1651635" cy="147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30" dirty="0">
                <a:solidFill>
                  <a:srgbClr val="FFFFFF"/>
                </a:solidFill>
                <a:latin typeface="Verdana"/>
                <a:cs typeface="Verdana"/>
              </a:rPr>
              <a:t>РИСКИ</a:t>
            </a:r>
            <a:r>
              <a:rPr sz="800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Verdana"/>
                <a:cs typeface="Verdana"/>
              </a:rPr>
              <a:t>БИЗНЕСА</a:t>
            </a:r>
            <a:r>
              <a:rPr sz="800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15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800" spc="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FFFFFF"/>
                </a:solidFill>
                <a:latin typeface="Verdana"/>
                <a:cs typeface="Verdana"/>
              </a:rPr>
              <a:t>115-ФЗ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9E9D6AB-5675-4440-9664-2FE62CDE8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5" y="4395637"/>
            <a:ext cx="1832362" cy="18401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4D88BCF-DD0E-4F59-B9A9-18789408CB21}"/>
              </a:ext>
            </a:extLst>
          </p:cNvPr>
          <p:cNvSpPr/>
          <p:nvPr/>
        </p:nvSpPr>
        <p:spPr>
          <a:xfrm>
            <a:off x="262642" y="2616289"/>
            <a:ext cx="8338149" cy="302473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E28CC0-D867-4E22-8BE2-D47782F3E98E}"/>
              </a:ext>
            </a:extLst>
          </p:cNvPr>
          <p:cNvSpPr/>
          <p:nvPr/>
        </p:nvSpPr>
        <p:spPr>
          <a:xfrm>
            <a:off x="262643" y="2200894"/>
            <a:ext cx="5567790" cy="302846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6B90683-5EBB-41A9-89D8-131F9D729136}"/>
              </a:ext>
            </a:extLst>
          </p:cNvPr>
          <p:cNvSpPr/>
          <p:nvPr/>
        </p:nvSpPr>
        <p:spPr>
          <a:xfrm>
            <a:off x="262642" y="1780799"/>
            <a:ext cx="7586712" cy="307546"/>
          </a:xfrm>
          <a:prstGeom prst="rect">
            <a:avLst/>
          </a:prstGeom>
          <a:solidFill>
            <a:srgbClr val="EF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11538711" y="755967"/>
            <a:ext cx="294640" cy="61594"/>
          </a:xfrm>
          <a:custGeom>
            <a:avLst/>
            <a:gdLst/>
            <a:ahLst/>
            <a:cxnLst/>
            <a:rect l="l" t="t" r="r" b="b"/>
            <a:pathLst>
              <a:path w="294640" h="61594">
                <a:moveTo>
                  <a:pt x="294487" y="0"/>
                </a:moveTo>
                <a:lnTo>
                  <a:pt x="0" y="0"/>
                </a:lnTo>
                <a:lnTo>
                  <a:pt x="0" y="61188"/>
                </a:lnTo>
                <a:lnTo>
                  <a:pt x="294487" y="61188"/>
                </a:lnTo>
                <a:lnTo>
                  <a:pt x="294487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545225" y="368999"/>
            <a:ext cx="281940" cy="304165"/>
          </a:xfrm>
          <a:custGeom>
            <a:avLst/>
            <a:gdLst/>
            <a:ahLst/>
            <a:cxnLst/>
            <a:rect l="l" t="t" r="r" b="b"/>
            <a:pathLst>
              <a:path w="281940" h="304165">
                <a:moveTo>
                  <a:pt x="143408" y="0"/>
                </a:moveTo>
                <a:lnTo>
                  <a:pt x="98334" y="27249"/>
                </a:lnTo>
                <a:lnTo>
                  <a:pt x="0" y="303834"/>
                </a:lnTo>
                <a:lnTo>
                  <a:pt x="60413" y="303834"/>
                </a:lnTo>
                <a:lnTo>
                  <a:pt x="81457" y="242252"/>
                </a:lnTo>
                <a:lnTo>
                  <a:pt x="260825" y="242252"/>
                </a:lnTo>
                <a:lnTo>
                  <a:pt x="243391" y="190245"/>
                </a:lnTo>
                <a:lnTo>
                  <a:pt x="99047" y="190245"/>
                </a:lnTo>
                <a:lnTo>
                  <a:pt x="140347" y="67475"/>
                </a:lnTo>
                <a:lnTo>
                  <a:pt x="202235" y="67475"/>
                </a:lnTo>
                <a:lnTo>
                  <a:pt x="194640" y="44818"/>
                </a:lnTo>
                <a:lnTo>
                  <a:pt x="187735" y="27217"/>
                </a:lnTo>
                <a:lnTo>
                  <a:pt x="178311" y="13017"/>
                </a:lnTo>
                <a:lnTo>
                  <a:pt x="164222" y="3480"/>
                </a:lnTo>
                <a:lnTo>
                  <a:pt x="143408" y="0"/>
                </a:lnTo>
                <a:close/>
              </a:path>
              <a:path w="281940" h="304165">
                <a:moveTo>
                  <a:pt x="260825" y="242252"/>
                </a:moveTo>
                <a:lnTo>
                  <a:pt x="197713" y="242252"/>
                </a:lnTo>
                <a:lnTo>
                  <a:pt x="217220" y="303834"/>
                </a:lnTo>
                <a:lnTo>
                  <a:pt x="281470" y="303834"/>
                </a:lnTo>
                <a:lnTo>
                  <a:pt x="260825" y="242252"/>
                </a:lnTo>
                <a:close/>
              </a:path>
              <a:path w="281940" h="304165">
                <a:moveTo>
                  <a:pt x="202235" y="67475"/>
                </a:moveTo>
                <a:lnTo>
                  <a:pt x="141884" y="67475"/>
                </a:lnTo>
                <a:lnTo>
                  <a:pt x="180886" y="190245"/>
                </a:lnTo>
                <a:lnTo>
                  <a:pt x="243391" y="190245"/>
                </a:lnTo>
                <a:lnTo>
                  <a:pt x="202235" y="67475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7299" y="266381"/>
            <a:ext cx="43262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80" dirty="0"/>
              <a:t>Рассмотрим</a:t>
            </a:r>
            <a:r>
              <a:rPr sz="3000" spc="-155" dirty="0"/>
              <a:t> </a:t>
            </a:r>
            <a:r>
              <a:rPr sz="3000" spc="5" dirty="0"/>
              <a:t>вопросы</a:t>
            </a:r>
            <a:endParaRPr sz="3000" dirty="0"/>
          </a:p>
        </p:txBody>
      </p:sp>
      <p:sp>
        <p:nvSpPr>
          <p:cNvPr id="7" name="object 7"/>
          <p:cNvSpPr txBox="1"/>
          <p:nvPr/>
        </p:nvSpPr>
        <p:spPr>
          <a:xfrm>
            <a:off x="11612223" y="6241743"/>
            <a:ext cx="259079" cy="41529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z="2000" b="1" spc="165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525"/>
                </a:spcBef>
              </a:pPr>
              <a:t>3</a:t>
            </a:fld>
            <a:endParaRPr sz="20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47300" y="6428281"/>
            <a:ext cx="1567814" cy="156452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/>
              <a:t>РИСКИ</a:t>
            </a:r>
            <a:r>
              <a:rPr spc="-70" dirty="0"/>
              <a:t> </a:t>
            </a:r>
            <a:r>
              <a:rPr spc="50" dirty="0"/>
              <a:t>БИЗН</a:t>
            </a:r>
            <a:r>
              <a:rPr spc="35" dirty="0"/>
              <a:t>Е</a:t>
            </a:r>
            <a:r>
              <a:rPr spc="20" dirty="0"/>
              <a:t>С</a:t>
            </a:r>
            <a:r>
              <a:rPr spc="45" dirty="0"/>
              <a:t>А</a:t>
            </a:r>
            <a:r>
              <a:rPr spc="-70" dirty="0"/>
              <a:t> </a:t>
            </a:r>
            <a:r>
              <a:rPr spc="15" dirty="0"/>
              <a:t>ПО</a:t>
            </a:r>
            <a:r>
              <a:rPr spc="-70" dirty="0"/>
              <a:t> </a:t>
            </a:r>
            <a:r>
              <a:rPr spc="-20" dirty="0"/>
              <a:t>115-</a:t>
            </a:r>
            <a:r>
              <a:rPr spc="-30" dirty="0"/>
              <a:t>Ф</a:t>
            </a:r>
            <a:r>
              <a:rPr spc="80" dirty="0"/>
              <a:t>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718" y="1642772"/>
            <a:ext cx="11152505" cy="127599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444500" indent="-432434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44500" algn="l"/>
                <a:tab pos="445134" algn="l"/>
              </a:tabLst>
            </a:pPr>
            <a:r>
              <a:rPr sz="2000" spc="35" dirty="0" err="1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000" spc="-10" dirty="0" err="1">
                <a:solidFill>
                  <a:srgbClr val="FFFFFF"/>
                </a:solidFill>
                <a:latin typeface="Verdana"/>
                <a:cs typeface="Verdana"/>
              </a:rPr>
              <a:t>акие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меры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банк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60" dirty="0" err="1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2000" spc="30" dirty="0" err="1">
                <a:solidFill>
                  <a:srgbClr val="FFFFFF"/>
                </a:solidFill>
                <a:latin typeface="Verdana"/>
                <a:cs typeface="Verdana"/>
              </a:rPr>
              <a:t>ож</a:t>
            </a:r>
            <a:r>
              <a:rPr sz="2000" spc="-40" dirty="0" err="1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50" dirty="0" err="1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Verdana"/>
                <a:cs typeface="Verdana"/>
              </a:rPr>
              <a:t>применять</a:t>
            </a:r>
            <a:r>
              <a:rPr lang="ru-RU" sz="2000" dirty="0">
                <a:solidFill>
                  <a:srgbClr val="FFFFFF"/>
                </a:solidFill>
                <a:latin typeface="Verdana"/>
                <a:cs typeface="Verdana"/>
              </a:rPr>
              <a:t> и как их снять?</a:t>
            </a:r>
            <a:endParaRPr sz="2000" dirty="0">
              <a:latin typeface="Verdana"/>
              <a:cs typeface="Verdana"/>
            </a:endParaRPr>
          </a:p>
          <a:p>
            <a:pPr marL="444500" indent="-432434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44500" algn="l"/>
                <a:tab pos="445134" algn="l"/>
              </a:tabLst>
            </a:pPr>
            <a:r>
              <a:rPr sz="2000" spc="35" dirty="0" err="1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000" spc="-10" dirty="0" err="1">
                <a:solidFill>
                  <a:srgbClr val="FFFFFF"/>
                </a:solidFill>
                <a:latin typeface="Verdana"/>
                <a:cs typeface="Verdana"/>
              </a:rPr>
              <a:t>акие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опера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ии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" dirty="0" err="1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000" spc="35" dirty="0" err="1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000" spc="15" dirty="0" err="1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2000" spc="-25" dirty="0" err="1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2000" spc="-35" dirty="0" err="1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dirty="0" err="1">
                <a:solidFill>
                  <a:srgbClr val="FFFFFF"/>
                </a:solidFill>
                <a:latin typeface="Verdana"/>
                <a:cs typeface="Verdana"/>
              </a:rPr>
              <a:t>жива</a:t>
            </a:r>
            <a:r>
              <a:rPr sz="2000" spc="-10" dirty="0" err="1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000" spc="50" dirty="0" err="1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 err="1">
                <a:solidFill>
                  <a:srgbClr val="FFFFFF"/>
                </a:solidFill>
                <a:latin typeface="Verdana"/>
                <a:cs typeface="Verdana"/>
              </a:rPr>
              <a:t>банк</a:t>
            </a:r>
            <a:r>
              <a:rPr lang="ru-RU" sz="2000" spc="-10" dirty="0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sz="2000" dirty="0">
              <a:latin typeface="Verdana"/>
              <a:cs typeface="Verdana"/>
            </a:endParaRPr>
          </a:p>
          <a:p>
            <a:pPr marL="444500" indent="-432434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44500" algn="l"/>
                <a:tab pos="445134" algn="l"/>
              </a:tabLst>
            </a:pPr>
            <a:r>
              <a:rPr sz="2000" spc="15" dirty="0" err="1">
                <a:solidFill>
                  <a:srgbClr val="FFFFFF"/>
                </a:solidFill>
                <a:latin typeface="Verdana"/>
              </a:rPr>
              <a:t>Как</a:t>
            </a:r>
            <a:r>
              <a:rPr sz="2000" spc="15" dirty="0">
                <a:solidFill>
                  <a:srgbClr val="FFFFFF"/>
                </a:solidFill>
                <a:latin typeface="Verdana"/>
              </a:rPr>
              <a:t> заранее </a:t>
            </a:r>
            <a:r>
              <a:rPr sz="2000" spc="15" dirty="0" err="1">
                <a:solidFill>
                  <a:srgbClr val="FFFFFF"/>
                </a:solidFill>
                <a:latin typeface="Verdana"/>
              </a:rPr>
              <a:t>предотвратить</a:t>
            </a:r>
            <a:r>
              <a:rPr sz="2000" spc="15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2000" spc="15" dirty="0">
                <a:solidFill>
                  <a:srgbClr val="FFFFFF"/>
                </a:solidFill>
                <a:latin typeface="Verdana"/>
              </a:rPr>
              <a:t>ограничение дос</a:t>
            </a:r>
            <a:r>
              <a:rPr lang="ru-RU" sz="2000" spc="15" dirty="0">
                <a:solidFill>
                  <a:srgbClr val="FFFFFF"/>
                </a:solidFill>
                <a:highlight>
                  <a:srgbClr val="EF3124"/>
                </a:highlight>
                <a:latin typeface="Verdana"/>
              </a:rPr>
              <a:t>тупа в </a:t>
            </a:r>
            <a:r>
              <a:rPr sz="2000" spc="15" dirty="0" err="1">
                <a:solidFill>
                  <a:srgbClr val="FFFFFF"/>
                </a:solidFill>
                <a:highlight>
                  <a:srgbClr val="EF3124"/>
                </a:highlight>
                <a:latin typeface="Verdana"/>
              </a:rPr>
              <a:t>интернет-банк</a:t>
            </a:r>
            <a:r>
              <a:rPr sz="2000" spc="15" dirty="0">
                <a:solidFill>
                  <a:srgbClr val="FFFFFF"/>
                </a:solidFill>
                <a:latin typeface="Verdana"/>
              </a:rPr>
              <a:t>?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BCEE79B-7288-4692-995F-CA4445AB4ADF}"/>
              </a:ext>
            </a:extLst>
          </p:cNvPr>
          <p:cNvSpPr txBox="1"/>
          <p:nvPr/>
        </p:nvSpPr>
        <p:spPr>
          <a:xfrm>
            <a:off x="11664188" y="6299098"/>
            <a:ext cx="1866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000" b="1" spc="-10" dirty="0">
                <a:solidFill>
                  <a:srgbClr val="EE3023"/>
                </a:solidFill>
                <a:latin typeface="Tahoma"/>
                <a:cs typeface="Tahoma"/>
              </a:rPr>
              <a:t>3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00" y="780336"/>
            <a:ext cx="7148195" cy="4921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4550" b="1" spc="295" dirty="0">
                <a:latin typeface="Tahoma"/>
                <a:cs typeface="Tahoma"/>
              </a:rPr>
              <a:t>ЧТО</a:t>
            </a:r>
            <a:r>
              <a:rPr sz="4550" b="1" spc="-195" dirty="0">
                <a:latin typeface="Tahoma"/>
                <a:cs typeface="Tahoma"/>
              </a:rPr>
              <a:t> </a:t>
            </a:r>
            <a:r>
              <a:rPr sz="4550" b="1" spc="280" dirty="0">
                <a:latin typeface="Tahoma"/>
                <a:cs typeface="Tahoma"/>
              </a:rPr>
              <a:t>МОЖЕТ</a:t>
            </a:r>
            <a:r>
              <a:rPr sz="4550" b="1" spc="-190" dirty="0">
                <a:latin typeface="Tahoma"/>
                <a:cs typeface="Tahoma"/>
              </a:rPr>
              <a:t> </a:t>
            </a:r>
            <a:r>
              <a:rPr sz="4550" b="1" spc="300" dirty="0">
                <a:latin typeface="Tahoma"/>
                <a:cs typeface="Tahoma"/>
              </a:rPr>
              <a:t>СДЕЛАТЬ </a:t>
            </a:r>
            <a:r>
              <a:rPr sz="4550" b="1" spc="-1320" dirty="0">
                <a:latin typeface="Tahoma"/>
                <a:cs typeface="Tahoma"/>
              </a:rPr>
              <a:t> </a:t>
            </a:r>
            <a:r>
              <a:rPr sz="4550" b="1" spc="300" dirty="0">
                <a:latin typeface="Tahoma"/>
                <a:cs typeface="Tahoma"/>
              </a:rPr>
              <a:t>БАНК, </a:t>
            </a:r>
            <a:r>
              <a:rPr sz="4550" b="1" spc="245" dirty="0">
                <a:latin typeface="Tahoma"/>
                <a:cs typeface="Tahoma"/>
              </a:rPr>
              <a:t>ЕСЛИ </a:t>
            </a:r>
            <a:r>
              <a:rPr sz="4550" b="1" spc="335" dirty="0">
                <a:latin typeface="Tahoma"/>
                <a:cs typeface="Tahoma"/>
              </a:rPr>
              <a:t>КЛИЕНТ </a:t>
            </a:r>
            <a:r>
              <a:rPr sz="4550" b="1" spc="340" dirty="0">
                <a:latin typeface="Tahoma"/>
                <a:cs typeface="Tahoma"/>
              </a:rPr>
              <a:t> </a:t>
            </a:r>
            <a:r>
              <a:rPr sz="4550" b="1" spc="265" dirty="0">
                <a:latin typeface="Tahoma"/>
                <a:cs typeface="Tahoma"/>
              </a:rPr>
              <a:t>ЧТО-ТО </a:t>
            </a:r>
            <a:r>
              <a:rPr sz="4550" b="1" spc="370" dirty="0">
                <a:latin typeface="Tahoma"/>
                <a:cs typeface="Tahoma"/>
              </a:rPr>
              <a:t>НАРУШАЕТ </a:t>
            </a:r>
            <a:r>
              <a:rPr sz="4550" b="1" spc="375" dirty="0">
                <a:latin typeface="Tahoma"/>
                <a:cs typeface="Tahoma"/>
              </a:rPr>
              <a:t> </a:t>
            </a:r>
            <a:r>
              <a:rPr sz="4550" b="1" spc="145" dirty="0">
                <a:latin typeface="Tahoma"/>
                <a:cs typeface="Tahoma"/>
              </a:rPr>
              <a:t>ПО</a:t>
            </a:r>
            <a:r>
              <a:rPr sz="4550" b="1" spc="-145" dirty="0">
                <a:latin typeface="Tahoma"/>
                <a:cs typeface="Tahoma"/>
              </a:rPr>
              <a:t> </a:t>
            </a:r>
            <a:r>
              <a:rPr sz="4550" b="1" spc="70" dirty="0">
                <a:latin typeface="Tahoma"/>
                <a:cs typeface="Tahoma"/>
              </a:rPr>
              <a:t>115-ФЗ?</a:t>
            </a:r>
            <a:endParaRPr sz="4550" dirty="0">
              <a:latin typeface="Tahoma"/>
              <a:cs typeface="Tahoma"/>
            </a:endParaRPr>
          </a:p>
          <a:p>
            <a:pPr marL="12700" marR="1979930">
              <a:lnSpc>
                <a:spcPts val="5510"/>
              </a:lnSpc>
              <a:spcBef>
                <a:spcPts val="190"/>
              </a:spcBef>
            </a:pPr>
            <a:r>
              <a:rPr sz="4550" b="1" spc="24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4550" b="1" spc="340" dirty="0">
                <a:solidFill>
                  <a:srgbClr val="FFFFFF"/>
                </a:solidFill>
                <a:latin typeface="Tahoma"/>
                <a:cs typeface="Tahoma"/>
              </a:rPr>
              <a:t>КАКИМИ </a:t>
            </a:r>
            <a:r>
              <a:rPr sz="4550" b="1" spc="3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50" b="1" spc="229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4550" b="1" spc="18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4550" b="1" spc="380" dirty="0">
                <a:solidFill>
                  <a:srgbClr val="FFFFFF"/>
                </a:solidFill>
                <a:latin typeface="Tahoma"/>
                <a:cs typeface="Tahoma"/>
              </a:rPr>
              <a:t>УМЕН</a:t>
            </a:r>
            <a:r>
              <a:rPr sz="4550" b="1" spc="20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4550" b="1" spc="360" dirty="0">
                <a:solidFill>
                  <a:srgbClr val="FFFFFF"/>
                </a:solidFill>
                <a:latin typeface="Tahoma"/>
                <a:cs typeface="Tahoma"/>
              </a:rPr>
              <a:t>АМИ</a:t>
            </a:r>
            <a:endParaRPr sz="4550" dirty="0">
              <a:latin typeface="Tahoma"/>
              <a:cs typeface="Tahoma"/>
            </a:endParaRPr>
          </a:p>
          <a:p>
            <a:pPr marL="12700">
              <a:lnSpc>
                <a:spcPts val="5315"/>
              </a:lnSpc>
            </a:pPr>
            <a:r>
              <a:rPr sz="4550" b="1" spc="270" dirty="0">
                <a:solidFill>
                  <a:srgbClr val="FFFFFF"/>
                </a:solidFill>
                <a:latin typeface="Tahoma"/>
                <a:cs typeface="Tahoma"/>
              </a:rPr>
              <a:t>ЭТО</a:t>
            </a:r>
            <a:r>
              <a:rPr sz="4550" b="1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50" b="1" spc="200" dirty="0">
                <a:solidFill>
                  <a:srgbClr val="FFFFFF"/>
                </a:solidFill>
                <a:latin typeface="Tahoma"/>
                <a:cs typeface="Tahoma"/>
              </a:rPr>
              <a:t>ОБОСНОВАНО?</a:t>
            </a:r>
            <a:endParaRPr sz="455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12223" y="6241743"/>
            <a:ext cx="259079" cy="41529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z="2000" b="1" spc="165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525"/>
                </a:spcBef>
              </a:pPr>
              <a:t>4</a:t>
            </a:fld>
            <a:endParaRPr sz="20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>
                <a:solidFill>
                  <a:srgbClr val="FFFFFF"/>
                </a:solidFill>
              </a:rPr>
              <a:t>РИСКИ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БИЗН</a:t>
            </a:r>
            <a:r>
              <a:rPr spc="35" dirty="0">
                <a:solidFill>
                  <a:srgbClr val="FFFFFF"/>
                </a:solidFill>
              </a:rPr>
              <a:t>Е</a:t>
            </a:r>
            <a:r>
              <a:rPr spc="20" dirty="0">
                <a:solidFill>
                  <a:srgbClr val="FFFFFF"/>
                </a:solidFill>
              </a:rPr>
              <a:t>С</a:t>
            </a:r>
            <a:r>
              <a:rPr spc="45" dirty="0">
                <a:solidFill>
                  <a:srgbClr val="FFFFFF"/>
                </a:solidFill>
              </a:rPr>
              <a:t>А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ПО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115-</a:t>
            </a:r>
            <a:r>
              <a:rPr spc="-30" dirty="0">
                <a:solidFill>
                  <a:srgbClr val="FFFFFF"/>
                </a:solidFill>
              </a:rPr>
              <a:t>Ф</a:t>
            </a:r>
            <a:r>
              <a:rPr spc="80" dirty="0">
                <a:solidFill>
                  <a:srgbClr val="FFFFFF"/>
                </a:solidFill>
              </a:rPr>
              <a:t>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8711" y="755967"/>
            <a:ext cx="294640" cy="61594"/>
          </a:xfrm>
          <a:custGeom>
            <a:avLst/>
            <a:gdLst/>
            <a:ahLst/>
            <a:cxnLst/>
            <a:rect l="l" t="t" r="r" b="b"/>
            <a:pathLst>
              <a:path w="294640" h="61594">
                <a:moveTo>
                  <a:pt x="294487" y="0"/>
                </a:moveTo>
                <a:lnTo>
                  <a:pt x="0" y="0"/>
                </a:lnTo>
                <a:lnTo>
                  <a:pt x="0" y="61188"/>
                </a:lnTo>
                <a:lnTo>
                  <a:pt x="294487" y="61188"/>
                </a:lnTo>
                <a:lnTo>
                  <a:pt x="294487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545225" y="368999"/>
            <a:ext cx="281940" cy="304165"/>
          </a:xfrm>
          <a:custGeom>
            <a:avLst/>
            <a:gdLst/>
            <a:ahLst/>
            <a:cxnLst/>
            <a:rect l="l" t="t" r="r" b="b"/>
            <a:pathLst>
              <a:path w="281940" h="304165">
                <a:moveTo>
                  <a:pt x="143408" y="0"/>
                </a:moveTo>
                <a:lnTo>
                  <a:pt x="98334" y="27249"/>
                </a:lnTo>
                <a:lnTo>
                  <a:pt x="0" y="303834"/>
                </a:lnTo>
                <a:lnTo>
                  <a:pt x="60413" y="303834"/>
                </a:lnTo>
                <a:lnTo>
                  <a:pt x="81457" y="242252"/>
                </a:lnTo>
                <a:lnTo>
                  <a:pt x="260825" y="242252"/>
                </a:lnTo>
                <a:lnTo>
                  <a:pt x="243391" y="190245"/>
                </a:lnTo>
                <a:lnTo>
                  <a:pt x="99047" y="190245"/>
                </a:lnTo>
                <a:lnTo>
                  <a:pt x="140347" y="67475"/>
                </a:lnTo>
                <a:lnTo>
                  <a:pt x="202235" y="67475"/>
                </a:lnTo>
                <a:lnTo>
                  <a:pt x="194640" y="44818"/>
                </a:lnTo>
                <a:lnTo>
                  <a:pt x="187735" y="27217"/>
                </a:lnTo>
                <a:lnTo>
                  <a:pt x="178311" y="13017"/>
                </a:lnTo>
                <a:lnTo>
                  <a:pt x="164222" y="3480"/>
                </a:lnTo>
                <a:lnTo>
                  <a:pt x="143408" y="0"/>
                </a:lnTo>
                <a:close/>
              </a:path>
              <a:path w="281940" h="304165">
                <a:moveTo>
                  <a:pt x="260825" y="242252"/>
                </a:moveTo>
                <a:lnTo>
                  <a:pt x="197713" y="242252"/>
                </a:lnTo>
                <a:lnTo>
                  <a:pt x="217220" y="303834"/>
                </a:lnTo>
                <a:lnTo>
                  <a:pt x="281470" y="303834"/>
                </a:lnTo>
                <a:lnTo>
                  <a:pt x="260825" y="242252"/>
                </a:lnTo>
                <a:close/>
              </a:path>
              <a:path w="281940" h="304165">
                <a:moveTo>
                  <a:pt x="202235" y="67475"/>
                </a:moveTo>
                <a:lnTo>
                  <a:pt x="141884" y="67475"/>
                </a:lnTo>
                <a:lnTo>
                  <a:pt x="180886" y="190245"/>
                </a:lnTo>
                <a:lnTo>
                  <a:pt x="243391" y="190245"/>
                </a:lnTo>
                <a:lnTo>
                  <a:pt x="202235" y="67475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7299" y="236408"/>
            <a:ext cx="7607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60" dirty="0"/>
              <a:t>Федеральный</a:t>
            </a:r>
            <a:r>
              <a:rPr sz="4000" spc="-185" dirty="0"/>
              <a:t> </a:t>
            </a:r>
            <a:r>
              <a:rPr sz="4000" spc="55" dirty="0"/>
              <a:t>закон</a:t>
            </a:r>
            <a:r>
              <a:rPr sz="4000" spc="-185" dirty="0"/>
              <a:t> </a:t>
            </a:r>
            <a:r>
              <a:rPr sz="4000" spc="5" dirty="0"/>
              <a:t>115-ФЗ</a:t>
            </a:r>
            <a:endParaRPr sz="4000" dirty="0"/>
          </a:p>
        </p:txBody>
      </p:sp>
      <p:sp>
        <p:nvSpPr>
          <p:cNvPr id="5" name="object 5"/>
          <p:cNvSpPr/>
          <p:nvPr/>
        </p:nvSpPr>
        <p:spPr>
          <a:xfrm>
            <a:off x="360000" y="1619999"/>
            <a:ext cx="3704590" cy="1809114"/>
          </a:xfrm>
          <a:custGeom>
            <a:avLst/>
            <a:gdLst/>
            <a:ahLst/>
            <a:cxnLst/>
            <a:rect l="l" t="t" r="r" b="b"/>
            <a:pathLst>
              <a:path w="3704590" h="1809114">
                <a:moveTo>
                  <a:pt x="3704399" y="0"/>
                </a:moveTo>
                <a:lnTo>
                  <a:pt x="0" y="0"/>
                </a:lnTo>
                <a:lnTo>
                  <a:pt x="0" y="1809000"/>
                </a:lnTo>
                <a:lnTo>
                  <a:pt x="3344405" y="1809000"/>
                </a:lnTo>
                <a:lnTo>
                  <a:pt x="3704399" y="1448993"/>
                </a:lnTo>
                <a:lnTo>
                  <a:pt x="3704399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27300" y="1730350"/>
            <a:ext cx="2962910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spc="-30" dirty="0">
                <a:solidFill>
                  <a:srgbClr val="FFFFFF"/>
                </a:solidFill>
                <a:latin typeface="Verdana"/>
                <a:cs typeface="Verdana"/>
              </a:rPr>
              <a:t>Налоговые </a:t>
            </a:r>
            <a:r>
              <a:rPr sz="19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Verdana"/>
                <a:cs typeface="Verdana"/>
              </a:rPr>
              <a:t>преступления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Verdana"/>
                <a:cs typeface="Verdana"/>
              </a:rPr>
              <a:t>вкл</a:t>
            </a:r>
            <a:r>
              <a:rPr sz="1900" spc="-114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1900" spc="-50" dirty="0">
                <a:solidFill>
                  <a:srgbClr val="FFFFFF"/>
                </a:solidFill>
                <a:latin typeface="Verdana"/>
                <a:cs typeface="Verdana"/>
              </a:rPr>
              <a:t>чены  </a:t>
            </a:r>
            <a:r>
              <a:rPr sz="1900" spc="-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Verdana"/>
                <a:cs typeface="Verdana"/>
              </a:rPr>
              <a:t>чи</a:t>
            </a:r>
            <a:r>
              <a:rPr sz="1900" spc="-3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900" spc="-50" dirty="0">
                <a:solidFill>
                  <a:srgbClr val="FFFFFF"/>
                </a:solidFill>
                <a:latin typeface="Verdana"/>
                <a:cs typeface="Verdana"/>
              </a:rPr>
              <a:t>ло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1900" spc="-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900" spc="-2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900" spc="-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900" spc="-6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900" spc="-35" dirty="0">
                <a:solidFill>
                  <a:srgbClr val="FFFFFF"/>
                </a:solidFill>
                <a:latin typeface="Verdana"/>
                <a:cs typeface="Verdana"/>
              </a:rPr>
              <a:t>атных  </a:t>
            </a:r>
            <a:r>
              <a:rPr sz="1900" spc="-55" dirty="0">
                <a:solidFill>
                  <a:srgbClr val="FFFFFF"/>
                </a:solidFill>
                <a:latin typeface="Verdana"/>
                <a:cs typeface="Verdana"/>
              </a:rPr>
              <a:t>(предшествующих </a:t>
            </a:r>
            <a:r>
              <a:rPr sz="19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Verdana"/>
                <a:cs typeface="Verdana"/>
              </a:rPr>
              <a:t>легализации)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44399" y="1619999"/>
            <a:ext cx="3704590" cy="1809114"/>
          </a:xfrm>
          <a:custGeom>
            <a:avLst/>
            <a:gdLst/>
            <a:ahLst/>
            <a:cxnLst/>
            <a:rect l="l" t="t" r="r" b="b"/>
            <a:pathLst>
              <a:path w="3704590" h="1809114">
                <a:moveTo>
                  <a:pt x="3704399" y="0"/>
                </a:moveTo>
                <a:lnTo>
                  <a:pt x="0" y="0"/>
                </a:lnTo>
                <a:lnTo>
                  <a:pt x="0" y="1809000"/>
                </a:lnTo>
                <a:lnTo>
                  <a:pt x="3344405" y="1809000"/>
                </a:lnTo>
                <a:lnTo>
                  <a:pt x="3704399" y="1448993"/>
                </a:lnTo>
                <a:lnTo>
                  <a:pt x="3704399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411699" y="1730350"/>
            <a:ext cx="2844165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spc="-20" dirty="0">
                <a:solidFill>
                  <a:srgbClr val="FFFFFF"/>
                </a:solidFill>
                <a:latin typeface="Verdana"/>
                <a:cs typeface="Verdana"/>
              </a:rPr>
              <a:t>Закреплена </a:t>
            </a:r>
            <a:r>
              <a:rPr sz="19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Verdana"/>
                <a:cs typeface="Verdana"/>
              </a:rPr>
              <a:t>обязанность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Verdana"/>
                <a:cs typeface="Verdana"/>
              </a:rPr>
              <a:t>клиент</a:t>
            </a:r>
            <a:r>
              <a:rPr sz="1900" dirty="0">
                <a:solidFill>
                  <a:srgbClr val="FFFFFF"/>
                </a:solidFill>
                <a:latin typeface="Verdana"/>
                <a:cs typeface="Verdana"/>
              </a:rPr>
              <a:t>а  </a:t>
            </a:r>
            <a:r>
              <a:rPr sz="1900" spc="-60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1900" spc="-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900" spc="-15" dirty="0">
                <a:solidFill>
                  <a:srgbClr val="FFFFFF"/>
                </a:solidFill>
                <a:latin typeface="Verdana"/>
                <a:cs typeface="Verdana"/>
              </a:rPr>
              <a:t>дос</a:t>
            </a:r>
            <a:r>
              <a:rPr sz="1900" spc="-2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900" spc="-3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900" spc="-4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00" spc="-50" dirty="0">
                <a:solidFill>
                  <a:srgbClr val="FFFFFF"/>
                </a:solidFill>
                <a:latin typeface="Verdana"/>
                <a:cs typeface="Verdana"/>
              </a:rPr>
              <a:t>лению  </a:t>
            </a:r>
            <a:r>
              <a:rPr sz="1900" spc="-35" dirty="0">
                <a:solidFill>
                  <a:srgbClr val="FFFFFF"/>
                </a:solidFill>
                <a:latin typeface="Verdana"/>
                <a:cs typeface="Verdana"/>
              </a:rPr>
              <a:t>св</a:t>
            </a:r>
            <a:r>
              <a:rPr sz="1900" spc="-4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900" spc="-50" dirty="0">
                <a:solidFill>
                  <a:srgbClr val="FFFFFF"/>
                </a:solidFill>
                <a:latin typeface="Verdana"/>
                <a:cs typeface="Verdana"/>
              </a:rPr>
              <a:t>дений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1900" spc="-4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900" spc="-20" dirty="0">
                <a:solidFill>
                  <a:srgbClr val="FFFFFF"/>
                </a:solidFill>
                <a:latin typeface="Verdana"/>
                <a:cs typeface="Verdana"/>
              </a:rPr>
              <a:t>умен</a:t>
            </a:r>
            <a:r>
              <a:rPr sz="1900" spc="-3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900" spc="-45" dirty="0">
                <a:solidFill>
                  <a:srgbClr val="FFFFFF"/>
                </a:solidFill>
                <a:latin typeface="Verdana"/>
                <a:cs typeface="Verdana"/>
              </a:rPr>
              <a:t>ов  </a:t>
            </a:r>
            <a:r>
              <a:rPr sz="1900" spc="-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Verdana"/>
                <a:cs typeface="Verdana"/>
              </a:rPr>
              <a:t>банк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0000" y="3596349"/>
            <a:ext cx="3704590" cy="1809114"/>
          </a:xfrm>
          <a:custGeom>
            <a:avLst/>
            <a:gdLst/>
            <a:ahLst/>
            <a:cxnLst/>
            <a:rect l="l" t="t" r="r" b="b"/>
            <a:pathLst>
              <a:path w="3704590" h="1809114">
                <a:moveTo>
                  <a:pt x="3704399" y="0"/>
                </a:moveTo>
                <a:lnTo>
                  <a:pt x="0" y="0"/>
                </a:lnTo>
                <a:lnTo>
                  <a:pt x="0" y="1809000"/>
                </a:lnTo>
                <a:lnTo>
                  <a:pt x="3344405" y="1809000"/>
                </a:lnTo>
                <a:lnTo>
                  <a:pt x="3704399" y="1448993"/>
                </a:lnTo>
                <a:lnTo>
                  <a:pt x="3704399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27300" y="3706699"/>
            <a:ext cx="267208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  <a:latin typeface="Verdana"/>
                <a:cs typeface="Verdana"/>
              </a:rPr>
              <a:t>Вв</a:t>
            </a:r>
            <a:r>
              <a:rPr sz="1900" spc="-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900" spc="-55" dirty="0">
                <a:solidFill>
                  <a:srgbClr val="FFFFFF"/>
                </a:solidFill>
                <a:latin typeface="Verdana"/>
                <a:cs typeface="Verdana"/>
              </a:rPr>
              <a:t>ден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Verdana"/>
                <a:cs typeface="Verdana"/>
              </a:rPr>
              <a:t>новый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900" spc="-15" dirty="0">
                <a:solidFill>
                  <a:srgbClr val="FFFFFF"/>
                </a:solidFill>
                <a:latin typeface="Verdana"/>
                <a:cs typeface="Verdana"/>
              </a:rPr>
              <a:t>ермин</a:t>
            </a:r>
            <a:endParaRPr sz="1900" dirty="0">
              <a:latin typeface="Verdana"/>
              <a:cs typeface="Verdana"/>
            </a:endParaRPr>
          </a:p>
          <a:p>
            <a:pPr marL="12700" marR="561340">
              <a:lnSpc>
                <a:spcPct val="100000"/>
              </a:lnSpc>
            </a:pPr>
            <a:r>
              <a:rPr sz="1900" spc="-90" dirty="0">
                <a:solidFill>
                  <a:srgbClr val="FFFFFF"/>
                </a:solidFill>
                <a:latin typeface="Verdana"/>
                <a:cs typeface="Verdana"/>
              </a:rPr>
              <a:t>«бенефи</a:t>
            </a:r>
            <a:r>
              <a:rPr sz="1900" spc="-7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900" spc="-40" dirty="0">
                <a:solidFill>
                  <a:srgbClr val="FFFFFF"/>
                </a:solidFill>
                <a:latin typeface="Verdana"/>
                <a:cs typeface="Verdana"/>
              </a:rPr>
              <a:t>иарный  </a:t>
            </a:r>
            <a:r>
              <a:rPr sz="1900" spc="-70" dirty="0">
                <a:solidFill>
                  <a:srgbClr val="FFFFFF"/>
                </a:solidFill>
                <a:latin typeface="Verdana"/>
                <a:cs typeface="Verdana"/>
              </a:rPr>
              <a:t>владелец»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44399" y="3596349"/>
            <a:ext cx="7588884" cy="1809114"/>
          </a:xfrm>
          <a:custGeom>
            <a:avLst/>
            <a:gdLst/>
            <a:ahLst/>
            <a:cxnLst/>
            <a:rect l="l" t="t" r="r" b="b"/>
            <a:pathLst>
              <a:path w="7588884" h="1809114">
                <a:moveTo>
                  <a:pt x="7588796" y="0"/>
                </a:moveTo>
                <a:lnTo>
                  <a:pt x="0" y="0"/>
                </a:lnTo>
                <a:lnTo>
                  <a:pt x="0" y="1809000"/>
                </a:lnTo>
                <a:lnTo>
                  <a:pt x="7228801" y="1809000"/>
                </a:lnTo>
                <a:lnTo>
                  <a:pt x="7588796" y="1448993"/>
                </a:lnTo>
                <a:lnTo>
                  <a:pt x="7588796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411699" y="3706699"/>
            <a:ext cx="697992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spc="-25" dirty="0">
                <a:solidFill>
                  <a:srgbClr val="FFFFFF"/>
                </a:solidFill>
                <a:latin typeface="Verdana"/>
                <a:cs typeface="Verdana"/>
              </a:rPr>
              <a:t>Банки</a:t>
            </a:r>
            <a:r>
              <a:rPr sz="19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Verdana"/>
                <a:cs typeface="Verdana"/>
              </a:rPr>
              <a:t>обязаны</a:t>
            </a:r>
            <a:r>
              <a:rPr sz="19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Verdana"/>
                <a:cs typeface="Verdana"/>
              </a:rPr>
              <a:t>«замораживать»</a:t>
            </a:r>
            <a:r>
              <a:rPr sz="19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Verdana"/>
                <a:cs typeface="Verdana"/>
              </a:rPr>
              <a:t>денежные</a:t>
            </a:r>
            <a:r>
              <a:rPr sz="19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Verdana"/>
                <a:cs typeface="Verdana"/>
              </a:rPr>
              <a:t>средства</a:t>
            </a:r>
            <a:r>
              <a:rPr sz="19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Verdana"/>
                <a:cs typeface="Verdana"/>
              </a:rPr>
              <a:t>лиц, </a:t>
            </a:r>
            <a:r>
              <a:rPr sz="1900" spc="-6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Verdana"/>
                <a:cs typeface="Verdana"/>
              </a:rPr>
              <a:t>включённых </a:t>
            </a:r>
            <a:r>
              <a:rPr sz="1900" spc="-60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900" spc="-65" dirty="0">
                <a:solidFill>
                  <a:srgbClr val="FFFFFF"/>
                </a:solidFill>
                <a:latin typeface="Verdana"/>
                <a:cs typeface="Verdana"/>
              </a:rPr>
              <a:t>перечень </a:t>
            </a:r>
            <a:r>
              <a:rPr sz="1900" spc="-30" dirty="0">
                <a:solidFill>
                  <a:srgbClr val="FFFFFF"/>
                </a:solidFill>
                <a:latin typeface="Verdana"/>
                <a:cs typeface="Verdana"/>
              </a:rPr>
              <a:t>террористов </a:t>
            </a:r>
            <a:r>
              <a:rPr sz="1900" spc="-4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900" spc="-15" dirty="0">
                <a:solidFill>
                  <a:srgbClr val="FFFFFF"/>
                </a:solidFill>
                <a:latin typeface="Verdana"/>
                <a:cs typeface="Verdana"/>
              </a:rPr>
              <a:t>экстремистов </a:t>
            </a:r>
            <a:r>
              <a:rPr sz="19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Verdana"/>
                <a:cs typeface="Verdana"/>
              </a:rPr>
              <a:t>Росфинмониторинга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28799" y="1619999"/>
            <a:ext cx="3704590" cy="1809114"/>
          </a:xfrm>
          <a:custGeom>
            <a:avLst/>
            <a:gdLst/>
            <a:ahLst/>
            <a:cxnLst/>
            <a:rect l="l" t="t" r="r" b="b"/>
            <a:pathLst>
              <a:path w="3704590" h="1809114">
                <a:moveTo>
                  <a:pt x="3704399" y="0"/>
                </a:moveTo>
                <a:lnTo>
                  <a:pt x="0" y="0"/>
                </a:lnTo>
                <a:lnTo>
                  <a:pt x="0" y="1809000"/>
                </a:lnTo>
                <a:lnTo>
                  <a:pt x="3344405" y="1809000"/>
                </a:lnTo>
                <a:lnTo>
                  <a:pt x="3704399" y="1448993"/>
                </a:lnTo>
                <a:lnTo>
                  <a:pt x="3704399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8296099" y="1730350"/>
            <a:ext cx="320103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spc="15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Verdana"/>
                <a:cs typeface="Verdana"/>
              </a:rPr>
              <a:t>бан</a:t>
            </a:r>
            <a:r>
              <a:rPr sz="1900" spc="-5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900" spc="-55" dirty="0">
                <a:solidFill>
                  <a:srgbClr val="FFFFFF"/>
                </a:solidFill>
                <a:latin typeface="Verdana"/>
                <a:cs typeface="Verdana"/>
              </a:rPr>
              <a:t>ов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Verdana"/>
                <a:cs typeface="Verdana"/>
              </a:rPr>
              <a:t>появились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Verdana"/>
                <a:cs typeface="Verdana"/>
              </a:rPr>
              <a:t>права  </a:t>
            </a:r>
            <a:r>
              <a:rPr sz="1900" spc="-60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900" spc="-2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900" spc="-3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900" spc="1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900" spc="-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900" spc="-11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Verdana"/>
                <a:cs typeface="Verdana"/>
              </a:rPr>
              <a:t>пров</a:t>
            </a:r>
            <a:r>
              <a:rPr sz="1900" spc="-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900" spc="-45" dirty="0">
                <a:solidFill>
                  <a:srgbClr val="FFFFFF"/>
                </a:solidFill>
                <a:latin typeface="Verdana"/>
                <a:cs typeface="Verdana"/>
              </a:rPr>
              <a:t>дении  опера</a:t>
            </a:r>
            <a:r>
              <a:rPr sz="1900" spc="-30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900" spc="-45" dirty="0">
                <a:solidFill>
                  <a:srgbClr val="FFFFFF"/>
                </a:solidFill>
                <a:latin typeface="Verdana"/>
                <a:cs typeface="Verdana"/>
              </a:rPr>
              <a:t>ий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9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900" spc="-30" dirty="0">
                <a:solidFill>
                  <a:srgbClr val="FFFFFF"/>
                </a:solidFill>
                <a:latin typeface="Verdana"/>
                <a:cs typeface="Verdana"/>
              </a:rPr>
              <a:t>ткрытии  </a:t>
            </a:r>
            <a:r>
              <a:rPr sz="1900" spc="-25" dirty="0">
                <a:solidFill>
                  <a:srgbClr val="FFFFFF"/>
                </a:solidFill>
                <a:latin typeface="Verdana"/>
                <a:cs typeface="Verdana"/>
              </a:rPr>
              <a:t>счёта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7299" y="1083645"/>
            <a:ext cx="7434580" cy="379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spc="85" dirty="0">
                <a:latin typeface="Verdana"/>
                <a:cs typeface="Verdana"/>
              </a:rPr>
              <a:t>С</a:t>
            </a:r>
            <a:r>
              <a:rPr sz="2300" spc="-195" dirty="0">
                <a:latin typeface="Verdana"/>
                <a:cs typeface="Verdana"/>
              </a:rPr>
              <a:t> </a:t>
            </a:r>
            <a:r>
              <a:rPr sz="2300" spc="-75" dirty="0">
                <a:latin typeface="Verdana"/>
                <a:cs typeface="Verdana"/>
              </a:rPr>
              <a:t>2013</a:t>
            </a:r>
            <a:r>
              <a:rPr sz="2300" spc="-195" dirty="0">
                <a:latin typeface="Verdana"/>
                <a:cs typeface="Verdana"/>
              </a:rPr>
              <a:t> </a:t>
            </a:r>
            <a:r>
              <a:rPr sz="2300" spc="-45" dirty="0">
                <a:latin typeface="Verdana"/>
                <a:cs typeface="Verdana"/>
              </a:rPr>
              <a:t>г</a:t>
            </a:r>
            <a:r>
              <a:rPr sz="2300" spc="-60" dirty="0">
                <a:latin typeface="Verdana"/>
                <a:cs typeface="Verdana"/>
              </a:rPr>
              <a:t>о</a:t>
            </a:r>
            <a:r>
              <a:rPr sz="2300" spc="-30" dirty="0">
                <a:latin typeface="Verdana"/>
                <a:cs typeface="Verdana"/>
              </a:rPr>
              <a:t>д</a:t>
            </a:r>
            <a:r>
              <a:rPr sz="2300" spc="10" dirty="0">
                <a:latin typeface="Verdana"/>
                <a:cs typeface="Verdana"/>
              </a:rPr>
              <a:t>а</a:t>
            </a:r>
            <a:r>
              <a:rPr sz="2300" spc="-195" dirty="0">
                <a:latin typeface="Verdana"/>
                <a:cs typeface="Verdana"/>
              </a:rPr>
              <a:t> </a:t>
            </a:r>
            <a:r>
              <a:rPr sz="2300" spc="-55" dirty="0">
                <a:latin typeface="Verdana"/>
                <a:cs typeface="Verdana"/>
              </a:rPr>
              <a:t>были</a:t>
            </a:r>
            <a:r>
              <a:rPr sz="2300" spc="-195" dirty="0">
                <a:latin typeface="Verdana"/>
                <a:cs typeface="Verdana"/>
              </a:rPr>
              <a:t> </a:t>
            </a:r>
            <a:r>
              <a:rPr sz="2300" spc="-40" dirty="0">
                <a:latin typeface="Verdana"/>
                <a:cs typeface="Verdana"/>
              </a:rPr>
              <a:t>вне</a:t>
            </a:r>
            <a:r>
              <a:rPr sz="2300" spc="-50" dirty="0">
                <a:latin typeface="Verdana"/>
                <a:cs typeface="Verdana"/>
              </a:rPr>
              <a:t>с</a:t>
            </a:r>
            <a:r>
              <a:rPr sz="2300" spc="-65" dirty="0">
                <a:latin typeface="Verdana"/>
                <a:cs typeface="Verdana"/>
              </a:rPr>
              <a:t>ены</a:t>
            </a:r>
            <a:r>
              <a:rPr sz="2300" spc="-195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с</a:t>
            </a:r>
            <a:r>
              <a:rPr sz="2300" spc="-60" dirty="0">
                <a:latin typeface="Verdana"/>
                <a:cs typeface="Verdana"/>
              </a:rPr>
              <a:t>л</a:t>
            </a:r>
            <a:r>
              <a:rPr sz="2300" spc="-70" dirty="0">
                <a:latin typeface="Verdana"/>
                <a:cs typeface="Verdana"/>
              </a:rPr>
              <a:t>е</a:t>
            </a:r>
            <a:r>
              <a:rPr sz="2300" spc="-55" dirty="0">
                <a:latin typeface="Verdana"/>
                <a:cs typeface="Verdana"/>
              </a:rPr>
              <a:t>дующ</a:t>
            </a:r>
            <a:r>
              <a:rPr sz="2300" spc="-50" dirty="0">
                <a:latin typeface="Verdana"/>
                <a:cs typeface="Verdana"/>
              </a:rPr>
              <a:t>ие</a:t>
            </a:r>
            <a:r>
              <a:rPr sz="2300" spc="-195" dirty="0">
                <a:latin typeface="Verdana"/>
                <a:cs typeface="Verdana"/>
              </a:rPr>
              <a:t> </a:t>
            </a:r>
            <a:r>
              <a:rPr sz="2300" spc="-55" dirty="0">
                <a:latin typeface="Verdana"/>
                <a:cs typeface="Verdana"/>
              </a:rPr>
              <a:t>изменения: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299" y="5688129"/>
            <a:ext cx="7950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latin typeface="Verdana"/>
                <a:cs typeface="Verdana"/>
              </a:rPr>
              <a:t>134-ФЗ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«О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внесении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изменений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в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отдельные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федеральные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акты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Российской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Федерации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в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части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противодействия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незаконным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финансовым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операциям»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09799" y="3077852"/>
            <a:ext cx="354965" cy="351155"/>
          </a:xfrm>
          <a:custGeom>
            <a:avLst/>
            <a:gdLst/>
            <a:ahLst/>
            <a:cxnLst/>
            <a:rect l="l" t="t" r="r" b="b"/>
            <a:pathLst>
              <a:path w="354964" h="351154">
                <a:moveTo>
                  <a:pt x="354596" y="0"/>
                </a:moveTo>
                <a:lnTo>
                  <a:pt x="0" y="0"/>
                </a:lnTo>
                <a:lnTo>
                  <a:pt x="0" y="351142"/>
                </a:lnTo>
                <a:lnTo>
                  <a:pt x="354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709799" y="5049775"/>
            <a:ext cx="354965" cy="351155"/>
          </a:xfrm>
          <a:custGeom>
            <a:avLst/>
            <a:gdLst/>
            <a:ahLst/>
            <a:cxnLst/>
            <a:rect l="l" t="t" r="r" b="b"/>
            <a:pathLst>
              <a:path w="354964" h="351154">
                <a:moveTo>
                  <a:pt x="354596" y="0"/>
                </a:moveTo>
                <a:lnTo>
                  <a:pt x="0" y="0"/>
                </a:lnTo>
                <a:lnTo>
                  <a:pt x="0" y="351142"/>
                </a:lnTo>
                <a:lnTo>
                  <a:pt x="354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94200" y="3077852"/>
            <a:ext cx="354965" cy="351155"/>
          </a:xfrm>
          <a:custGeom>
            <a:avLst/>
            <a:gdLst/>
            <a:ahLst/>
            <a:cxnLst/>
            <a:rect l="l" t="t" r="r" b="b"/>
            <a:pathLst>
              <a:path w="354965" h="351154">
                <a:moveTo>
                  <a:pt x="354596" y="0"/>
                </a:moveTo>
                <a:lnTo>
                  <a:pt x="0" y="0"/>
                </a:lnTo>
                <a:lnTo>
                  <a:pt x="0" y="351142"/>
                </a:lnTo>
                <a:lnTo>
                  <a:pt x="354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1478600" y="3077852"/>
            <a:ext cx="354965" cy="351155"/>
          </a:xfrm>
          <a:custGeom>
            <a:avLst/>
            <a:gdLst/>
            <a:ahLst/>
            <a:cxnLst/>
            <a:rect l="l" t="t" r="r" b="b"/>
            <a:pathLst>
              <a:path w="354965" h="351154">
                <a:moveTo>
                  <a:pt x="354596" y="0"/>
                </a:moveTo>
                <a:lnTo>
                  <a:pt x="0" y="0"/>
                </a:lnTo>
                <a:lnTo>
                  <a:pt x="0" y="351142"/>
                </a:lnTo>
                <a:lnTo>
                  <a:pt x="354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1478600" y="5049775"/>
            <a:ext cx="354965" cy="351155"/>
          </a:xfrm>
          <a:custGeom>
            <a:avLst/>
            <a:gdLst/>
            <a:ahLst/>
            <a:cxnLst/>
            <a:rect l="l" t="t" r="r" b="b"/>
            <a:pathLst>
              <a:path w="354965" h="351154">
                <a:moveTo>
                  <a:pt x="354596" y="0"/>
                </a:moveTo>
                <a:lnTo>
                  <a:pt x="0" y="0"/>
                </a:lnTo>
                <a:lnTo>
                  <a:pt x="0" y="351142"/>
                </a:lnTo>
                <a:lnTo>
                  <a:pt x="354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11612223" y="6241743"/>
            <a:ext cx="259079" cy="41529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z="2000" b="1" spc="165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525"/>
                </a:spcBef>
              </a:pPr>
              <a:t>5</a:t>
            </a:fld>
            <a:endParaRPr sz="20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>
                <a:solidFill>
                  <a:srgbClr val="FFFFFF"/>
                </a:solidFill>
              </a:rPr>
              <a:t>РИСКИ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БИЗН</a:t>
            </a:r>
            <a:r>
              <a:rPr spc="35" dirty="0">
                <a:solidFill>
                  <a:srgbClr val="FFFFFF"/>
                </a:solidFill>
              </a:rPr>
              <a:t>Е</a:t>
            </a:r>
            <a:r>
              <a:rPr spc="20" dirty="0">
                <a:solidFill>
                  <a:srgbClr val="FFFFFF"/>
                </a:solidFill>
              </a:rPr>
              <a:t>С</a:t>
            </a:r>
            <a:r>
              <a:rPr spc="45" dirty="0">
                <a:solidFill>
                  <a:srgbClr val="FFFFFF"/>
                </a:solidFill>
              </a:rPr>
              <a:t>А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ПО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115-</a:t>
            </a:r>
            <a:r>
              <a:rPr spc="-30" dirty="0">
                <a:solidFill>
                  <a:srgbClr val="FFFFFF"/>
                </a:solidFill>
              </a:rPr>
              <a:t>Ф</a:t>
            </a:r>
            <a:r>
              <a:rPr spc="80" dirty="0">
                <a:solidFill>
                  <a:srgbClr val="FFFFFF"/>
                </a:solidFill>
              </a:rPr>
              <a:t>З</a:t>
            </a: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38EB394E-8956-4B41-95B0-4640CCB9E12E}"/>
              </a:ext>
            </a:extLst>
          </p:cNvPr>
          <p:cNvSpPr txBox="1"/>
          <p:nvPr/>
        </p:nvSpPr>
        <p:spPr>
          <a:xfrm>
            <a:off x="11664188" y="6299098"/>
            <a:ext cx="1866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000" b="1" spc="-10" dirty="0">
                <a:solidFill>
                  <a:srgbClr val="EE3023"/>
                </a:solidFill>
                <a:latin typeface="Tahoma"/>
                <a:cs typeface="Tahoma"/>
              </a:rPr>
              <a:t>5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439306"/>
            <a:ext cx="154368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50" dirty="0">
                <a:latin typeface="Lucida Sans Unicode"/>
                <a:cs typeface="Lucida Sans Unicode"/>
              </a:rPr>
              <a:t>РИСКИ</a:t>
            </a:r>
            <a:r>
              <a:rPr sz="800" spc="35" dirty="0">
                <a:latin typeface="Lucida Sans Unicode"/>
                <a:cs typeface="Lucida Sans Unicode"/>
              </a:rPr>
              <a:t> </a:t>
            </a:r>
            <a:r>
              <a:rPr sz="800" spc="50" dirty="0">
                <a:latin typeface="Lucida Sans Unicode"/>
                <a:cs typeface="Lucida Sans Unicode"/>
              </a:rPr>
              <a:t>БИЗНЕСА </a:t>
            </a:r>
            <a:r>
              <a:rPr sz="800" dirty="0">
                <a:latin typeface="Lucida Sans Unicode"/>
                <a:cs typeface="Lucida Sans Unicode"/>
              </a:rPr>
              <a:t>ПО</a:t>
            </a:r>
            <a:r>
              <a:rPr sz="800" spc="-15" dirty="0">
                <a:latin typeface="Lucida Sans Unicode"/>
                <a:cs typeface="Lucida Sans Unicode"/>
              </a:rPr>
              <a:t> </a:t>
            </a:r>
            <a:r>
              <a:rPr sz="800" spc="-10" dirty="0">
                <a:latin typeface="Lucida Sans Unicode"/>
                <a:cs typeface="Lucida Sans Unicode"/>
              </a:rPr>
              <a:t>115-ФЗ</a:t>
            </a:r>
            <a:endParaRPr sz="8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64188" y="6299098"/>
            <a:ext cx="1866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000" b="1" spc="-10" dirty="0">
                <a:solidFill>
                  <a:srgbClr val="EE3023"/>
                </a:solidFill>
                <a:latin typeface="Tahoma"/>
                <a:cs typeface="Tahoma"/>
              </a:rPr>
              <a:t>6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39728" y="755924"/>
            <a:ext cx="292735" cy="60960"/>
          </a:xfrm>
          <a:custGeom>
            <a:avLst/>
            <a:gdLst/>
            <a:ahLst/>
            <a:cxnLst/>
            <a:rect l="l" t="t" r="r" b="b"/>
            <a:pathLst>
              <a:path w="292734" h="60959">
                <a:moveTo>
                  <a:pt x="292455" y="0"/>
                </a:moveTo>
                <a:lnTo>
                  <a:pt x="0" y="0"/>
                </a:lnTo>
                <a:lnTo>
                  <a:pt x="0" y="60558"/>
                </a:lnTo>
                <a:lnTo>
                  <a:pt x="292455" y="60558"/>
                </a:lnTo>
                <a:lnTo>
                  <a:pt x="292455" y="0"/>
                </a:lnTo>
                <a:close/>
              </a:path>
            </a:pathLst>
          </a:custGeom>
          <a:solidFill>
            <a:srgbClr val="EE30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545824" y="368807"/>
            <a:ext cx="280035" cy="304800"/>
          </a:xfrm>
          <a:custGeom>
            <a:avLst/>
            <a:gdLst/>
            <a:ahLst/>
            <a:cxnLst/>
            <a:rect l="l" t="t" r="r" b="b"/>
            <a:pathLst>
              <a:path w="280034" h="304800">
                <a:moveTo>
                  <a:pt x="279908" y="304419"/>
                </a:moveTo>
                <a:lnTo>
                  <a:pt x="259461" y="242697"/>
                </a:lnTo>
                <a:lnTo>
                  <a:pt x="242062" y="190627"/>
                </a:lnTo>
                <a:lnTo>
                  <a:pt x="201168" y="67564"/>
                </a:lnTo>
                <a:lnTo>
                  <a:pt x="193548" y="44958"/>
                </a:lnTo>
                <a:lnTo>
                  <a:pt x="186690" y="27305"/>
                </a:lnTo>
                <a:lnTo>
                  <a:pt x="179959" y="17119"/>
                </a:lnTo>
                <a:lnTo>
                  <a:pt x="179959" y="190627"/>
                </a:lnTo>
                <a:lnTo>
                  <a:pt x="98552" y="190627"/>
                </a:lnTo>
                <a:lnTo>
                  <a:pt x="139573" y="67564"/>
                </a:lnTo>
                <a:lnTo>
                  <a:pt x="141097" y="67564"/>
                </a:lnTo>
                <a:lnTo>
                  <a:pt x="179959" y="190627"/>
                </a:lnTo>
                <a:lnTo>
                  <a:pt x="179959" y="17119"/>
                </a:lnTo>
                <a:lnTo>
                  <a:pt x="177292" y="13081"/>
                </a:lnTo>
                <a:lnTo>
                  <a:pt x="163322" y="3429"/>
                </a:lnTo>
                <a:lnTo>
                  <a:pt x="142621" y="0"/>
                </a:lnTo>
                <a:lnTo>
                  <a:pt x="97790" y="27305"/>
                </a:lnTo>
                <a:lnTo>
                  <a:pt x="0" y="304419"/>
                </a:lnTo>
                <a:lnTo>
                  <a:pt x="60071" y="304419"/>
                </a:lnTo>
                <a:lnTo>
                  <a:pt x="81026" y="242697"/>
                </a:lnTo>
                <a:lnTo>
                  <a:pt x="196596" y="242697"/>
                </a:lnTo>
                <a:lnTo>
                  <a:pt x="216027" y="304419"/>
                </a:lnTo>
                <a:lnTo>
                  <a:pt x="279908" y="304419"/>
                </a:lnTo>
                <a:close/>
              </a:path>
            </a:pathLst>
          </a:custGeom>
          <a:solidFill>
            <a:srgbClr val="EE30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6963" y="230200"/>
            <a:ext cx="829500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0" dirty="0">
                <a:latin typeface="Verdana"/>
                <a:cs typeface="Verdana"/>
              </a:rPr>
              <a:t>Нормативно-правовая</a:t>
            </a:r>
            <a:r>
              <a:rPr sz="4000" spc="-245" dirty="0">
                <a:latin typeface="Verdana"/>
                <a:cs typeface="Verdana"/>
              </a:rPr>
              <a:t> </a:t>
            </a:r>
            <a:r>
              <a:rPr sz="4000" spc="85" dirty="0">
                <a:latin typeface="Verdana"/>
                <a:cs typeface="Verdana"/>
              </a:rPr>
              <a:t>база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1556715"/>
            <a:ext cx="245046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latin typeface="Verdana"/>
                <a:cs typeface="Verdana"/>
              </a:rPr>
              <a:t>Ф</a:t>
            </a:r>
            <a:r>
              <a:rPr sz="1600" b="1" spc="-260" dirty="0">
                <a:latin typeface="Verdana"/>
                <a:cs typeface="Verdana"/>
              </a:rPr>
              <a:t> </a:t>
            </a:r>
            <a:r>
              <a:rPr sz="1600" b="1" spc="15" dirty="0">
                <a:latin typeface="Verdana"/>
                <a:cs typeface="Verdana"/>
              </a:rPr>
              <a:t>е</a:t>
            </a:r>
            <a:r>
              <a:rPr sz="1600" b="1" spc="-5" dirty="0">
                <a:latin typeface="Verdana"/>
                <a:cs typeface="Verdana"/>
              </a:rPr>
              <a:t>д</a:t>
            </a:r>
            <a:r>
              <a:rPr sz="1600" b="1" spc="10" dirty="0">
                <a:latin typeface="Verdana"/>
                <a:cs typeface="Verdana"/>
              </a:rPr>
              <a:t>е</a:t>
            </a:r>
            <a:r>
              <a:rPr sz="1600" b="1" dirty="0">
                <a:latin typeface="Verdana"/>
                <a:cs typeface="Verdana"/>
              </a:rPr>
              <a:t>р</a:t>
            </a:r>
            <a:r>
              <a:rPr sz="1600" b="1" spc="5" dirty="0">
                <a:latin typeface="Verdana"/>
                <a:cs typeface="Verdana"/>
              </a:rPr>
              <a:t>а</a:t>
            </a:r>
            <a:r>
              <a:rPr sz="1600" b="1" spc="10" dirty="0">
                <a:latin typeface="Verdana"/>
                <a:cs typeface="Verdana"/>
              </a:rPr>
              <a:t>л</a:t>
            </a:r>
            <a:r>
              <a:rPr sz="1600" b="1" spc="-10" dirty="0">
                <a:latin typeface="Verdana"/>
                <a:cs typeface="Verdana"/>
              </a:rPr>
              <a:t>ь</a:t>
            </a:r>
            <a:r>
              <a:rPr sz="1600" b="1" spc="-30" dirty="0">
                <a:latin typeface="Verdana"/>
                <a:cs typeface="Verdana"/>
              </a:rPr>
              <a:t>н</a:t>
            </a:r>
            <a:r>
              <a:rPr sz="1600" b="1" spc="5" dirty="0">
                <a:latin typeface="Verdana"/>
                <a:cs typeface="Verdana"/>
              </a:rPr>
              <a:t>ый</a:t>
            </a:r>
            <a:r>
              <a:rPr sz="1600" b="1" spc="-165" dirty="0">
                <a:latin typeface="Verdana"/>
                <a:cs typeface="Verdana"/>
              </a:rPr>
              <a:t> </a:t>
            </a:r>
            <a:r>
              <a:rPr sz="1600" b="1" spc="40" dirty="0">
                <a:latin typeface="Verdana"/>
                <a:cs typeface="Verdana"/>
              </a:rPr>
              <a:t>з</a:t>
            </a:r>
            <a:r>
              <a:rPr sz="1600" b="1" spc="55" dirty="0">
                <a:latin typeface="Verdana"/>
                <a:cs typeface="Verdana"/>
              </a:rPr>
              <a:t>а</a:t>
            </a:r>
            <a:r>
              <a:rPr sz="1600" b="1" spc="25" dirty="0">
                <a:latin typeface="Verdana"/>
                <a:cs typeface="Verdana"/>
              </a:rPr>
              <a:t>к</a:t>
            </a:r>
            <a:r>
              <a:rPr sz="1600" b="1" spc="-20" dirty="0">
                <a:latin typeface="Verdana"/>
                <a:cs typeface="Verdana"/>
              </a:rPr>
              <a:t>он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latin typeface="Verdana"/>
                <a:cs typeface="Verdana"/>
              </a:rPr>
              <a:t>№115-ФЗ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Verdana"/>
                <a:cs typeface="Verdana"/>
              </a:rPr>
              <a:t>от</a:t>
            </a:r>
            <a:r>
              <a:rPr sz="1600" b="1" spc="-125" dirty="0">
                <a:latin typeface="Verdana"/>
                <a:cs typeface="Verdana"/>
              </a:rPr>
              <a:t> </a:t>
            </a:r>
            <a:r>
              <a:rPr sz="1600" b="1" spc="5" dirty="0">
                <a:latin typeface="Verdana"/>
                <a:cs typeface="Verdana"/>
              </a:rPr>
              <a:t>07.08.2001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963" y="2533015"/>
            <a:ext cx="22180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Verdana"/>
                <a:cs typeface="Verdana"/>
              </a:rPr>
              <a:t>«О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противодействии</a:t>
            </a:r>
            <a:endParaRPr sz="12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легализации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(отмыванию)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д</a:t>
            </a:r>
            <a:r>
              <a:rPr sz="1200" spc="-110" dirty="0">
                <a:latin typeface="Verdana"/>
                <a:cs typeface="Verdana"/>
              </a:rPr>
              <a:t>о</a:t>
            </a:r>
            <a:r>
              <a:rPr sz="1200" spc="-114" dirty="0">
                <a:latin typeface="Verdana"/>
                <a:cs typeface="Verdana"/>
              </a:rPr>
              <a:t>х</a:t>
            </a:r>
            <a:r>
              <a:rPr sz="1200" spc="-85" dirty="0">
                <a:latin typeface="Verdana"/>
                <a:cs typeface="Verdana"/>
              </a:rPr>
              <a:t>о</a:t>
            </a:r>
            <a:r>
              <a:rPr sz="1200" spc="-30" dirty="0">
                <a:latin typeface="Verdana"/>
                <a:cs typeface="Verdana"/>
              </a:rPr>
              <a:t>д</a:t>
            </a:r>
            <a:r>
              <a:rPr sz="1200" spc="-35" dirty="0">
                <a:latin typeface="Verdana"/>
                <a:cs typeface="Verdana"/>
              </a:rPr>
              <a:t>о</a:t>
            </a:r>
            <a:r>
              <a:rPr sz="1200" spc="-20" dirty="0">
                <a:latin typeface="Verdana"/>
                <a:cs typeface="Verdana"/>
              </a:rPr>
              <a:t>в</a:t>
            </a:r>
            <a:r>
              <a:rPr sz="1200" dirty="0">
                <a:latin typeface="Verdana"/>
                <a:cs typeface="Verdana"/>
              </a:rPr>
              <a:t>,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п</a:t>
            </a:r>
            <a:r>
              <a:rPr sz="1200" spc="-85" dirty="0">
                <a:latin typeface="Verdana"/>
                <a:cs typeface="Verdana"/>
              </a:rPr>
              <a:t>о</a:t>
            </a:r>
            <a:r>
              <a:rPr sz="1200" dirty="0">
                <a:latin typeface="Verdana"/>
                <a:cs typeface="Verdana"/>
              </a:rPr>
              <a:t>л</a:t>
            </a:r>
            <a:r>
              <a:rPr sz="1200" spc="10" dirty="0">
                <a:latin typeface="Verdana"/>
                <a:cs typeface="Verdana"/>
              </a:rPr>
              <a:t>у</a:t>
            </a:r>
            <a:r>
              <a:rPr sz="1200" spc="-10" dirty="0">
                <a:latin typeface="Verdana"/>
                <a:cs typeface="Verdana"/>
              </a:rPr>
              <a:t>ч</a:t>
            </a:r>
            <a:r>
              <a:rPr sz="1200" spc="5" dirty="0">
                <a:latin typeface="Verdana"/>
                <a:cs typeface="Verdana"/>
              </a:rPr>
              <a:t>е</a:t>
            </a:r>
            <a:r>
              <a:rPr sz="1200" dirty="0">
                <a:latin typeface="Verdana"/>
                <a:cs typeface="Verdana"/>
              </a:rPr>
              <a:t>нн</a:t>
            </a:r>
            <a:r>
              <a:rPr sz="1200" spc="5" dirty="0">
                <a:latin typeface="Verdana"/>
                <a:cs typeface="Verdana"/>
              </a:rPr>
              <a:t>ы</a:t>
            </a:r>
            <a:r>
              <a:rPr sz="1200" dirty="0">
                <a:latin typeface="Verdana"/>
                <a:cs typeface="Verdana"/>
              </a:rPr>
              <a:t>х  п</a:t>
            </a:r>
            <a:r>
              <a:rPr sz="1200" spc="-5" dirty="0">
                <a:latin typeface="Verdana"/>
                <a:cs typeface="Verdana"/>
              </a:rPr>
              <a:t>р</a:t>
            </a:r>
            <a:r>
              <a:rPr sz="1200" dirty="0">
                <a:latin typeface="Verdana"/>
                <a:cs typeface="Verdana"/>
              </a:rPr>
              <a:t>е</a:t>
            </a:r>
            <a:r>
              <a:rPr sz="1200" spc="5" dirty="0">
                <a:latin typeface="Verdana"/>
                <a:cs typeface="Verdana"/>
              </a:rPr>
              <a:t>с</a:t>
            </a:r>
            <a:r>
              <a:rPr sz="1200" dirty="0">
                <a:latin typeface="Verdana"/>
                <a:cs typeface="Verdana"/>
              </a:rPr>
              <a:t>т</a:t>
            </a:r>
            <a:r>
              <a:rPr sz="1200" spc="5" dirty="0">
                <a:latin typeface="Verdana"/>
                <a:cs typeface="Verdana"/>
              </a:rPr>
              <a:t>у</a:t>
            </a:r>
            <a:r>
              <a:rPr sz="1200" dirty="0">
                <a:latin typeface="Verdana"/>
                <a:cs typeface="Verdana"/>
              </a:rPr>
              <a:t>пн</a:t>
            </a:r>
            <a:r>
              <a:rPr sz="1200" spc="5" dirty="0">
                <a:latin typeface="Verdana"/>
                <a:cs typeface="Verdana"/>
              </a:rPr>
              <a:t>ы</a:t>
            </a:r>
            <a:r>
              <a:rPr sz="1200" dirty="0">
                <a:latin typeface="Verdana"/>
                <a:cs typeface="Verdana"/>
              </a:rPr>
              <a:t>м</a:t>
            </a:r>
            <a:r>
              <a:rPr sz="1200" spc="-1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</a:t>
            </a:r>
            <a:r>
              <a:rPr sz="1200" spc="5" dirty="0">
                <a:latin typeface="Verdana"/>
                <a:cs typeface="Verdana"/>
              </a:rPr>
              <a:t>у</a:t>
            </a:r>
            <a:r>
              <a:rPr sz="1200" dirty="0">
                <a:latin typeface="Verdana"/>
                <a:cs typeface="Verdana"/>
              </a:rPr>
              <a:t>тём,</a:t>
            </a:r>
          </a:p>
          <a:p>
            <a:pPr marL="12700" marR="685800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и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финан</a:t>
            </a:r>
            <a:r>
              <a:rPr sz="1200" spc="5" dirty="0">
                <a:latin typeface="Verdana"/>
                <a:cs typeface="Verdana"/>
              </a:rPr>
              <a:t>с</a:t>
            </a:r>
            <a:r>
              <a:rPr sz="1200" spc="-25" dirty="0">
                <a:latin typeface="Verdana"/>
                <a:cs typeface="Verdana"/>
              </a:rPr>
              <a:t>и</a:t>
            </a:r>
            <a:r>
              <a:rPr sz="1200" spc="-5" dirty="0">
                <a:latin typeface="Verdana"/>
                <a:cs typeface="Verdana"/>
              </a:rPr>
              <a:t>р</a:t>
            </a:r>
            <a:r>
              <a:rPr sz="1200" spc="-10" dirty="0">
                <a:latin typeface="Verdana"/>
                <a:cs typeface="Verdana"/>
              </a:rPr>
              <a:t>о</a:t>
            </a:r>
            <a:r>
              <a:rPr sz="1200" spc="-20" dirty="0">
                <a:latin typeface="Verdana"/>
                <a:cs typeface="Verdana"/>
              </a:rPr>
              <a:t>в</a:t>
            </a:r>
            <a:r>
              <a:rPr sz="1200" dirty="0">
                <a:latin typeface="Verdana"/>
                <a:cs typeface="Verdana"/>
              </a:rPr>
              <a:t>а</a:t>
            </a:r>
            <a:r>
              <a:rPr sz="1200" spc="-25" dirty="0">
                <a:latin typeface="Verdana"/>
                <a:cs typeface="Verdana"/>
              </a:rPr>
              <a:t>н</a:t>
            </a:r>
            <a:r>
              <a:rPr sz="1200" spc="-5" dirty="0">
                <a:latin typeface="Verdana"/>
                <a:cs typeface="Verdana"/>
              </a:rPr>
              <a:t>ию  терроризма»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5936" y="1556715"/>
            <a:ext cx="2506345" cy="513345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20" dirty="0">
                <a:latin typeface="Verdana"/>
                <a:cs typeface="Verdana"/>
              </a:rPr>
              <a:t>Положения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b="1" spc="15" dirty="0">
                <a:latin typeface="Verdana"/>
                <a:cs typeface="Verdana"/>
              </a:rPr>
              <a:t>Банка</a:t>
            </a:r>
            <a:r>
              <a:rPr sz="1600" b="1" spc="-50" dirty="0">
                <a:latin typeface="Verdana"/>
                <a:cs typeface="Verdana"/>
              </a:rPr>
              <a:t> </a:t>
            </a:r>
            <a:r>
              <a:rPr sz="1600" b="1" spc="15" dirty="0">
                <a:latin typeface="Verdana"/>
                <a:cs typeface="Verdana"/>
              </a:rPr>
              <a:t>России:</a:t>
            </a:r>
            <a:endParaRPr sz="1600" dirty="0">
              <a:latin typeface="Verdana"/>
              <a:cs typeface="Verdana"/>
            </a:endParaRPr>
          </a:p>
          <a:p>
            <a:pPr marL="155575" indent="-143510">
              <a:lnSpc>
                <a:spcPct val="100000"/>
              </a:lnSpc>
              <a:spcBef>
                <a:spcPts val="1095"/>
              </a:spcBef>
              <a:buChar char="•"/>
              <a:tabLst>
                <a:tab pos="156210" algn="l"/>
              </a:tabLst>
            </a:pPr>
            <a:r>
              <a:rPr sz="1200" dirty="0">
                <a:latin typeface="Verdana"/>
                <a:cs typeface="Verdana"/>
              </a:rPr>
              <a:t>№</a:t>
            </a:r>
            <a:r>
              <a:rPr sz="1200" spc="-270" dirty="0">
                <a:latin typeface="Verdana"/>
                <a:cs typeface="Verdana"/>
              </a:rPr>
              <a:t> </a:t>
            </a:r>
            <a:r>
              <a:rPr sz="1200" spc="75" dirty="0">
                <a:latin typeface="Verdana"/>
                <a:cs typeface="Verdana"/>
              </a:rPr>
              <a:t>3</a:t>
            </a:r>
            <a:r>
              <a:rPr sz="1200" spc="-20" dirty="0">
                <a:latin typeface="Verdana"/>
                <a:cs typeface="Verdana"/>
              </a:rPr>
              <a:t>7</a:t>
            </a:r>
            <a:r>
              <a:rPr sz="1200" spc="5" dirty="0">
                <a:latin typeface="Verdana"/>
                <a:cs typeface="Verdana"/>
              </a:rPr>
              <a:t>5-</a:t>
            </a:r>
            <a:r>
              <a:rPr sz="1200" dirty="0">
                <a:latin typeface="Verdana"/>
                <a:cs typeface="Verdana"/>
              </a:rPr>
              <a:t>П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о</a:t>
            </a:r>
            <a:r>
              <a:rPr sz="1200" dirty="0">
                <a:latin typeface="Verdana"/>
                <a:cs typeface="Verdana"/>
              </a:rPr>
              <a:t>т</a:t>
            </a:r>
          </a:p>
          <a:p>
            <a:pPr marL="155575">
              <a:lnSpc>
                <a:spcPct val="100000"/>
              </a:lnSpc>
            </a:pPr>
            <a:r>
              <a:rPr sz="1200" spc="-25" dirty="0">
                <a:latin typeface="Verdana"/>
                <a:cs typeface="Verdana"/>
              </a:rPr>
              <a:t>02.03.2012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«О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требованиях</a:t>
            </a:r>
            <a:r>
              <a:rPr sz="1200" spc="4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к</a:t>
            </a:r>
          </a:p>
          <a:p>
            <a:pPr marL="155575" marR="604520">
              <a:lnSpc>
                <a:spcPct val="100000"/>
              </a:lnSpc>
              <a:spcBef>
                <a:spcPts val="5"/>
              </a:spcBef>
            </a:pPr>
            <a:r>
              <a:rPr sz="1200" spc="15" dirty="0">
                <a:latin typeface="Verdana"/>
                <a:cs typeface="Verdana"/>
              </a:rPr>
              <a:t>правилам 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в</a:t>
            </a:r>
            <a:r>
              <a:rPr sz="1200" dirty="0">
                <a:latin typeface="Verdana"/>
                <a:cs typeface="Verdana"/>
              </a:rPr>
              <a:t>н</a:t>
            </a:r>
            <a:r>
              <a:rPr sz="1200" spc="5" dirty="0">
                <a:latin typeface="Verdana"/>
                <a:cs typeface="Verdana"/>
              </a:rPr>
              <a:t>у</a:t>
            </a:r>
            <a:r>
              <a:rPr sz="1200" dirty="0">
                <a:latin typeface="Verdana"/>
                <a:cs typeface="Verdana"/>
              </a:rPr>
              <a:t>т</a:t>
            </a:r>
            <a:r>
              <a:rPr sz="1200" spc="-5" dirty="0">
                <a:latin typeface="Verdana"/>
                <a:cs typeface="Verdana"/>
              </a:rPr>
              <a:t>р</a:t>
            </a:r>
            <a:r>
              <a:rPr sz="1200" dirty="0">
                <a:latin typeface="Verdana"/>
                <a:cs typeface="Verdana"/>
              </a:rPr>
              <a:t>енн</a:t>
            </a:r>
            <a:r>
              <a:rPr sz="1200" spc="-10" dirty="0">
                <a:latin typeface="Verdana"/>
                <a:cs typeface="Verdana"/>
              </a:rPr>
              <a:t>е</a:t>
            </a:r>
            <a:r>
              <a:rPr sz="1200" spc="-15" dirty="0">
                <a:latin typeface="Verdana"/>
                <a:cs typeface="Verdana"/>
              </a:rPr>
              <a:t>г</a:t>
            </a:r>
            <a:r>
              <a:rPr sz="1200" dirty="0">
                <a:latin typeface="Verdana"/>
                <a:cs typeface="Verdana"/>
              </a:rPr>
              <a:t>о</a:t>
            </a:r>
            <a:r>
              <a:rPr sz="1200" spc="-170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к</a:t>
            </a:r>
            <a:r>
              <a:rPr sz="1200" spc="-35" dirty="0">
                <a:latin typeface="Verdana"/>
                <a:cs typeface="Verdana"/>
              </a:rPr>
              <a:t>о</a:t>
            </a:r>
            <a:r>
              <a:rPr sz="1200" spc="-25" dirty="0">
                <a:latin typeface="Verdana"/>
                <a:cs typeface="Verdana"/>
              </a:rPr>
              <a:t>н</a:t>
            </a:r>
            <a:r>
              <a:rPr sz="1200" spc="-20" dirty="0">
                <a:latin typeface="Verdana"/>
                <a:cs typeface="Verdana"/>
              </a:rPr>
              <a:t>т</a:t>
            </a:r>
            <a:r>
              <a:rPr sz="1200" spc="-30" dirty="0">
                <a:latin typeface="Verdana"/>
                <a:cs typeface="Verdana"/>
              </a:rPr>
              <a:t>р</a:t>
            </a:r>
            <a:r>
              <a:rPr sz="1200" spc="-60" dirty="0">
                <a:latin typeface="Verdana"/>
                <a:cs typeface="Verdana"/>
              </a:rPr>
              <a:t>о</a:t>
            </a:r>
            <a:r>
              <a:rPr sz="1200" spc="20" dirty="0">
                <a:latin typeface="Verdana"/>
                <a:cs typeface="Verdana"/>
              </a:rPr>
              <a:t>ля</a:t>
            </a:r>
            <a:endParaRPr sz="1200" dirty="0">
              <a:latin typeface="Verdana"/>
              <a:cs typeface="Verdana"/>
            </a:endParaRPr>
          </a:p>
          <a:p>
            <a:pPr marL="155575" marR="217170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и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пр</a:t>
            </a:r>
            <a:r>
              <a:rPr sz="1200" spc="-10" dirty="0">
                <a:latin typeface="Verdana"/>
                <a:cs typeface="Verdana"/>
              </a:rPr>
              <a:t>из</a:t>
            </a:r>
            <a:r>
              <a:rPr sz="1200" spc="-5" dirty="0">
                <a:latin typeface="Verdana"/>
                <a:cs typeface="Verdana"/>
              </a:rPr>
              <a:t>на</a:t>
            </a:r>
            <a:r>
              <a:rPr sz="1200" spc="5" dirty="0">
                <a:latin typeface="Verdana"/>
                <a:cs typeface="Verdana"/>
              </a:rPr>
              <a:t>к</a:t>
            </a:r>
            <a:r>
              <a:rPr sz="1200" spc="-5" dirty="0">
                <a:latin typeface="Verdana"/>
                <a:cs typeface="Verdana"/>
              </a:rPr>
              <a:t>и</a:t>
            </a:r>
            <a:r>
              <a:rPr sz="1200" dirty="0">
                <a:latin typeface="Verdana"/>
                <a:cs typeface="Verdana"/>
              </a:rPr>
              <a:t>,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у</a:t>
            </a:r>
            <a:r>
              <a:rPr sz="1200" spc="5" dirty="0">
                <a:latin typeface="Verdana"/>
                <a:cs typeface="Verdana"/>
              </a:rPr>
              <a:t>к</a:t>
            </a:r>
            <a:r>
              <a:rPr sz="1200" spc="20" dirty="0">
                <a:latin typeface="Verdana"/>
                <a:cs typeface="Verdana"/>
              </a:rPr>
              <a:t>а</a:t>
            </a:r>
            <a:r>
              <a:rPr sz="1200" spc="15" dirty="0">
                <a:latin typeface="Verdana"/>
                <a:cs typeface="Verdana"/>
              </a:rPr>
              <a:t>з</a:t>
            </a:r>
            <a:r>
              <a:rPr sz="1200" spc="25" dirty="0">
                <a:latin typeface="Verdana"/>
                <a:cs typeface="Verdana"/>
              </a:rPr>
              <a:t>ыв</a:t>
            </a:r>
            <a:r>
              <a:rPr sz="1200" spc="20" dirty="0">
                <a:latin typeface="Verdana"/>
                <a:cs typeface="Verdana"/>
              </a:rPr>
              <a:t>а</a:t>
            </a:r>
            <a:r>
              <a:rPr sz="1200" spc="25" dirty="0">
                <a:latin typeface="Verdana"/>
                <a:cs typeface="Verdana"/>
              </a:rPr>
              <a:t>ю</a:t>
            </a:r>
            <a:r>
              <a:rPr sz="1200" spc="35" dirty="0">
                <a:latin typeface="Verdana"/>
                <a:cs typeface="Verdana"/>
              </a:rPr>
              <a:t>щ</a:t>
            </a:r>
            <a:r>
              <a:rPr sz="1200" spc="-5" dirty="0">
                <a:latin typeface="Verdana"/>
                <a:cs typeface="Verdana"/>
              </a:rPr>
              <a:t>ие  </a:t>
            </a:r>
            <a:r>
              <a:rPr sz="1200" spc="10" dirty="0">
                <a:latin typeface="Verdana"/>
                <a:cs typeface="Verdana"/>
              </a:rPr>
              <a:t>на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необычный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характер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операций/сделок»</a:t>
            </a:r>
            <a:endParaRPr sz="1200" dirty="0">
              <a:latin typeface="Verdana"/>
              <a:cs typeface="Verdana"/>
            </a:endParaRPr>
          </a:p>
          <a:p>
            <a:pPr marL="155575" indent="-143510">
              <a:lnSpc>
                <a:spcPct val="100000"/>
              </a:lnSpc>
              <a:spcBef>
                <a:spcPts val="1105"/>
              </a:spcBef>
              <a:buChar char="•"/>
              <a:tabLst>
                <a:tab pos="156210" algn="l"/>
              </a:tabLst>
            </a:pPr>
            <a:r>
              <a:rPr sz="1200" dirty="0">
                <a:latin typeface="Verdana"/>
                <a:cs typeface="Verdana"/>
              </a:rPr>
              <a:t>№</a:t>
            </a:r>
            <a:r>
              <a:rPr sz="1200" spc="-225" dirty="0">
                <a:latin typeface="Verdana"/>
                <a:cs typeface="Verdana"/>
              </a:rPr>
              <a:t> </a:t>
            </a:r>
            <a:r>
              <a:rPr sz="1200" spc="95" dirty="0">
                <a:latin typeface="Verdana"/>
                <a:cs typeface="Verdana"/>
              </a:rPr>
              <a:t>4</a:t>
            </a:r>
            <a:r>
              <a:rPr sz="1200" spc="25" dirty="0">
                <a:latin typeface="Verdana"/>
                <a:cs typeface="Verdana"/>
              </a:rPr>
              <a:t>9</a:t>
            </a:r>
            <a:r>
              <a:rPr sz="1200" dirty="0">
                <a:latin typeface="Verdana"/>
                <a:cs typeface="Verdana"/>
              </a:rPr>
              <a:t>9</a:t>
            </a:r>
            <a:r>
              <a:rPr sz="1200" spc="5" dirty="0">
                <a:latin typeface="Verdana"/>
                <a:cs typeface="Verdana"/>
              </a:rPr>
              <a:t>-</a:t>
            </a:r>
            <a:r>
              <a:rPr sz="1200" dirty="0">
                <a:latin typeface="Verdana"/>
                <a:cs typeface="Verdana"/>
              </a:rPr>
              <a:t>П</a:t>
            </a:r>
            <a:r>
              <a:rPr sz="1200" spc="-125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о</a:t>
            </a:r>
            <a:r>
              <a:rPr sz="1200" dirty="0">
                <a:latin typeface="Verdana"/>
                <a:cs typeface="Verdana"/>
              </a:rPr>
              <a:t>т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95" dirty="0">
                <a:latin typeface="Verdana"/>
                <a:cs typeface="Verdana"/>
              </a:rPr>
              <a:t>15</a:t>
            </a:r>
            <a:r>
              <a:rPr sz="1200" spc="-150" dirty="0">
                <a:latin typeface="Verdana"/>
                <a:cs typeface="Verdana"/>
              </a:rPr>
              <a:t>.</a:t>
            </a:r>
            <a:r>
              <a:rPr sz="1200" spc="-45" dirty="0">
                <a:latin typeface="Verdana"/>
                <a:cs typeface="Verdana"/>
              </a:rPr>
              <a:t>10</a:t>
            </a:r>
            <a:r>
              <a:rPr sz="1200" spc="-55" dirty="0">
                <a:latin typeface="Verdana"/>
                <a:cs typeface="Verdana"/>
              </a:rPr>
              <a:t>.</a:t>
            </a:r>
            <a:r>
              <a:rPr sz="1200" spc="-45" dirty="0">
                <a:latin typeface="Verdana"/>
                <a:cs typeface="Verdana"/>
              </a:rPr>
              <a:t>201</a:t>
            </a:r>
            <a:r>
              <a:rPr sz="1200" dirty="0">
                <a:latin typeface="Verdana"/>
                <a:cs typeface="Verdana"/>
              </a:rPr>
              <a:t>5</a:t>
            </a:r>
            <a:r>
              <a:rPr sz="1200" spc="-13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«Об</a:t>
            </a:r>
            <a:endParaRPr sz="1200" dirty="0">
              <a:latin typeface="Verdana"/>
              <a:cs typeface="Verdana"/>
            </a:endParaRPr>
          </a:p>
          <a:p>
            <a:pPr marL="155575" marR="151130">
              <a:lnSpc>
                <a:spcPct val="100000"/>
              </a:lnSpc>
              <a:spcBef>
                <a:spcPts val="5"/>
              </a:spcBef>
            </a:pPr>
            <a:r>
              <a:rPr sz="1200" spc="-15" dirty="0">
                <a:latin typeface="Verdana"/>
                <a:cs typeface="Verdana"/>
              </a:rPr>
              <a:t>идентификациикредитными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организациями </a:t>
            </a:r>
            <a:r>
              <a:rPr sz="1200" dirty="0">
                <a:latin typeface="Verdana"/>
                <a:cs typeface="Verdana"/>
              </a:rPr>
              <a:t>клиентов,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представителей </a:t>
            </a:r>
            <a:r>
              <a:rPr sz="1200" dirty="0">
                <a:latin typeface="Verdana"/>
                <a:cs typeface="Verdana"/>
              </a:rPr>
              <a:t>клиента,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выгодоприобретателей</a:t>
            </a:r>
            <a:endParaRPr sz="1200" dirty="0">
              <a:latin typeface="Verdana"/>
              <a:cs typeface="Verdana"/>
            </a:endParaRPr>
          </a:p>
          <a:p>
            <a:pPr marL="155575" marR="935355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и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бе</a:t>
            </a:r>
            <a:r>
              <a:rPr sz="1200" spc="-25" dirty="0">
                <a:latin typeface="Verdana"/>
                <a:cs typeface="Verdana"/>
              </a:rPr>
              <a:t>н</a:t>
            </a:r>
            <a:r>
              <a:rPr sz="1200" spc="-20" dirty="0">
                <a:latin typeface="Verdana"/>
                <a:cs typeface="Verdana"/>
              </a:rPr>
              <a:t>е</a:t>
            </a:r>
            <a:r>
              <a:rPr sz="1200" spc="-25" dirty="0">
                <a:latin typeface="Verdana"/>
                <a:cs typeface="Verdana"/>
              </a:rPr>
              <a:t>фи</a:t>
            </a:r>
            <a:r>
              <a:rPr sz="1200" spc="-30" dirty="0">
                <a:latin typeface="Verdana"/>
                <a:cs typeface="Verdana"/>
              </a:rPr>
              <a:t>ц</a:t>
            </a:r>
            <a:r>
              <a:rPr sz="1200" spc="-5" dirty="0">
                <a:latin typeface="Verdana"/>
                <a:cs typeface="Verdana"/>
              </a:rPr>
              <a:t>иар</a:t>
            </a:r>
            <a:r>
              <a:rPr sz="1200" dirty="0">
                <a:latin typeface="Verdana"/>
                <a:cs typeface="Verdana"/>
              </a:rPr>
              <a:t>н</a:t>
            </a:r>
            <a:r>
              <a:rPr sz="1200" spc="-20" dirty="0">
                <a:latin typeface="Verdana"/>
                <a:cs typeface="Verdana"/>
              </a:rPr>
              <a:t>ы</a:t>
            </a:r>
            <a:r>
              <a:rPr sz="1200" dirty="0">
                <a:latin typeface="Verdana"/>
                <a:cs typeface="Verdana"/>
              </a:rPr>
              <a:t>х  владельцев»</a:t>
            </a:r>
          </a:p>
          <a:p>
            <a:pPr marL="155575" indent="-143510">
              <a:spcBef>
                <a:spcPts val="1105"/>
              </a:spcBef>
              <a:buFontTx/>
              <a:buChar char="•"/>
              <a:tabLst>
                <a:tab pos="156210" algn="l"/>
              </a:tabLst>
            </a:pPr>
            <a:r>
              <a:rPr sz="1200" spc="40" dirty="0">
                <a:latin typeface="Verdana"/>
                <a:cs typeface="Verdana"/>
              </a:rPr>
              <a:t>№764-П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30" dirty="0" err="1">
                <a:latin typeface="Verdana"/>
                <a:cs typeface="Verdana"/>
              </a:rPr>
              <a:t>от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15.07.2021</a:t>
            </a:r>
            <a:r>
              <a:rPr lang="ru-RU" sz="1200" dirty="0">
                <a:latin typeface="Tahoma"/>
                <a:cs typeface="Tahoma"/>
              </a:rPr>
              <a:t>«О</a:t>
            </a:r>
            <a:r>
              <a:rPr lang="ru-RU" sz="1200" spc="-5" dirty="0">
                <a:latin typeface="Tahoma"/>
                <a:cs typeface="Tahoma"/>
              </a:rPr>
              <a:t> порядке,</a:t>
            </a:r>
            <a:r>
              <a:rPr lang="ru-RU" sz="1200" spc="10" dirty="0">
                <a:latin typeface="Tahoma"/>
                <a:cs typeface="Tahoma"/>
              </a:rPr>
              <a:t> </a:t>
            </a:r>
            <a:r>
              <a:rPr lang="ru-RU" sz="1200" spc="-5" dirty="0">
                <a:latin typeface="Tahoma"/>
                <a:cs typeface="Tahoma"/>
              </a:rPr>
              <a:t>сроках</a:t>
            </a:r>
            <a:r>
              <a:rPr lang="ru-RU" sz="1200" spc="15" dirty="0">
                <a:latin typeface="Tahoma"/>
                <a:cs typeface="Tahoma"/>
              </a:rPr>
              <a:t> </a:t>
            </a:r>
            <a:r>
              <a:rPr lang="ru-RU" sz="1200" dirty="0">
                <a:latin typeface="Tahoma"/>
                <a:cs typeface="Tahoma"/>
              </a:rPr>
              <a:t>и</a:t>
            </a:r>
            <a:r>
              <a:rPr lang="ru-RU" sz="1200" spc="-5" dirty="0">
                <a:latin typeface="Tahoma"/>
                <a:cs typeface="Tahoma"/>
              </a:rPr>
              <a:t> </a:t>
            </a:r>
            <a:r>
              <a:rPr lang="ru-RU" sz="1200" dirty="0">
                <a:latin typeface="Tahoma"/>
                <a:cs typeface="Tahoma"/>
              </a:rPr>
              <a:t>объеме </a:t>
            </a:r>
            <a:r>
              <a:rPr lang="ru-RU" sz="1200" spc="-425" dirty="0">
                <a:latin typeface="Tahoma"/>
                <a:cs typeface="Tahoma"/>
              </a:rPr>
              <a:t> </a:t>
            </a:r>
            <a:r>
              <a:rPr lang="ru-RU" sz="1200" spc="-5" dirty="0">
                <a:latin typeface="Tahoma"/>
                <a:cs typeface="Tahoma"/>
              </a:rPr>
              <a:t>доведения</a:t>
            </a:r>
            <a:r>
              <a:rPr lang="ru-RU" sz="1200" spc="25" dirty="0">
                <a:latin typeface="Tahoma"/>
                <a:cs typeface="Tahoma"/>
              </a:rPr>
              <a:t> </a:t>
            </a:r>
            <a:r>
              <a:rPr lang="ru-RU" sz="1200" spc="-5" dirty="0">
                <a:latin typeface="Tahoma"/>
                <a:cs typeface="Tahoma"/>
              </a:rPr>
              <a:t>Банком</a:t>
            </a:r>
            <a:r>
              <a:rPr lang="ru-RU" sz="1200" spc="45" dirty="0">
                <a:latin typeface="Tahoma"/>
                <a:cs typeface="Tahoma"/>
              </a:rPr>
              <a:t> </a:t>
            </a:r>
            <a:r>
              <a:rPr lang="ru-RU" sz="1200" spc="-5" dirty="0">
                <a:latin typeface="Tahoma"/>
                <a:cs typeface="Tahoma"/>
              </a:rPr>
              <a:t>России.. </a:t>
            </a:r>
            <a:r>
              <a:rPr lang="ru-RU" sz="1200" dirty="0">
                <a:latin typeface="Tahoma"/>
                <a:cs typeface="Tahoma"/>
              </a:rPr>
              <a:t> информации, полученной от </a:t>
            </a:r>
            <a:r>
              <a:rPr lang="ru-RU" sz="1200" spc="5" dirty="0">
                <a:latin typeface="Tahoma"/>
                <a:cs typeface="Tahoma"/>
              </a:rPr>
              <a:t> </a:t>
            </a:r>
            <a:r>
              <a:rPr lang="ru-RU" sz="1200" dirty="0">
                <a:latin typeface="Tahoma"/>
                <a:cs typeface="Tahoma"/>
              </a:rPr>
              <a:t>уполномоченного органа в </a:t>
            </a:r>
            <a:r>
              <a:rPr lang="ru-RU" sz="1200" spc="5" dirty="0">
                <a:latin typeface="Tahoma"/>
                <a:cs typeface="Tahoma"/>
              </a:rPr>
              <a:t> </a:t>
            </a:r>
            <a:r>
              <a:rPr lang="ru-RU" sz="1200" dirty="0">
                <a:latin typeface="Tahoma"/>
                <a:cs typeface="Tahoma"/>
              </a:rPr>
              <a:t>соответствии</a:t>
            </a:r>
            <a:r>
              <a:rPr lang="ru-RU" sz="1200" spc="-5" dirty="0">
                <a:latin typeface="Tahoma"/>
                <a:cs typeface="Tahoma"/>
              </a:rPr>
              <a:t> </a:t>
            </a:r>
            <a:r>
              <a:rPr lang="ru-RU" sz="1200" dirty="0">
                <a:latin typeface="Tahoma"/>
                <a:cs typeface="Tahoma"/>
              </a:rPr>
              <a:t>с</a:t>
            </a:r>
            <a:r>
              <a:rPr lang="ru-RU" sz="1200" spc="-5" dirty="0">
                <a:latin typeface="Tahoma"/>
                <a:cs typeface="Tahoma"/>
              </a:rPr>
              <a:t> пунктом</a:t>
            </a:r>
            <a:r>
              <a:rPr lang="ru-RU" sz="1200" spc="25" dirty="0">
                <a:latin typeface="Tahoma"/>
                <a:cs typeface="Tahoma"/>
              </a:rPr>
              <a:t> </a:t>
            </a:r>
            <a:r>
              <a:rPr lang="ru-RU" sz="1200" dirty="0">
                <a:latin typeface="Tahoma"/>
                <a:cs typeface="Tahoma"/>
              </a:rPr>
              <a:t>13.2 </a:t>
            </a:r>
            <a:r>
              <a:rPr lang="ru-RU" sz="1200" spc="5" dirty="0">
                <a:latin typeface="Tahoma"/>
                <a:cs typeface="Tahoma"/>
              </a:rPr>
              <a:t> </a:t>
            </a:r>
            <a:r>
              <a:rPr lang="ru-RU" sz="1200" spc="-5" dirty="0">
                <a:latin typeface="Tahoma"/>
                <a:cs typeface="Tahoma"/>
              </a:rPr>
              <a:t>статьи </a:t>
            </a:r>
            <a:r>
              <a:rPr lang="ru-RU" sz="1200" dirty="0">
                <a:latin typeface="Tahoma"/>
                <a:cs typeface="Tahoma"/>
              </a:rPr>
              <a:t>7</a:t>
            </a:r>
            <a:r>
              <a:rPr lang="ru-RU" sz="1200" spc="15" dirty="0">
                <a:latin typeface="Tahoma"/>
                <a:cs typeface="Tahoma"/>
              </a:rPr>
              <a:t> </a:t>
            </a:r>
            <a:r>
              <a:rPr lang="ru-RU" sz="1200" spc="-5" dirty="0">
                <a:latin typeface="Tahoma"/>
                <a:cs typeface="Tahoma"/>
              </a:rPr>
              <a:t>115-ФЗ».</a:t>
            </a:r>
            <a:endParaRPr lang="ru-RU" sz="1200" dirty="0">
              <a:latin typeface="Tahoma"/>
              <a:cs typeface="Tahoma"/>
            </a:endParaRPr>
          </a:p>
          <a:p>
            <a:pPr marL="155575" indent="-143510">
              <a:lnSpc>
                <a:spcPct val="100000"/>
              </a:lnSpc>
              <a:spcBef>
                <a:spcPts val="1105"/>
              </a:spcBef>
              <a:buChar char="•"/>
              <a:tabLst>
                <a:tab pos="156210" algn="l"/>
              </a:tabLst>
            </a:pPr>
            <a:endParaRPr sz="12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4909" y="1556715"/>
            <a:ext cx="1976120" cy="24609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40" dirty="0">
                <a:latin typeface="Verdana"/>
                <a:cs typeface="Verdana"/>
              </a:rPr>
              <a:t>Письма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b="1" spc="20" dirty="0">
                <a:latin typeface="Verdana"/>
                <a:cs typeface="Verdana"/>
              </a:rPr>
              <a:t>Банка</a:t>
            </a:r>
            <a:r>
              <a:rPr sz="1600" b="1" spc="-125" dirty="0">
                <a:latin typeface="Verdana"/>
                <a:cs typeface="Verdana"/>
              </a:rPr>
              <a:t> </a:t>
            </a:r>
            <a:r>
              <a:rPr sz="1600" b="1" spc="20" dirty="0">
                <a:latin typeface="Verdana"/>
                <a:cs typeface="Verdana"/>
              </a:rPr>
              <a:t>России:</a:t>
            </a:r>
            <a:endParaRPr sz="1600" dirty="0">
              <a:latin typeface="Verdana"/>
              <a:cs typeface="Verdana"/>
            </a:endParaRPr>
          </a:p>
          <a:p>
            <a:pPr marL="155575" indent="-143510">
              <a:lnSpc>
                <a:spcPct val="100000"/>
              </a:lnSpc>
              <a:spcBef>
                <a:spcPts val="1095"/>
              </a:spcBef>
              <a:buChar char="•"/>
              <a:tabLst>
                <a:tab pos="156210" algn="l"/>
              </a:tabLst>
            </a:pPr>
            <a:r>
              <a:rPr sz="1200" dirty="0">
                <a:latin typeface="Verdana"/>
                <a:cs typeface="Verdana"/>
              </a:rPr>
              <a:t>№</a:t>
            </a:r>
            <a:r>
              <a:rPr sz="1200" spc="13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60-Т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от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27.04.2007</a:t>
            </a:r>
          </a:p>
          <a:p>
            <a:pPr marL="155575" indent="-143510">
              <a:lnSpc>
                <a:spcPct val="100000"/>
              </a:lnSpc>
              <a:spcBef>
                <a:spcPts val="1110"/>
              </a:spcBef>
              <a:buChar char="•"/>
              <a:tabLst>
                <a:tab pos="156210" algn="l"/>
              </a:tabLst>
            </a:pPr>
            <a:r>
              <a:rPr sz="1200" dirty="0">
                <a:latin typeface="Verdana"/>
                <a:cs typeface="Verdana"/>
              </a:rPr>
              <a:t>№</a:t>
            </a:r>
            <a:r>
              <a:rPr sz="1200" spc="160" dirty="0">
                <a:latin typeface="Verdana"/>
                <a:cs typeface="Verdana"/>
              </a:rPr>
              <a:t> </a:t>
            </a:r>
            <a:r>
              <a:rPr sz="1200" spc="-95" dirty="0">
                <a:latin typeface="Verdana"/>
                <a:cs typeface="Verdana"/>
              </a:rPr>
              <a:t>1</a:t>
            </a:r>
            <a:r>
              <a:rPr sz="1200" spc="-140" dirty="0">
                <a:latin typeface="Verdana"/>
                <a:cs typeface="Verdana"/>
              </a:rPr>
              <a:t>6</a:t>
            </a:r>
            <a:r>
              <a:rPr sz="1200" spc="-165" dirty="0">
                <a:latin typeface="Verdana"/>
                <a:cs typeface="Verdana"/>
              </a:rPr>
              <a:t>1</a:t>
            </a:r>
            <a:r>
              <a:rPr sz="1200" spc="-229" dirty="0">
                <a:latin typeface="Verdana"/>
                <a:cs typeface="Verdana"/>
              </a:rPr>
              <a:t>-</a:t>
            </a:r>
            <a:r>
              <a:rPr sz="1200" dirty="0">
                <a:latin typeface="Verdana"/>
                <a:cs typeface="Verdana"/>
              </a:rPr>
              <a:t>Т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60" dirty="0">
                <a:latin typeface="Verdana"/>
                <a:cs typeface="Verdana"/>
              </a:rPr>
              <a:t>о</a:t>
            </a:r>
            <a:r>
              <a:rPr sz="1200" dirty="0">
                <a:latin typeface="Verdana"/>
                <a:cs typeface="Verdana"/>
              </a:rPr>
              <a:t>т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26</a:t>
            </a:r>
            <a:r>
              <a:rPr sz="1200" spc="-105" dirty="0">
                <a:latin typeface="Verdana"/>
                <a:cs typeface="Verdana"/>
              </a:rPr>
              <a:t>.</a:t>
            </a:r>
            <a:r>
              <a:rPr sz="1200" spc="-20" dirty="0">
                <a:latin typeface="Verdana"/>
                <a:cs typeface="Verdana"/>
              </a:rPr>
              <a:t>12</a:t>
            </a:r>
            <a:r>
              <a:rPr sz="1200" spc="-30" dirty="0">
                <a:latin typeface="Verdana"/>
                <a:cs typeface="Verdana"/>
              </a:rPr>
              <a:t>.</a:t>
            </a:r>
            <a:r>
              <a:rPr sz="1200" spc="-20" dirty="0">
                <a:latin typeface="Verdana"/>
                <a:cs typeface="Verdana"/>
              </a:rPr>
              <a:t>200</a:t>
            </a:r>
            <a:r>
              <a:rPr sz="1200" dirty="0">
                <a:latin typeface="Verdana"/>
                <a:cs typeface="Verdana"/>
              </a:rPr>
              <a:t>5</a:t>
            </a:r>
          </a:p>
          <a:p>
            <a:pPr marL="155575" indent="-143510">
              <a:lnSpc>
                <a:spcPct val="100000"/>
              </a:lnSpc>
              <a:spcBef>
                <a:spcPts val="1105"/>
              </a:spcBef>
              <a:buChar char="•"/>
              <a:tabLst>
                <a:tab pos="156210" algn="l"/>
              </a:tabLst>
            </a:pPr>
            <a:r>
              <a:rPr sz="1200" dirty="0">
                <a:latin typeface="Verdana"/>
                <a:cs typeface="Verdana"/>
              </a:rPr>
              <a:t>№</a:t>
            </a:r>
            <a:r>
              <a:rPr sz="1200" spc="16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236-</a:t>
            </a:r>
            <a:r>
              <a:rPr sz="1200" dirty="0">
                <a:latin typeface="Verdana"/>
                <a:cs typeface="Verdana"/>
              </a:rPr>
              <a:t>Т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35" dirty="0" err="1">
                <a:latin typeface="Verdana"/>
                <a:cs typeface="Verdana"/>
              </a:rPr>
              <a:t>о</a:t>
            </a:r>
            <a:r>
              <a:rPr sz="1200" dirty="0" err="1">
                <a:latin typeface="Verdana"/>
                <a:cs typeface="Verdana"/>
              </a:rPr>
              <a:t>т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-70" dirty="0">
                <a:latin typeface="Verdana"/>
                <a:cs typeface="Verdana"/>
              </a:rPr>
              <a:t>31</a:t>
            </a:r>
            <a:r>
              <a:rPr sz="1200" spc="-80" dirty="0">
                <a:latin typeface="Verdana"/>
                <a:cs typeface="Verdana"/>
              </a:rPr>
              <a:t>.</a:t>
            </a:r>
            <a:r>
              <a:rPr sz="1200" spc="-70" dirty="0">
                <a:latin typeface="Verdana"/>
                <a:cs typeface="Verdana"/>
              </a:rPr>
              <a:t>12</a:t>
            </a:r>
            <a:r>
              <a:rPr sz="1200" spc="-80" dirty="0">
                <a:latin typeface="Verdana"/>
                <a:cs typeface="Verdana"/>
              </a:rPr>
              <a:t>.</a:t>
            </a:r>
            <a:r>
              <a:rPr sz="1200" spc="-70" dirty="0">
                <a:latin typeface="Verdana"/>
                <a:cs typeface="Verdana"/>
              </a:rPr>
              <a:t>201</a:t>
            </a:r>
            <a:r>
              <a:rPr sz="1200" dirty="0">
                <a:latin typeface="Verdana"/>
                <a:cs typeface="Verdana"/>
              </a:rPr>
              <a:t>4</a:t>
            </a:r>
            <a:endParaRPr lang="ru-RU" sz="1200" dirty="0">
              <a:latin typeface="Verdana"/>
              <a:cs typeface="Verdana"/>
            </a:endParaRPr>
          </a:p>
          <a:p>
            <a:pPr marL="155575" indent="-143510">
              <a:lnSpc>
                <a:spcPct val="100000"/>
              </a:lnSpc>
              <a:spcBef>
                <a:spcPts val="1105"/>
              </a:spcBef>
              <a:buChar char="•"/>
              <a:tabLst>
                <a:tab pos="156210" algn="l"/>
              </a:tabLs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35-МР от 04.12.2015</a:t>
            </a:r>
          </a:p>
          <a:p>
            <a:pPr marL="155575" indent="-143510">
              <a:lnSpc>
                <a:spcPct val="100000"/>
              </a:lnSpc>
              <a:spcBef>
                <a:spcPts val="1105"/>
              </a:spcBef>
              <a:buChar char="•"/>
              <a:tabLst>
                <a:tab pos="156210" algn="l"/>
              </a:tabLs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18-МР от 21.07.2017</a:t>
            </a:r>
          </a:p>
          <a:p>
            <a:pPr marL="155575" indent="-143510">
              <a:lnSpc>
                <a:spcPct val="100000"/>
              </a:lnSpc>
              <a:spcBef>
                <a:spcPts val="1105"/>
              </a:spcBef>
              <a:buChar char="•"/>
              <a:tabLst>
                <a:tab pos="156210" algn="l"/>
              </a:tabLs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5-МР от 16.02.2018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24009" y="1556715"/>
            <a:ext cx="1517650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20" dirty="0">
                <a:latin typeface="Verdana"/>
                <a:cs typeface="Verdana"/>
              </a:rPr>
              <a:t>Банк</a:t>
            </a:r>
            <a:r>
              <a:rPr sz="1600" b="1" spc="-110" dirty="0">
                <a:latin typeface="Verdana"/>
                <a:cs typeface="Verdana"/>
              </a:rPr>
              <a:t> </a:t>
            </a:r>
            <a:r>
              <a:rPr sz="1600" b="1" spc="20" dirty="0">
                <a:latin typeface="Verdana"/>
                <a:cs typeface="Verdana"/>
              </a:rPr>
              <a:t>России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ru-RU" sz="1600" b="1" spc="15" dirty="0">
                <a:latin typeface="Verdana"/>
                <a:cs typeface="Verdana"/>
              </a:rPr>
              <a:t>10.06.2021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24009" y="2288489"/>
            <a:ext cx="22999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spc="15" dirty="0">
                <a:latin typeface="Verdana"/>
              </a:rPr>
              <a:t>Методические рекомендации для предпринимателя 2.0 "Что делать, если банк ограничил операции по счету?»</a:t>
            </a:r>
            <a:endParaRPr sz="1200" spc="15" dirty="0">
              <a:latin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39439" y="1618488"/>
            <a:ext cx="0" cy="4337685"/>
          </a:xfrm>
          <a:custGeom>
            <a:avLst/>
            <a:gdLst/>
            <a:ahLst/>
            <a:cxnLst/>
            <a:rect l="l" t="t" r="r" b="b"/>
            <a:pathLst>
              <a:path h="4337685">
                <a:moveTo>
                  <a:pt x="0" y="0"/>
                </a:moveTo>
                <a:lnTo>
                  <a:pt x="0" y="4337088"/>
                </a:lnTo>
              </a:path>
            </a:pathLst>
          </a:custGeom>
          <a:ln w="12192">
            <a:solidFill>
              <a:srgbClr val="EE30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102096" y="1618488"/>
            <a:ext cx="0" cy="4337685"/>
          </a:xfrm>
          <a:custGeom>
            <a:avLst/>
            <a:gdLst/>
            <a:ahLst/>
            <a:cxnLst/>
            <a:rect l="l" t="t" r="r" b="b"/>
            <a:pathLst>
              <a:path h="4337685">
                <a:moveTo>
                  <a:pt x="0" y="0"/>
                </a:moveTo>
                <a:lnTo>
                  <a:pt x="0" y="4337088"/>
                </a:lnTo>
              </a:path>
            </a:pathLst>
          </a:custGeom>
          <a:ln w="12192">
            <a:solidFill>
              <a:srgbClr val="EE30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9067800" y="1618488"/>
            <a:ext cx="0" cy="4337685"/>
          </a:xfrm>
          <a:custGeom>
            <a:avLst/>
            <a:gdLst/>
            <a:ahLst/>
            <a:cxnLst/>
            <a:rect l="l" t="t" r="r" b="b"/>
            <a:pathLst>
              <a:path h="4337685">
                <a:moveTo>
                  <a:pt x="0" y="0"/>
                </a:moveTo>
                <a:lnTo>
                  <a:pt x="0" y="4337088"/>
                </a:lnTo>
              </a:path>
            </a:pathLst>
          </a:custGeom>
          <a:ln w="12192">
            <a:solidFill>
              <a:srgbClr val="EE30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8" y="266381"/>
            <a:ext cx="800117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spc="40" dirty="0"/>
              <a:t>Важные и</a:t>
            </a:r>
            <a:r>
              <a:rPr sz="3000" spc="40" dirty="0" err="1"/>
              <a:t>зменения</a:t>
            </a:r>
            <a:r>
              <a:rPr lang="ru-RU" sz="3000" spc="40" dirty="0"/>
              <a:t> 115-ФЗ</a:t>
            </a:r>
            <a:endParaRPr sz="3000" dirty="0"/>
          </a:p>
        </p:txBody>
      </p:sp>
      <p:sp>
        <p:nvSpPr>
          <p:cNvPr id="4" name="object 4"/>
          <p:cNvSpPr txBox="1"/>
          <p:nvPr/>
        </p:nvSpPr>
        <p:spPr>
          <a:xfrm>
            <a:off x="365064" y="1781999"/>
            <a:ext cx="3609975" cy="2970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470</a:t>
            </a:r>
            <a:r>
              <a:rPr kumimoji="0" sz="2000" b="1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-ФЗ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lvl="0">
              <a:defRPr/>
            </a:pPr>
            <a:r>
              <a:rPr kumimoji="0" sz="2000" b="1" i="0" u="none" strike="noStrike" kern="1200" cap="none" spc="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от</a:t>
            </a:r>
            <a:r>
              <a:rPr kumimoji="0" sz="20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lang="ru-RU" sz="2000" b="1" spc="-65" dirty="0">
                <a:solidFill>
                  <a:prstClr val="black"/>
                </a:solidFill>
                <a:latin typeface="Tahoma"/>
                <a:cs typeface="Tahoma"/>
              </a:rPr>
              <a:t>29.12.2017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29590" lvl="0" indent="0" algn="l" defTabSz="91440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spc="-40" dirty="0">
                <a:solidFill>
                  <a:prstClr val="black"/>
                </a:solidFill>
                <a:latin typeface="Verdana"/>
                <a:cs typeface="Verdana"/>
              </a:rPr>
              <a:t>Новые </a:t>
            </a:r>
            <a:r>
              <a:rPr kumimoji="0" lang="ru-RU" sz="1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обязанности</a:t>
            </a:r>
            <a:r>
              <a:rPr kumimoji="0" sz="1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бан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к</a:t>
            </a:r>
            <a:r>
              <a:rPr kumimoji="0" sz="16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а: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40665" marR="0" lvl="0" indent="-228600" algn="l" defTabSz="914400" rtl="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16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информирова</a:t>
            </a:r>
            <a:r>
              <a:rPr kumimoji="0" lang="ru-RU" sz="16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ть</a:t>
            </a:r>
            <a:r>
              <a:rPr kumimoji="0" sz="1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клиен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а</a:t>
            </a:r>
          </a:p>
          <a:p>
            <a:pPr marL="240665" marR="508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</a:t>
            </a:r>
            <a:r>
              <a:rPr kumimoji="0" sz="1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причинах</a:t>
            </a:r>
            <a:r>
              <a:rPr kumimoji="0" sz="1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к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аза</a:t>
            </a:r>
            <a:r>
              <a:rPr kumimoji="0" sz="1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в</a:t>
            </a:r>
            <a:r>
              <a:rPr kumimoji="0" sz="1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овершении  операции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40665" marR="280035" lvl="0" indent="-228600" algn="l" defTabSz="914400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пр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е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дос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а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в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лять</a:t>
            </a:r>
            <a:r>
              <a:rPr kumimoji="0" sz="1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по</a:t>
            </a:r>
            <a:r>
              <a:rPr kumimoji="0" sz="1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требованию 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клиен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а</a:t>
            </a:r>
            <a:r>
              <a:rPr kumimoji="0" sz="1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информа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ц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ию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40665" marR="815975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</a:t>
            </a:r>
            <a:r>
              <a:rPr kumimoji="0" sz="1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причинах</a:t>
            </a:r>
            <a:r>
              <a:rPr kumimoji="0" sz="1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рас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ж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ения 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до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г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овора</a:t>
            </a:r>
            <a:r>
              <a:rPr kumimoji="0" sz="1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по</a:t>
            </a:r>
            <a:r>
              <a:rPr kumimoji="0" sz="16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115-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Ф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З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8471" y="1783836"/>
            <a:ext cx="3477365" cy="3385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054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423</a:t>
            </a:r>
            <a:r>
              <a:rPr kumimoji="0" sz="20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-</a:t>
            </a:r>
            <a:r>
              <a:rPr kumimoji="0" lang="ru-RU" sz="20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ФЗ</a:t>
            </a:r>
            <a:r>
              <a:rPr kumimoji="0" sz="20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endParaRPr kumimoji="0" lang="ru-RU" sz="2000" b="1" i="0" u="none" strike="noStrike" kern="1200" cap="none" spc="-11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1054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от</a:t>
            </a:r>
            <a:r>
              <a:rPr kumimoji="0" sz="2000" b="1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2000" b="1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21</a:t>
            </a:r>
            <a:r>
              <a:rPr kumimoji="0" sz="20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</a:t>
            </a:r>
            <a:r>
              <a:rPr kumimoji="0" lang="ru-RU" sz="20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12</a:t>
            </a:r>
            <a:r>
              <a:rPr kumimoji="0" sz="20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.202</a:t>
            </a:r>
            <a:r>
              <a:rPr kumimoji="0" lang="ru-RU" sz="20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Банк России создал единую платформу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«Знай Своего Клиента»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(ЗСК),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платформу с помощью которой, банки получат информацию о том, насколько рискованную деятельность ведут клиенты с точки зрения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антиотмывочного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законодательства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8049" y="1781999"/>
            <a:ext cx="0" cy="4174490"/>
          </a:xfrm>
          <a:custGeom>
            <a:avLst/>
            <a:gdLst/>
            <a:ahLst/>
            <a:cxnLst/>
            <a:rect l="l" t="t" r="r" b="b"/>
            <a:pathLst>
              <a:path h="4174490">
                <a:moveTo>
                  <a:pt x="0" y="0"/>
                </a:moveTo>
                <a:lnTo>
                  <a:pt x="0" y="4174197"/>
                </a:lnTo>
              </a:path>
            </a:pathLst>
          </a:custGeom>
          <a:ln w="12700">
            <a:solidFill>
              <a:srgbClr val="EF3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62450" y="1781999"/>
            <a:ext cx="0" cy="4174490"/>
          </a:xfrm>
          <a:custGeom>
            <a:avLst/>
            <a:gdLst/>
            <a:ahLst/>
            <a:cxnLst/>
            <a:rect l="l" t="t" r="r" b="b"/>
            <a:pathLst>
              <a:path h="4174490">
                <a:moveTo>
                  <a:pt x="0" y="0"/>
                </a:moveTo>
                <a:lnTo>
                  <a:pt x="0" y="4174197"/>
                </a:lnTo>
              </a:path>
            </a:pathLst>
          </a:custGeom>
          <a:ln w="12700">
            <a:solidFill>
              <a:srgbClr val="EF3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24160" y="6241743"/>
            <a:ext cx="247650" cy="375103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7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7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69027" y="6351068"/>
            <a:ext cx="4114800" cy="156452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РИСКИ</a:t>
            </a:r>
            <a:r>
              <a:rPr kumimoji="0" sz="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sz="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БИЗН</a:t>
            </a:r>
            <a:r>
              <a:rPr kumimoji="0" sz="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Е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С</a:t>
            </a:r>
            <a:r>
              <a:rPr kumimoji="0" sz="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А</a:t>
            </a:r>
            <a:r>
              <a:rPr kumimoji="0" sz="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ПО</a:t>
            </a:r>
            <a:r>
              <a:rPr kumimoji="0" sz="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sz="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115-</a:t>
            </a:r>
            <a:r>
              <a:rPr kumimoji="0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Ф</a:t>
            </a:r>
            <a:r>
              <a:rPr kumimoji="0" sz="8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З</a:t>
            </a:r>
          </a:p>
        </p:txBody>
      </p:sp>
      <p:sp>
        <p:nvSpPr>
          <p:cNvPr id="10" name="object 4"/>
          <p:cNvSpPr txBox="1"/>
          <p:nvPr/>
        </p:nvSpPr>
        <p:spPr>
          <a:xfrm>
            <a:off x="4383827" y="1781999"/>
            <a:ext cx="3609975" cy="321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355</a:t>
            </a:r>
            <a:r>
              <a:rPr kumimoji="0" sz="2000" b="1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-ФЗ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от</a:t>
            </a:r>
            <a:r>
              <a:rPr kumimoji="0" sz="20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20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02</a:t>
            </a:r>
            <a:r>
              <a:rPr kumimoji="0" sz="20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.0</a:t>
            </a:r>
            <a:r>
              <a:rPr kumimoji="0" lang="ru-RU" sz="20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7</a:t>
            </a:r>
            <a:r>
              <a:rPr kumimoji="0" sz="20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.2021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29590" lvl="0" indent="0" algn="l" defTabSz="91440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Появились два дополнительных параметра для проверки юридических лиц и ИП (п. 15. ст. 7):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40665" marR="0" lvl="0" indent="-228600" algn="l" defTabSz="914400" rtl="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наличие лицензируемых видов деятельности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40665" marR="280035" lvl="0" indent="-228600" algn="l" defTabSz="914400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внесение сайтов организаций в Единый реестр запрещенных сайтов</a:t>
            </a:r>
          </a:p>
        </p:txBody>
      </p:sp>
    </p:spTree>
    <p:extLst>
      <p:ext uri="{BB962C8B-B14F-4D97-AF65-F5344CB8AC3E}">
        <p14:creationId xmlns:p14="http://schemas.microsoft.com/office/powerpoint/2010/main" val="161678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123886" y="0"/>
            <a:ext cx="5069840" cy="6858000"/>
            <a:chOff x="7123886" y="0"/>
            <a:chExt cx="5069840" cy="6858000"/>
          </a:xfrm>
        </p:grpSpPr>
        <p:sp>
          <p:nvSpPr>
            <p:cNvPr id="4" name="object 4"/>
            <p:cNvSpPr/>
            <p:nvPr/>
          </p:nvSpPr>
          <p:spPr>
            <a:xfrm>
              <a:off x="7123886" y="0"/>
              <a:ext cx="5069840" cy="6858000"/>
            </a:xfrm>
            <a:custGeom>
              <a:avLst/>
              <a:gdLst/>
              <a:ahLst/>
              <a:cxnLst/>
              <a:rect l="l" t="t" r="r" b="b"/>
              <a:pathLst>
                <a:path w="5069840" h="6858000">
                  <a:moveTo>
                    <a:pt x="506930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069306" y="6858000"/>
                  </a:lnTo>
                  <a:lnTo>
                    <a:pt x="5069306" y="0"/>
                  </a:ln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07679" y="2208948"/>
              <a:ext cx="1486535" cy="4406265"/>
            </a:xfrm>
            <a:custGeom>
              <a:avLst/>
              <a:gdLst/>
              <a:ahLst/>
              <a:cxnLst/>
              <a:rect l="l" t="t" r="r" b="b"/>
              <a:pathLst>
                <a:path w="1486534" h="4406265">
                  <a:moveTo>
                    <a:pt x="1486522" y="0"/>
                  </a:moveTo>
                  <a:lnTo>
                    <a:pt x="0" y="0"/>
                  </a:lnTo>
                  <a:lnTo>
                    <a:pt x="0" y="518604"/>
                  </a:lnTo>
                  <a:lnTo>
                    <a:pt x="224701" y="518604"/>
                  </a:lnTo>
                  <a:lnTo>
                    <a:pt x="224701" y="3887647"/>
                  </a:lnTo>
                  <a:lnTo>
                    <a:pt x="0" y="3887647"/>
                  </a:lnTo>
                  <a:lnTo>
                    <a:pt x="0" y="4406265"/>
                  </a:lnTo>
                  <a:lnTo>
                    <a:pt x="1486522" y="4406265"/>
                  </a:lnTo>
                  <a:lnTo>
                    <a:pt x="1486522" y="3887647"/>
                  </a:lnTo>
                  <a:lnTo>
                    <a:pt x="1261808" y="3887647"/>
                  </a:lnTo>
                  <a:lnTo>
                    <a:pt x="1261808" y="518604"/>
                  </a:lnTo>
                  <a:lnTo>
                    <a:pt x="1486522" y="518604"/>
                  </a:lnTo>
                  <a:lnTo>
                    <a:pt x="1486522" y="0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03360" y="3024339"/>
              <a:ext cx="695325" cy="2775585"/>
            </a:xfrm>
            <a:custGeom>
              <a:avLst/>
              <a:gdLst/>
              <a:ahLst/>
              <a:cxnLst/>
              <a:rect l="l" t="t" r="r" b="b"/>
              <a:pathLst>
                <a:path w="695325" h="2775585">
                  <a:moveTo>
                    <a:pt x="241998" y="96215"/>
                  </a:moveTo>
                  <a:lnTo>
                    <a:pt x="234429" y="58762"/>
                  </a:lnTo>
                  <a:lnTo>
                    <a:pt x="213817" y="28181"/>
                  </a:lnTo>
                  <a:lnTo>
                    <a:pt x="183222" y="7556"/>
                  </a:lnTo>
                  <a:lnTo>
                    <a:pt x="145783" y="0"/>
                  </a:lnTo>
                  <a:lnTo>
                    <a:pt x="96215" y="0"/>
                  </a:lnTo>
                  <a:lnTo>
                    <a:pt x="58762" y="7556"/>
                  </a:lnTo>
                  <a:lnTo>
                    <a:pt x="28181" y="28181"/>
                  </a:lnTo>
                  <a:lnTo>
                    <a:pt x="7556" y="58762"/>
                  </a:lnTo>
                  <a:lnTo>
                    <a:pt x="0" y="96215"/>
                  </a:lnTo>
                  <a:lnTo>
                    <a:pt x="0" y="2679268"/>
                  </a:lnTo>
                  <a:lnTo>
                    <a:pt x="7556" y="2716720"/>
                  </a:lnTo>
                  <a:lnTo>
                    <a:pt x="28181" y="2747302"/>
                  </a:lnTo>
                  <a:lnTo>
                    <a:pt x="58762" y="2767927"/>
                  </a:lnTo>
                  <a:lnTo>
                    <a:pt x="96215" y="2775483"/>
                  </a:lnTo>
                  <a:lnTo>
                    <a:pt x="145783" y="2775483"/>
                  </a:lnTo>
                  <a:lnTo>
                    <a:pt x="183222" y="2767927"/>
                  </a:lnTo>
                  <a:lnTo>
                    <a:pt x="213817" y="2747302"/>
                  </a:lnTo>
                  <a:lnTo>
                    <a:pt x="234429" y="2716720"/>
                  </a:lnTo>
                  <a:lnTo>
                    <a:pt x="241998" y="2679268"/>
                  </a:lnTo>
                  <a:lnTo>
                    <a:pt x="241998" y="96215"/>
                  </a:lnTo>
                  <a:close/>
                </a:path>
                <a:path w="695325" h="2775585">
                  <a:moveTo>
                    <a:pt x="695134" y="96215"/>
                  </a:moveTo>
                  <a:lnTo>
                    <a:pt x="687578" y="58762"/>
                  </a:lnTo>
                  <a:lnTo>
                    <a:pt x="666953" y="28181"/>
                  </a:lnTo>
                  <a:lnTo>
                    <a:pt x="636371" y="7556"/>
                  </a:lnTo>
                  <a:lnTo>
                    <a:pt x="598919" y="0"/>
                  </a:lnTo>
                  <a:lnTo>
                    <a:pt x="549351" y="0"/>
                  </a:lnTo>
                  <a:lnTo>
                    <a:pt x="511898" y="7556"/>
                  </a:lnTo>
                  <a:lnTo>
                    <a:pt x="481317" y="28181"/>
                  </a:lnTo>
                  <a:lnTo>
                    <a:pt x="460705" y="58762"/>
                  </a:lnTo>
                  <a:lnTo>
                    <a:pt x="453136" y="96215"/>
                  </a:lnTo>
                  <a:lnTo>
                    <a:pt x="453136" y="2679268"/>
                  </a:lnTo>
                  <a:lnTo>
                    <a:pt x="460705" y="2716720"/>
                  </a:lnTo>
                  <a:lnTo>
                    <a:pt x="481317" y="2747302"/>
                  </a:lnTo>
                  <a:lnTo>
                    <a:pt x="511898" y="2767927"/>
                  </a:lnTo>
                  <a:lnTo>
                    <a:pt x="549351" y="2775483"/>
                  </a:lnTo>
                  <a:lnTo>
                    <a:pt x="598919" y="2775483"/>
                  </a:lnTo>
                  <a:lnTo>
                    <a:pt x="636371" y="2767927"/>
                  </a:lnTo>
                  <a:lnTo>
                    <a:pt x="666953" y="2747302"/>
                  </a:lnTo>
                  <a:lnTo>
                    <a:pt x="687578" y="2716720"/>
                  </a:lnTo>
                  <a:lnTo>
                    <a:pt x="695134" y="2679268"/>
                  </a:lnTo>
                  <a:lnTo>
                    <a:pt x="695134" y="96215"/>
                  </a:lnTo>
                  <a:close/>
                </a:path>
              </a:pathLst>
            </a:custGeom>
            <a:solidFill>
              <a:srgbClr val="F1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68927" y="2208948"/>
              <a:ext cx="1486535" cy="4406265"/>
            </a:xfrm>
            <a:custGeom>
              <a:avLst/>
              <a:gdLst/>
              <a:ahLst/>
              <a:cxnLst/>
              <a:rect l="l" t="t" r="r" b="b"/>
              <a:pathLst>
                <a:path w="1486534" h="4406265">
                  <a:moveTo>
                    <a:pt x="1486522" y="0"/>
                  </a:moveTo>
                  <a:lnTo>
                    <a:pt x="0" y="0"/>
                  </a:lnTo>
                  <a:lnTo>
                    <a:pt x="0" y="518604"/>
                  </a:lnTo>
                  <a:lnTo>
                    <a:pt x="224713" y="518604"/>
                  </a:lnTo>
                  <a:lnTo>
                    <a:pt x="224713" y="3887647"/>
                  </a:lnTo>
                  <a:lnTo>
                    <a:pt x="0" y="3887647"/>
                  </a:lnTo>
                  <a:lnTo>
                    <a:pt x="0" y="4406265"/>
                  </a:lnTo>
                  <a:lnTo>
                    <a:pt x="1486522" y="4406265"/>
                  </a:lnTo>
                  <a:lnTo>
                    <a:pt x="1486522" y="3887647"/>
                  </a:lnTo>
                  <a:lnTo>
                    <a:pt x="1261821" y="3887647"/>
                  </a:lnTo>
                  <a:lnTo>
                    <a:pt x="1261821" y="518604"/>
                  </a:lnTo>
                  <a:lnTo>
                    <a:pt x="1486522" y="518604"/>
                  </a:lnTo>
                  <a:lnTo>
                    <a:pt x="1486522" y="0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86407" y="1878444"/>
              <a:ext cx="4307205" cy="3921760"/>
            </a:xfrm>
            <a:custGeom>
              <a:avLst/>
              <a:gdLst/>
              <a:ahLst/>
              <a:cxnLst/>
              <a:rect l="l" t="t" r="r" b="b"/>
              <a:pathLst>
                <a:path w="4307205" h="3921760">
                  <a:moveTo>
                    <a:pt x="3120199" y="1242110"/>
                  </a:moveTo>
                  <a:lnTo>
                    <a:pt x="3112643" y="1204658"/>
                  </a:lnTo>
                  <a:lnTo>
                    <a:pt x="3092018" y="1174076"/>
                  </a:lnTo>
                  <a:lnTo>
                    <a:pt x="3061436" y="1153452"/>
                  </a:lnTo>
                  <a:lnTo>
                    <a:pt x="3023984" y="1145895"/>
                  </a:lnTo>
                  <a:lnTo>
                    <a:pt x="2974416" y="1145895"/>
                  </a:lnTo>
                  <a:lnTo>
                    <a:pt x="2936964" y="1153452"/>
                  </a:lnTo>
                  <a:lnTo>
                    <a:pt x="2906382" y="1174076"/>
                  </a:lnTo>
                  <a:lnTo>
                    <a:pt x="2885757" y="1204658"/>
                  </a:lnTo>
                  <a:lnTo>
                    <a:pt x="2878201" y="1242110"/>
                  </a:lnTo>
                  <a:lnTo>
                    <a:pt x="2878201" y="3825163"/>
                  </a:lnTo>
                  <a:lnTo>
                    <a:pt x="2885757" y="3862616"/>
                  </a:lnTo>
                  <a:lnTo>
                    <a:pt x="2906382" y="3893197"/>
                  </a:lnTo>
                  <a:lnTo>
                    <a:pt x="2936964" y="3913822"/>
                  </a:lnTo>
                  <a:lnTo>
                    <a:pt x="2974416" y="3921379"/>
                  </a:lnTo>
                  <a:lnTo>
                    <a:pt x="3023984" y="3921379"/>
                  </a:lnTo>
                  <a:lnTo>
                    <a:pt x="3061436" y="3913822"/>
                  </a:lnTo>
                  <a:lnTo>
                    <a:pt x="3092018" y="3893197"/>
                  </a:lnTo>
                  <a:lnTo>
                    <a:pt x="3112643" y="3862616"/>
                  </a:lnTo>
                  <a:lnTo>
                    <a:pt x="3120199" y="3825163"/>
                  </a:lnTo>
                  <a:lnTo>
                    <a:pt x="3120199" y="1242110"/>
                  </a:lnTo>
                  <a:close/>
                </a:path>
                <a:path w="4307205" h="3921760">
                  <a:moveTo>
                    <a:pt x="3573348" y="1242110"/>
                  </a:moveTo>
                  <a:lnTo>
                    <a:pt x="3565779" y="1204658"/>
                  </a:lnTo>
                  <a:lnTo>
                    <a:pt x="3545167" y="1174076"/>
                  </a:lnTo>
                  <a:lnTo>
                    <a:pt x="3514585" y="1153452"/>
                  </a:lnTo>
                  <a:lnTo>
                    <a:pt x="3477133" y="1145895"/>
                  </a:lnTo>
                  <a:lnTo>
                    <a:pt x="3427565" y="1145895"/>
                  </a:lnTo>
                  <a:lnTo>
                    <a:pt x="3390112" y="1153452"/>
                  </a:lnTo>
                  <a:lnTo>
                    <a:pt x="3359531" y="1174076"/>
                  </a:lnTo>
                  <a:lnTo>
                    <a:pt x="3338906" y="1204658"/>
                  </a:lnTo>
                  <a:lnTo>
                    <a:pt x="3331349" y="1242110"/>
                  </a:lnTo>
                  <a:lnTo>
                    <a:pt x="3331349" y="3825163"/>
                  </a:lnTo>
                  <a:lnTo>
                    <a:pt x="3338906" y="3862616"/>
                  </a:lnTo>
                  <a:lnTo>
                    <a:pt x="3359531" y="3893197"/>
                  </a:lnTo>
                  <a:lnTo>
                    <a:pt x="3390112" y="3913822"/>
                  </a:lnTo>
                  <a:lnTo>
                    <a:pt x="3427565" y="3921379"/>
                  </a:lnTo>
                  <a:lnTo>
                    <a:pt x="3477133" y="3921379"/>
                  </a:lnTo>
                  <a:lnTo>
                    <a:pt x="3514585" y="3913822"/>
                  </a:lnTo>
                  <a:lnTo>
                    <a:pt x="3545167" y="3893197"/>
                  </a:lnTo>
                  <a:lnTo>
                    <a:pt x="3565779" y="3862616"/>
                  </a:lnTo>
                  <a:lnTo>
                    <a:pt x="3573348" y="3825163"/>
                  </a:lnTo>
                  <a:lnTo>
                    <a:pt x="3573348" y="1242110"/>
                  </a:lnTo>
                  <a:close/>
                </a:path>
                <a:path w="4307205" h="3921760">
                  <a:moveTo>
                    <a:pt x="4306798" y="0"/>
                  </a:moveTo>
                  <a:lnTo>
                    <a:pt x="0" y="0"/>
                  </a:lnTo>
                  <a:lnTo>
                    <a:pt x="0" y="330504"/>
                  </a:lnTo>
                  <a:lnTo>
                    <a:pt x="4306798" y="330504"/>
                  </a:lnTo>
                  <a:lnTo>
                    <a:pt x="4306798" y="0"/>
                  </a:lnTo>
                  <a:close/>
                </a:path>
              </a:pathLst>
            </a:custGeom>
            <a:solidFill>
              <a:srgbClr val="F1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86407" y="1723376"/>
              <a:ext cx="4307205" cy="5135245"/>
            </a:xfrm>
            <a:custGeom>
              <a:avLst/>
              <a:gdLst/>
              <a:ahLst/>
              <a:cxnLst/>
              <a:rect l="l" t="t" r="r" b="b"/>
              <a:pathLst>
                <a:path w="4307205" h="5135245">
                  <a:moveTo>
                    <a:pt x="4306798" y="4804118"/>
                  </a:moveTo>
                  <a:lnTo>
                    <a:pt x="0" y="4804118"/>
                  </a:lnTo>
                  <a:lnTo>
                    <a:pt x="0" y="5134622"/>
                  </a:lnTo>
                  <a:lnTo>
                    <a:pt x="4306798" y="5134622"/>
                  </a:lnTo>
                  <a:lnTo>
                    <a:pt x="4306798" y="4804118"/>
                  </a:lnTo>
                  <a:close/>
                </a:path>
                <a:path w="4307205" h="5135245">
                  <a:moveTo>
                    <a:pt x="4306798" y="0"/>
                  </a:moveTo>
                  <a:lnTo>
                    <a:pt x="0" y="0"/>
                  </a:lnTo>
                  <a:lnTo>
                    <a:pt x="0" y="155067"/>
                  </a:lnTo>
                  <a:lnTo>
                    <a:pt x="4306798" y="155067"/>
                  </a:lnTo>
                  <a:lnTo>
                    <a:pt x="4306798" y="0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86407" y="6372428"/>
              <a:ext cx="4307205" cy="155575"/>
            </a:xfrm>
            <a:custGeom>
              <a:avLst/>
              <a:gdLst/>
              <a:ahLst/>
              <a:cxnLst/>
              <a:rect l="l" t="t" r="r" b="b"/>
              <a:pathLst>
                <a:path w="4307205" h="155575">
                  <a:moveTo>
                    <a:pt x="4306798" y="0"/>
                  </a:moveTo>
                  <a:lnTo>
                    <a:pt x="0" y="0"/>
                  </a:lnTo>
                  <a:lnTo>
                    <a:pt x="0" y="155066"/>
                  </a:lnTo>
                  <a:lnTo>
                    <a:pt x="4306798" y="155066"/>
                  </a:lnTo>
                  <a:lnTo>
                    <a:pt x="4306798" y="0"/>
                  </a:lnTo>
                  <a:close/>
                </a:path>
              </a:pathLst>
            </a:custGeom>
            <a:solidFill>
              <a:srgbClr val="F1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07674" y="0"/>
              <a:ext cx="3885565" cy="1723389"/>
            </a:xfrm>
            <a:custGeom>
              <a:avLst/>
              <a:gdLst/>
              <a:ahLst/>
              <a:cxnLst/>
              <a:rect l="l" t="t" r="r" b="b"/>
              <a:pathLst>
                <a:path w="3885565" h="1723389">
                  <a:moveTo>
                    <a:pt x="3836416" y="0"/>
                  </a:moveTo>
                  <a:lnTo>
                    <a:pt x="3833863" y="0"/>
                  </a:lnTo>
                  <a:lnTo>
                    <a:pt x="2387" y="1195781"/>
                  </a:lnTo>
                  <a:lnTo>
                    <a:pt x="0" y="1199019"/>
                  </a:lnTo>
                  <a:lnTo>
                    <a:pt x="0" y="1723364"/>
                  </a:lnTo>
                  <a:lnTo>
                    <a:pt x="3885519" y="1723364"/>
                  </a:lnTo>
                  <a:lnTo>
                    <a:pt x="3885519" y="15325"/>
                  </a:lnTo>
                  <a:lnTo>
                    <a:pt x="3836416" y="0"/>
                  </a:lnTo>
                  <a:close/>
                </a:path>
              </a:pathLst>
            </a:custGeom>
            <a:solidFill>
              <a:srgbClr val="EF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14882" y="315840"/>
              <a:ext cx="2478405" cy="1091565"/>
            </a:xfrm>
            <a:custGeom>
              <a:avLst/>
              <a:gdLst/>
              <a:ahLst/>
              <a:cxnLst/>
              <a:rect l="l" t="t" r="r" b="b"/>
              <a:pathLst>
                <a:path w="2478404" h="1091565">
                  <a:moveTo>
                    <a:pt x="2427922" y="0"/>
                  </a:moveTo>
                  <a:lnTo>
                    <a:pt x="0" y="757745"/>
                  </a:lnTo>
                  <a:lnTo>
                    <a:pt x="0" y="1091285"/>
                  </a:lnTo>
                  <a:lnTo>
                    <a:pt x="2478316" y="1091285"/>
                  </a:lnTo>
                  <a:lnTo>
                    <a:pt x="2478316" y="15735"/>
                  </a:lnTo>
                  <a:lnTo>
                    <a:pt x="2427922" y="0"/>
                  </a:lnTo>
                  <a:close/>
                </a:path>
              </a:pathLst>
            </a:custGeom>
            <a:solidFill>
              <a:srgbClr val="F14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38712" y="369010"/>
              <a:ext cx="294640" cy="448309"/>
            </a:xfrm>
            <a:custGeom>
              <a:avLst/>
              <a:gdLst/>
              <a:ahLst/>
              <a:cxnLst/>
              <a:rect l="l" t="t" r="r" b="b"/>
              <a:pathLst>
                <a:path w="294640" h="448309">
                  <a:moveTo>
                    <a:pt x="287972" y="303834"/>
                  </a:moveTo>
                  <a:lnTo>
                    <a:pt x="267335" y="242252"/>
                  </a:lnTo>
                  <a:lnTo>
                    <a:pt x="249897" y="190246"/>
                  </a:lnTo>
                  <a:lnTo>
                    <a:pt x="208737" y="67475"/>
                  </a:lnTo>
                  <a:lnTo>
                    <a:pt x="201142" y="44818"/>
                  </a:lnTo>
                  <a:lnTo>
                    <a:pt x="194246" y="27216"/>
                  </a:lnTo>
                  <a:lnTo>
                    <a:pt x="187388" y="16891"/>
                  </a:lnTo>
                  <a:lnTo>
                    <a:pt x="187388" y="190246"/>
                  </a:lnTo>
                  <a:lnTo>
                    <a:pt x="105549" y="190246"/>
                  </a:lnTo>
                  <a:lnTo>
                    <a:pt x="146850" y="67475"/>
                  </a:lnTo>
                  <a:lnTo>
                    <a:pt x="148386" y="67475"/>
                  </a:lnTo>
                  <a:lnTo>
                    <a:pt x="187388" y="190246"/>
                  </a:lnTo>
                  <a:lnTo>
                    <a:pt x="187388" y="16891"/>
                  </a:lnTo>
                  <a:lnTo>
                    <a:pt x="184823" y="13017"/>
                  </a:lnTo>
                  <a:lnTo>
                    <a:pt x="170726" y="3479"/>
                  </a:lnTo>
                  <a:lnTo>
                    <a:pt x="149910" y="0"/>
                  </a:lnTo>
                  <a:lnTo>
                    <a:pt x="128981" y="3479"/>
                  </a:lnTo>
                  <a:lnTo>
                    <a:pt x="114642" y="12979"/>
                  </a:lnTo>
                  <a:lnTo>
                    <a:pt x="104838" y="27241"/>
                  </a:lnTo>
                  <a:lnTo>
                    <a:pt x="97612" y="44818"/>
                  </a:lnTo>
                  <a:lnTo>
                    <a:pt x="6502" y="303834"/>
                  </a:lnTo>
                  <a:lnTo>
                    <a:pt x="66916" y="303834"/>
                  </a:lnTo>
                  <a:lnTo>
                    <a:pt x="87960" y="242252"/>
                  </a:lnTo>
                  <a:lnTo>
                    <a:pt x="204216" y="242252"/>
                  </a:lnTo>
                  <a:lnTo>
                    <a:pt x="223723" y="303834"/>
                  </a:lnTo>
                  <a:lnTo>
                    <a:pt x="287972" y="303834"/>
                  </a:lnTo>
                  <a:close/>
                </a:path>
                <a:path w="294640" h="448309">
                  <a:moveTo>
                    <a:pt x="294487" y="386969"/>
                  </a:moveTo>
                  <a:lnTo>
                    <a:pt x="0" y="386969"/>
                  </a:lnTo>
                  <a:lnTo>
                    <a:pt x="0" y="448144"/>
                  </a:lnTo>
                  <a:lnTo>
                    <a:pt x="294487" y="448144"/>
                  </a:lnTo>
                  <a:lnTo>
                    <a:pt x="294487" y="386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7300" y="633524"/>
            <a:ext cx="7363459" cy="7251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550" spc="285" dirty="0"/>
              <a:t>ОБЯЗАННОСТИ</a:t>
            </a:r>
            <a:r>
              <a:rPr sz="4550" spc="-265" dirty="0"/>
              <a:t> </a:t>
            </a:r>
            <a:r>
              <a:rPr sz="4550" spc="350" dirty="0"/>
              <a:t>БАНКА</a:t>
            </a:r>
            <a:endParaRPr sz="4550"/>
          </a:p>
        </p:txBody>
      </p:sp>
      <p:sp>
        <p:nvSpPr>
          <p:cNvPr id="15" name="object 15"/>
          <p:cNvSpPr txBox="1"/>
          <p:nvPr/>
        </p:nvSpPr>
        <p:spPr>
          <a:xfrm>
            <a:off x="347300" y="2876543"/>
            <a:ext cx="3056255" cy="33842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90"/>
              </a:spcBef>
            </a:pP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приёма</a:t>
            </a:r>
            <a:endParaRPr sz="1800" dirty="0">
              <a:latin typeface="Verdana"/>
              <a:cs typeface="Verdana"/>
            </a:endParaRPr>
          </a:p>
          <a:p>
            <a:pPr marL="12700" marR="5080">
              <a:lnSpc>
                <a:spcPts val="2150"/>
              </a:lnSpc>
              <a:spcBef>
                <a:spcPts val="80"/>
              </a:spcBef>
            </a:pP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об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живание 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идентифи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ировать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клиен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а, 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дс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ави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ля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или 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выгодоприобретателя;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принимать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обоснованные</a:t>
            </a:r>
            <a:endParaRPr sz="1800" dirty="0">
              <a:latin typeface="Verdana"/>
              <a:cs typeface="Verdana"/>
            </a:endParaRPr>
          </a:p>
          <a:p>
            <a:pPr marL="12700" marR="1092200">
              <a:lnSpc>
                <a:spcPts val="2150"/>
              </a:lnSpc>
              <a:spcBef>
                <a:spcPts val="10"/>
              </a:spcBef>
            </a:pP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доступные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меры 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идентифи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ии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ts val="2085"/>
              </a:lnSpc>
            </a:pP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бенефи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иарных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лад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льцев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3121" y="2926733"/>
            <a:ext cx="2312945" cy="333552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Опр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лять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ли  дея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льности,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финанс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овое 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ение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ло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ую 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репут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ию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клиен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ов, 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ис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чники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проис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дения 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ден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жных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ср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дств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ино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о 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имущества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клиен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ов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98098" y="2963616"/>
            <a:ext cx="2828317" cy="39514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9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Фиксировать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ts val="2150"/>
              </a:lnSpc>
            </a:pP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дс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лять</a:t>
            </a:r>
            <a:endParaRPr sz="1800" dirty="0">
              <a:latin typeface="Verdana"/>
              <a:cs typeface="Verdana"/>
            </a:endParaRPr>
          </a:p>
          <a:p>
            <a:pPr marL="12700" marR="168275">
              <a:lnSpc>
                <a:spcPts val="2150"/>
              </a:lnSpc>
              <a:spcBef>
                <a:spcPts val="80"/>
              </a:spcBef>
            </a:pP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уп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лном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ченный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ор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ан 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св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дения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0" dirty="0" err="1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25" dirty="0" err="1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35" dirty="0" err="1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15" dirty="0" err="1">
                <a:solidFill>
                  <a:srgbClr val="FFFFFF"/>
                </a:solidFill>
                <a:latin typeface="Verdana"/>
                <a:cs typeface="Verdana"/>
              </a:rPr>
              <a:t>азах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пров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дении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опера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ий, 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закл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чении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овора</a:t>
            </a:r>
            <a:endParaRPr sz="1800" dirty="0">
              <a:latin typeface="Verdana"/>
              <a:cs typeface="Verdana"/>
            </a:endParaRPr>
          </a:p>
          <a:p>
            <a:pPr marL="12700" marR="5080">
              <a:lnSpc>
                <a:spcPts val="2150"/>
              </a:lnSpc>
              <a:spcBef>
                <a:spcPts val="5"/>
              </a:spcBef>
            </a:pP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рас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ении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овора 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ини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иативе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бан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lang="ru-RU" sz="1800" spc="-5" dirty="0">
                <a:solidFill>
                  <a:srgbClr val="FFFFFF"/>
                </a:solidFill>
                <a:latin typeface="Verdana"/>
                <a:cs typeface="Verdana"/>
              </a:rPr>
              <a:t>, предотвращать проведение сомнительных операций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2665" y="2438502"/>
            <a:ext cx="10209312" cy="248920"/>
            <a:chOff x="359994" y="2456997"/>
            <a:chExt cx="10209312" cy="248920"/>
          </a:xfrm>
        </p:grpSpPr>
        <p:sp>
          <p:nvSpPr>
            <p:cNvPr id="19" name="object 19"/>
            <p:cNvSpPr/>
            <p:nvPr/>
          </p:nvSpPr>
          <p:spPr>
            <a:xfrm>
              <a:off x="505800" y="2574849"/>
              <a:ext cx="10063506" cy="102183"/>
            </a:xfrm>
            <a:custGeom>
              <a:avLst/>
              <a:gdLst/>
              <a:ahLst/>
              <a:cxnLst/>
              <a:rect l="l" t="t" r="r" b="b"/>
              <a:pathLst>
                <a:path w="7213600">
                  <a:moveTo>
                    <a:pt x="0" y="0"/>
                  </a:moveTo>
                  <a:lnTo>
                    <a:pt x="721320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757159" y="2574850"/>
              <a:ext cx="2232660" cy="0"/>
            </a:xfrm>
            <a:custGeom>
              <a:avLst/>
              <a:gdLst/>
              <a:ahLst/>
              <a:cxnLst/>
              <a:rect l="l" t="t" r="r" b="b"/>
              <a:pathLst>
                <a:path w="2232659">
                  <a:moveTo>
                    <a:pt x="0" y="0"/>
                  </a:moveTo>
                  <a:lnTo>
                    <a:pt x="2232355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718999" y="2574850"/>
              <a:ext cx="2289810" cy="0"/>
            </a:xfrm>
            <a:custGeom>
              <a:avLst/>
              <a:gdLst/>
              <a:ahLst/>
              <a:cxnLst/>
              <a:rect l="l" t="t" r="r" b="b"/>
              <a:pathLst>
                <a:path w="2289809">
                  <a:moveTo>
                    <a:pt x="0" y="0"/>
                  </a:moveTo>
                  <a:lnTo>
                    <a:pt x="0" y="0"/>
                  </a:lnTo>
                </a:path>
                <a:path w="2289809">
                  <a:moveTo>
                    <a:pt x="2289606" y="0"/>
                  </a:moveTo>
                  <a:lnTo>
                    <a:pt x="228960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94" y="2456997"/>
              <a:ext cx="248412" cy="2483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394" y="2456997"/>
              <a:ext cx="248411" cy="24839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594792" y="2456997"/>
              <a:ext cx="248920" cy="248920"/>
            </a:xfrm>
            <a:custGeom>
              <a:avLst/>
              <a:gdLst/>
              <a:ahLst/>
              <a:cxnLst/>
              <a:rect l="l" t="t" r="r" b="b"/>
              <a:pathLst>
                <a:path w="248920" h="248919">
                  <a:moveTo>
                    <a:pt x="124205" y="0"/>
                  </a:moveTo>
                  <a:lnTo>
                    <a:pt x="75861" y="9759"/>
                  </a:lnTo>
                  <a:lnTo>
                    <a:pt x="36380" y="36375"/>
                  </a:lnTo>
                  <a:lnTo>
                    <a:pt x="9761" y="75855"/>
                  </a:lnTo>
                  <a:lnTo>
                    <a:pt x="0" y="124206"/>
                  </a:lnTo>
                  <a:lnTo>
                    <a:pt x="9761" y="172548"/>
                  </a:lnTo>
                  <a:lnTo>
                    <a:pt x="36380" y="212024"/>
                  </a:lnTo>
                  <a:lnTo>
                    <a:pt x="75861" y="238639"/>
                  </a:lnTo>
                  <a:lnTo>
                    <a:pt x="124205" y="248399"/>
                  </a:lnTo>
                  <a:lnTo>
                    <a:pt x="172550" y="238639"/>
                  </a:lnTo>
                  <a:lnTo>
                    <a:pt x="212031" y="212024"/>
                  </a:lnTo>
                  <a:lnTo>
                    <a:pt x="238650" y="172548"/>
                  </a:lnTo>
                  <a:lnTo>
                    <a:pt x="248411" y="124206"/>
                  </a:lnTo>
                  <a:lnTo>
                    <a:pt x="238650" y="75855"/>
                  </a:lnTo>
                  <a:lnTo>
                    <a:pt x="212031" y="36375"/>
                  </a:lnTo>
                  <a:lnTo>
                    <a:pt x="172550" y="9759"/>
                  </a:lnTo>
                  <a:lnTo>
                    <a:pt x="124205" y="0"/>
                  </a:lnTo>
                  <a:close/>
                </a:path>
              </a:pathLst>
            </a:custGeom>
            <a:solidFill>
              <a:srgbClr val="000000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634404" y="2496595"/>
              <a:ext cx="169545" cy="169545"/>
            </a:xfrm>
            <a:custGeom>
              <a:avLst/>
              <a:gdLst/>
              <a:ahLst/>
              <a:cxnLst/>
              <a:rect l="l" t="t" r="r" b="b"/>
              <a:pathLst>
                <a:path w="169545" h="169544">
                  <a:moveTo>
                    <a:pt x="84594" y="0"/>
                  </a:moveTo>
                  <a:lnTo>
                    <a:pt x="51665" y="6649"/>
                  </a:lnTo>
                  <a:lnTo>
                    <a:pt x="24776" y="24782"/>
                  </a:lnTo>
                  <a:lnTo>
                    <a:pt x="6647" y="51676"/>
                  </a:lnTo>
                  <a:lnTo>
                    <a:pt x="0" y="84607"/>
                  </a:lnTo>
                  <a:lnTo>
                    <a:pt x="6647" y="117536"/>
                  </a:lnTo>
                  <a:lnTo>
                    <a:pt x="24776" y="144425"/>
                  </a:lnTo>
                  <a:lnTo>
                    <a:pt x="51665" y="162554"/>
                  </a:lnTo>
                  <a:lnTo>
                    <a:pt x="84594" y="169202"/>
                  </a:lnTo>
                  <a:lnTo>
                    <a:pt x="117524" y="162554"/>
                  </a:lnTo>
                  <a:lnTo>
                    <a:pt x="144413" y="144425"/>
                  </a:lnTo>
                  <a:lnTo>
                    <a:pt x="162541" y="117536"/>
                  </a:lnTo>
                  <a:lnTo>
                    <a:pt x="169189" y="84607"/>
                  </a:lnTo>
                  <a:lnTo>
                    <a:pt x="162541" y="51676"/>
                  </a:lnTo>
                  <a:lnTo>
                    <a:pt x="144413" y="24782"/>
                  </a:lnTo>
                  <a:lnTo>
                    <a:pt x="117524" y="6649"/>
                  </a:lnTo>
                  <a:lnTo>
                    <a:pt x="84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624160" y="6241743"/>
            <a:ext cx="247650" cy="375103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</a:pPr>
            <a:r>
              <a:rPr lang="ru-RU" sz="2000" b="1" spc="70" dirty="0">
                <a:solidFill>
                  <a:schemeClr val="bg1"/>
                </a:solidFill>
                <a:latin typeface="Tahoma"/>
                <a:cs typeface="Tahoma"/>
              </a:rPr>
              <a:t>8</a:t>
            </a:r>
            <a:endParaRPr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50" dirty="0"/>
              <a:t>РИСКИ</a:t>
            </a:r>
            <a:r>
              <a:rPr spc="-70" dirty="0"/>
              <a:t> </a:t>
            </a:r>
            <a:r>
              <a:rPr spc="50" dirty="0"/>
              <a:t>БИЗН</a:t>
            </a:r>
            <a:r>
              <a:rPr spc="35" dirty="0"/>
              <a:t>Е</a:t>
            </a:r>
            <a:r>
              <a:rPr spc="20" dirty="0"/>
              <a:t>С</a:t>
            </a:r>
            <a:r>
              <a:rPr spc="45" dirty="0"/>
              <a:t>А</a:t>
            </a:r>
            <a:r>
              <a:rPr spc="-70" dirty="0"/>
              <a:t> </a:t>
            </a:r>
            <a:r>
              <a:rPr spc="15" dirty="0"/>
              <a:t>ПО</a:t>
            </a:r>
            <a:r>
              <a:rPr spc="-70" dirty="0"/>
              <a:t> </a:t>
            </a:r>
            <a:r>
              <a:rPr spc="-20" dirty="0"/>
              <a:t>115-</a:t>
            </a:r>
            <a:r>
              <a:rPr spc="-30" dirty="0"/>
              <a:t>Ф</a:t>
            </a:r>
            <a:r>
              <a:rPr spc="80" dirty="0"/>
              <a:t>З</a:t>
            </a:r>
          </a:p>
        </p:txBody>
      </p:sp>
      <p:sp>
        <p:nvSpPr>
          <p:cNvPr id="28" name="object 17">
            <a:extLst>
              <a:ext uri="{FF2B5EF4-FFF2-40B4-BE49-F238E27FC236}">
                <a16:creationId xmlns:a16="http://schemas.microsoft.com/office/drawing/2014/main" id="{22681080-BF0C-4ABC-B992-D021C3C2EF0E}"/>
              </a:ext>
            </a:extLst>
          </p:cNvPr>
          <p:cNvSpPr txBox="1"/>
          <p:nvPr/>
        </p:nvSpPr>
        <p:spPr>
          <a:xfrm>
            <a:off x="9126415" y="2922142"/>
            <a:ext cx="2828317" cy="281012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90"/>
              </a:spcBef>
            </a:pPr>
            <a:r>
              <a:rPr lang="ru-RU" sz="1800" dirty="0">
                <a:solidFill>
                  <a:schemeClr val="bg1"/>
                </a:solidFill>
                <a:latin typeface="Verdana"/>
                <a:cs typeface="Verdana"/>
              </a:rPr>
              <a:t>Информировать ЦБ РФ и клиента о его </a:t>
            </a:r>
            <a:r>
              <a:rPr lang="ru-RU" dirty="0">
                <a:solidFill>
                  <a:schemeClr val="bg1"/>
                </a:solidFill>
                <a:latin typeface="Verdana"/>
              </a:rPr>
              <a:t>отнесении банком и ЦБ РФ к группе высокой степени (уровня) риска совершения подозрительных операций с последующими ограничениями  </a:t>
            </a:r>
            <a:endParaRPr sz="1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30" name="object 23">
            <a:extLst>
              <a:ext uri="{FF2B5EF4-FFF2-40B4-BE49-F238E27FC236}">
                <a16:creationId xmlns:a16="http://schemas.microsoft.com/office/drawing/2014/main" id="{B37A56E9-F851-4F6D-8E12-B54CEC55A9E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7289" y="2436583"/>
            <a:ext cx="248411" cy="2483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8711" y="755967"/>
            <a:ext cx="294640" cy="61594"/>
          </a:xfrm>
          <a:custGeom>
            <a:avLst/>
            <a:gdLst/>
            <a:ahLst/>
            <a:cxnLst/>
            <a:rect l="l" t="t" r="r" b="b"/>
            <a:pathLst>
              <a:path w="294640" h="61594">
                <a:moveTo>
                  <a:pt x="294487" y="0"/>
                </a:moveTo>
                <a:lnTo>
                  <a:pt x="0" y="0"/>
                </a:lnTo>
                <a:lnTo>
                  <a:pt x="0" y="61188"/>
                </a:lnTo>
                <a:lnTo>
                  <a:pt x="294487" y="61188"/>
                </a:lnTo>
                <a:lnTo>
                  <a:pt x="294487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45225" y="368999"/>
            <a:ext cx="281940" cy="304165"/>
          </a:xfrm>
          <a:custGeom>
            <a:avLst/>
            <a:gdLst/>
            <a:ahLst/>
            <a:cxnLst/>
            <a:rect l="l" t="t" r="r" b="b"/>
            <a:pathLst>
              <a:path w="281940" h="304165">
                <a:moveTo>
                  <a:pt x="143408" y="0"/>
                </a:moveTo>
                <a:lnTo>
                  <a:pt x="98334" y="27249"/>
                </a:lnTo>
                <a:lnTo>
                  <a:pt x="0" y="303834"/>
                </a:lnTo>
                <a:lnTo>
                  <a:pt x="60413" y="303834"/>
                </a:lnTo>
                <a:lnTo>
                  <a:pt x="81457" y="242252"/>
                </a:lnTo>
                <a:lnTo>
                  <a:pt x="260825" y="242252"/>
                </a:lnTo>
                <a:lnTo>
                  <a:pt x="243391" y="190245"/>
                </a:lnTo>
                <a:lnTo>
                  <a:pt x="99047" y="190245"/>
                </a:lnTo>
                <a:lnTo>
                  <a:pt x="140347" y="67475"/>
                </a:lnTo>
                <a:lnTo>
                  <a:pt x="202235" y="67475"/>
                </a:lnTo>
                <a:lnTo>
                  <a:pt x="194640" y="44818"/>
                </a:lnTo>
                <a:lnTo>
                  <a:pt x="187735" y="27217"/>
                </a:lnTo>
                <a:lnTo>
                  <a:pt x="178311" y="13017"/>
                </a:lnTo>
                <a:lnTo>
                  <a:pt x="164222" y="3480"/>
                </a:lnTo>
                <a:lnTo>
                  <a:pt x="143408" y="0"/>
                </a:lnTo>
                <a:close/>
              </a:path>
              <a:path w="281940" h="304165">
                <a:moveTo>
                  <a:pt x="260825" y="242252"/>
                </a:moveTo>
                <a:lnTo>
                  <a:pt x="197713" y="242252"/>
                </a:lnTo>
                <a:lnTo>
                  <a:pt x="217220" y="303834"/>
                </a:lnTo>
                <a:lnTo>
                  <a:pt x="281470" y="303834"/>
                </a:lnTo>
                <a:lnTo>
                  <a:pt x="260825" y="242252"/>
                </a:lnTo>
                <a:close/>
              </a:path>
              <a:path w="281940" h="304165">
                <a:moveTo>
                  <a:pt x="202235" y="67475"/>
                </a:moveTo>
                <a:lnTo>
                  <a:pt x="141884" y="67475"/>
                </a:lnTo>
                <a:lnTo>
                  <a:pt x="180886" y="190245"/>
                </a:lnTo>
                <a:lnTo>
                  <a:pt x="243391" y="190245"/>
                </a:lnTo>
                <a:lnTo>
                  <a:pt x="202235" y="67475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5" y="1110599"/>
            <a:ext cx="4958080" cy="1368425"/>
          </a:xfrm>
          <a:custGeom>
            <a:avLst/>
            <a:gdLst/>
            <a:ahLst/>
            <a:cxnLst/>
            <a:rect l="l" t="t" r="r" b="b"/>
            <a:pathLst>
              <a:path w="4958080" h="1368425">
                <a:moveTo>
                  <a:pt x="4597895" y="0"/>
                </a:moveTo>
                <a:lnTo>
                  <a:pt x="359994" y="0"/>
                </a:lnTo>
                <a:lnTo>
                  <a:pt x="311145" y="3286"/>
                </a:lnTo>
                <a:lnTo>
                  <a:pt x="264293" y="12859"/>
                </a:lnTo>
                <a:lnTo>
                  <a:pt x="219868" y="28290"/>
                </a:lnTo>
                <a:lnTo>
                  <a:pt x="178298" y="49149"/>
                </a:lnTo>
                <a:lnTo>
                  <a:pt x="140012" y="75009"/>
                </a:lnTo>
                <a:lnTo>
                  <a:pt x="105440" y="105440"/>
                </a:lnTo>
                <a:lnTo>
                  <a:pt x="75009" y="140012"/>
                </a:lnTo>
                <a:lnTo>
                  <a:pt x="49149" y="178298"/>
                </a:lnTo>
                <a:lnTo>
                  <a:pt x="28290" y="219868"/>
                </a:lnTo>
                <a:lnTo>
                  <a:pt x="12859" y="264293"/>
                </a:lnTo>
                <a:lnTo>
                  <a:pt x="3286" y="311145"/>
                </a:lnTo>
                <a:lnTo>
                  <a:pt x="0" y="359994"/>
                </a:lnTo>
                <a:lnTo>
                  <a:pt x="0" y="1007999"/>
                </a:lnTo>
                <a:lnTo>
                  <a:pt x="3286" y="1056848"/>
                </a:lnTo>
                <a:lnTo>
                  <a:pt x="12859" y="1103700"/>
                </a:lnTo>
                <a:lnTo>
                  <a:pt x="28290" y="1148126"/>
                </a:lnTo>
                <a:lnTo>
                  <a:pt x="49149" y="1189697"/>
                </a:lnTo>
                <a:lnTo>
                  <a:pt x="75009" y="1227985"/>
                </a:lnTo>
                <a:lnTo>
                  <a:pt x="105440" y="1262559"/>
                </a:lnTo>
                <a:lnTo>
                  <a:pt x="140012" y="1292991"/>
                </a:lnTo>
                <a:lnTo>
                  <a:pt x="178298" y="1318852"/>
                </a:lnTo>
                <a:lnTo>
                  <a:pt x="219868" y="1339713"/>
                </a:lnTo>
                <a:lnTo>
                  <a:pt x="264293" y="1355145"/>
                </a:lnTo>
                <a:lnTo>
                  <a:pt x="311145" y="1364719"/>
                </a:lnTo>
                <a:lnTo>
                  <a:pt x="359994" y="1368005"/>
                </a:lnTo>
                <a:lnTo>
                  <a:pt x="4597895" y="1368005"/>
                </a:lnTo>
                <a:lnTo>
                  <a:pt x="4646744" y="1364719"/>
                </a:lnTo>
                <a:lnTo>
                  <a:pt x="4693595" y="1355145"/>
                </a:lnTo>
                <a:lnTo>
                  <a:pt x="4738020" y="1339713"/>
                </a:lnTo>
                <a:lnTo>
                  <a:pt x="4779590" y="1318852"/>
                </a:lnTo>
                <a:lnTo>
                  <a:pt x="4817876" y="1292991"/>
                </a:lnTo>
                <a:lnTo>
                  <a:pt x="4852449" y="1262559"/>
                </a:lnTo>
                <a:lnTo>
                  <a:pt x="4882879" y="1227985"/>
                </a:lnTo>
                <a:lnTo>
                  <a:pt x="4908739" y="1189697"/>
                </a:lnTo>
                <a:lnTo>
                  <a:pt x="4929599" y="1148126"/>
                </a:lnTo>
                <a:lnTo>
                  <a:pt x="4945030" y="1103700"/>
                </a:lnTo>
                <a:lnTo>
                  <a:pt x="4954603" y="1056848"/>
                </a:lnTo>
                <a:lnTo>
                  <a:pt x="4957889" y="1007999"/>
                </a:lnTo>
                <a:lnTo>
                  <a:pt x="4957889" y="359994"/>
                </a:lnTo>
                <a:lnTo>
                  <a:pt x="4954603" y="311145"/>
                </a:lnTo>
                <a:lnTo>
                  <a:pt x="4945030" y="264293"/>
                </a:lnTo>
                <a:lnTo>
                  <a:pt x="4929599" y="219868"/>
                </a:lnTo>
                <a:lnTo>
                  <a:pt x="4908739" y="178298"/>
                </a:lnTo>
                <a:lnTo>
                  <a:pt x="4882879" y="140012"/>
                </a:lnTo>
                <a:lnTo>
                  <a:pt x="4852449" y="105440"/>
                </a:lnTo>
                <a:lnTo>
                  <a:pt x="4817876" y="75009"/>
                </a:lnTo>
                <a:lnTo>
                  <a:pt x="4779590" y="49149"/>
                </a:lnTo>
                <a:lnTo>
                  <a:pt x="4738020" y="28290"/>
                </a:lnTo>
                <a:lnTo>
                  <a:pt x="4693595" y="12859"/>
                </a:lnTo>
                <a:lnTo>
                  <a:pt x="4646744" y="3286"/>
                </a:lnTo>
                <a:lnTo>
                  <a:pt x="4597895" y="0"/>
                </a:lnTo>
                <a:close/>
              </a:path>
            </a:pathLst>
          </a:custGeom>
          <a:solidFill>
            <a:srgbClr val="EF31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47401" y="1227772"/>
            <a:ext cx="28644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7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</a:rPr>
              <a:t>Наложение </a:t>
            </a:r>
            <a:r>
              <a:rPr sz="2400" spc="-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ограничи</a:t>
            </a:r>
            <a:r>
              <a:rPr sz="2400" spc="-25" dirty="0">
                <a:solidFill>
                  <a:srgbClr val="FFFFFF"/>
                </a:solidFill>
              </a:rPr>
              <a:t>т</a:t>
            </a:r>
            <a:r>
              <a:rPr sz="2400" spc="-30" dirty="0">
                <a:solidFill>
                  <a:srgbClr val="FFFFFF"/>
                </a:solidFill>
              </a:rPr>
              <a:t>е</a:t>
            </a:r>
            <a:r>
              <a:rPr sz="2400" spc="-15" dirty="0">
                <a:solidFill>
                  <a:srgbClr val="FFFFFF"/>
                </a:solidFill>
              </a:rPr>
              <a:t>льных  </a:t>
            </a:r>
            <a:r>
              <a:rPr sz="2400" spc="45" dirty="0">
                <a:solidFill>
                  <a:srgbClr val="FFFFFF"/>
                </a:solidFill>
              </a:rPr>
              <a:t>мер</a:t>
            </a:r>
            <a:r>
              <a:rPr sz="2400" spc="-110" dirty="0">
                <a:solidFill>
                  <a:srgbClr val="FFFFFF"/>
                </a:solidFill>
              </a:rPr>
              <a:t> </a:t>
            </a:r>
            <a:r>
              <a:rPr sz="2400" spc="-30" dirty="0">
                <a:solidFill>
                  <a:srgbClr val="FFFFFF"/>
                </a:solidFill>
              </a:rPr>
              <a:t>по</a:t>
            </a:r>
            <a:r>
              <a:rPr sz="2400" spc="-105" dirty="0">
                <a:solidFill>
                  <a:srgbClr val="FFFFFF"/>
                </a:solidFill>
              </a:rPr>
              <a:t> </a:t>
            </a:r>
            <a:r>
              <a:rPr sz="2400" spc="20" dirty="0">
                <a:solidFill>
                  <a:srgbClr val="FFFFFF"/>
                </a:solidFill>
              </a:rPr>
              <a:t>счету</a:t>
            </a:r>
            <a:endParaRPr sz="240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5305" y="1110599"/>
            <a:ext cx="4957889" cy="136800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762599" y="1410652"/>
            <a:ext cx="3025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Заморозка </a:t>
            </a:r>
            <a:r>
              <a:rPr kumimoji="0" sz="2400" b="1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д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енежных</a:t>
            </a:r>
            <a:r>
              <a:rPr kumimoji="0" sz="24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00" b="1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ср</a:t>
            </a:r>
            <a:r>
              <a:rPr kumimoji="0" sz="2400" b="1" i="0" u="none" strike="noStrike" kern="120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д</a:t>
            </a:r>
            <a:r>
              <a:rPr kumimoji="0" sz="2400" b="1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ств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57664" y="1255662"/>
            <a:ext cx="1078230" cy="1078230"/>
            <a:chOff x="5557664" y="1255662"/>
            <a:chExt cx="1078230" cy="1078230"/>
          </a:xfrm>
        </p:grpSpPr>
        <p:sp>
          <p:nvSpPr>
            <p:cNvPr id="9" name="object 9"/>
            <p:cNvSpPr/>
            <p:nvPr/>
          </p:nvSpPr>
          <p:spPr>
            <a:xfrm>
              <a:off x="5676354" y="1622856"/>
              <a:ext cx="840740" cy="343535"/>
            </a:xfrm>
            <a:custGeom>
              <a:avLst/>
              <a:gdLst/>
              <a:ahLst/>
              <a:cxnLst/>
              <a:rect l="l" t="t" r="r" b="b"/>
              <a:pathLst>
                <a:path w="840740" h="343535">
                  <a:moveTo>
                    <a:pt x="840486" y="216496"/>
                  </a:moveTo>
                  <a:lnTo>
                    <a:pt x="0" y="216496"/>
                  </a:lnTo>
                  <a:lnTo>
                    <a:pt x="0" y="343496"/>
                  </a:lnTo>
                  <a:lnTo>
                    <a:pt x="840486" y="343496"/>
                  </a:lnTo>
                  <a:lnTo>
                    <a:pt x="840486" y="216496"/>
                  </a:lnTo>
                  <a:close/>
                </a:path>
                <a:path w="840740" h="343535">
                  <a:moveTo>
                    <a:pt x="840486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840486" y="127000"/>
                  </a:lnTo>
                  <a:lnTo>
                    <a:pt x="8404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583064" y="1281062"/>
              <a:ext cx="1027430" cy="1027430"/>
            </a:xfrm>
            <a:custGeom>
              <a:avLst/>
              <a:gdLst/>
              <a:ahLst/>
              <a:cxnLst/>
              <a:rect l="l" t="t" r="r" b="b"/>
              <a:pathLst>
                <a:path w="1027429" h="1027430">
                  <a:moveTo>
                    <a:pt x="1027074" y="0"/>
                  </a:moveTo>
                  <a:lnTo>
                    <a:pt x="0" y="1027074"/>
                  </a:lnTo>
                </a:path>
              </a:pathLst>
            </a:custGeom>
            <a:ln w="50800">
              <a:solidFill>
                <a:srgbClr val="EF312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24601" y="2771947"/>
            <a:ext cx="74523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Пр</a:t>
            </a:r>
            <a:r>
              <a:rPr kumimoji="0" lang="ru-RU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и</a:t>
            </a:r>
            <a:r>
              <a:rPr kumimoji="0" lang="ru-RU" sz="18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ru-RU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ограничении </a:t>
            </a:r>
            <a:r>
              <a:rPr kumimoji="0" sz="1800" b="0" i="0" u="none" strike="noStrike" kern="1200" cap="none" spc="-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дистанционного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доступа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к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банк-клиенту,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всегда </a:t>
            </a:r>
            <a:r>
              <a:rPr kumimoji="0" sz="1800" b="0" i="0" u="none" strike="noStrike" kern="1200" cap="none" spc="-6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есть</a:t>
            </a:r>
            <a:r>
              <a:rPr kumimoji="0" sz="18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возможность</a:t>
            </a:r>
            <a:r>
              <a:rPr kumimoji="0" sz="18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работы</a:t>
            </a:r>
            <a:r>
              <a:rPr kumimoji="0" sz="18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со</a:t>
            </a:r>
            <a:r>
              <a:rPr kumimoji="0" sz="18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своими</a:t>
            </a:r>
            <a:r>
              <a:rPr kumimoji="0" sz="18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деньгами: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4499" y="2559596"/>
            <a:ext cx="0" cy="198120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005"/>
                </a:lnTo>
              </a:path>
            </a:pathLst>
          </a:custGeom>
          <a:ln w="25400">
            <a:solidFill>
              <a:srgbClr val="EF31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67302" y="3416300"/>
            <a:ext cx="2295525" cy="432434"/>
            <a:chOff x="1067302" y="3416300"/>
            <a:chExt cx="2295525" cy="432434"/>
          </a:xfrm>
        </p:grpSpPr>
        <p:sp>
          <p:nvSpPr>
            <p:cNvPr id="14" name="object 14"/>
            <p:cNvSpPr/>
            <p:nvPr/>
          </p:nvSpPr>
          <p:spPr>
            <a:xfrm>
              <a:off x="1080002" y="3429000"/>
              <a:ext cx="824865" cy="407034"/>
            </a:xfrm>
            <a:custGeom>
              <a:avLst/>
              <a:gdLst/>
              <a:ahLst/>
              <a:cxnLst/>
              <a:rect l="l" t="t" r="r" b="b"/>
              <a:pathLst>
                <a:path w="824864" h="407035">
                  <a:moveTo>
                    <a:pt x="824496" y="0"/>
                  </a:moveTo>
                  <a:lnTo>
                    <a:pt x="824496" y="297002"/>
                  </a:lnTo>
                  <a:lnTo>
                    <a:pt x="0" y="297002"/>
                  </a:lnTo>
                  <a:lnTo>
                    <a:pt x="0" y="406806"/>
                  </a:lnTo>
                </a:path>
              </a:pathLst>
            </a:custGeom>
            <a:ln w="25400">
              <a:solidFill>
                <a:srgbClr val="EF312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952849" y="3429000"/>
              <a:ext cx="1397000" cy="407034"/>
            </a:xfrm>
            <a:custGeom>
              <a:avLst/>
              <a:gdLst/>
              <a:ahLst/>
              <a:cxnLst/>
              <a:rect l="l" t="t" r="r" b="b"/>
              <a:pathLst>
                <a:path w="1397000" h="407035">
                  <a:moveTo>
                    <a:pt x="0" y="0"/>
                  </a:moveTo>
                  <a:lnTo>
                    <a:pt x="0" y="297002"/>
                  </a:lnTo>
                  <a:lnTo>
                    <a:pt x="1396949" y="297002"/>
                  </a:lnTo>
                  <a:lnTo>
                    <a:pt x="1396949" y="406806"/>
                  </a:lnTo>
                </a:path>
              </a:pathLst>
            </a:custGeom>
            <a:ln w="25400">
              <a:solidFill>
                <a:srgbClr val="EF312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00700" y="3743862"/>
            <a:ext cx="8331200" cy="203009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Через</a:t>
            </a:r>
            <a:r>
              <a:rPr kumimoji="0" sz="14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бумажные</a:t>
            </a:r>
            <a:r>
              <a:rPr kumimoji="0" sz="14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платёжные</a:t>
            </a:r>
            <a:r>
              <a:rPr kumimoji="0" sz="1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поручения: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56210" marR="0" lvl="0" indent="-144145" algn="l" defTabSz="914400" rtl="0" eaLnBrk="1" fontAlgn="auto" latinLnBrk="0" hangingPunct="1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56845" algn="l"/>
              </a:tabLst>
              <a:defRPr/>
            </a:pP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упла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а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нало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г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овых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чи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лений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56210" marR="0" lvl="0" indent="-144145" algn="l" defTabSz="914400" rtl="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56845" algn="l"/>
              </a:tabLst>
              <a:defRPr/>
            </a:pP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выплат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а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зараб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тной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платы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г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ласно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ш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татно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г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расписания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56210" marR="0" lvl="0" indent="-144145" algn="l" defTabSz="914400" rtl="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56845" algn="l"/>
              </a:tabLst>
              <a:defRPr/>
            </a:pP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хозяйственные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платежи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(небольшие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платежи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по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уплате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аренды,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связи,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закупка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канцелярии,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воды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и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т.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д.)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56210" marR="0" lvl="0" indent="-144145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56845" algn="l"/>
              </a:tabLst>
              <a:defRPr/>
            </a:pP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единоразовый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перевод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на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собственный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счёт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юридического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лица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в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сторонний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банк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назначением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платежа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562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«Перев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д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обственных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ден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е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жных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ср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е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дств»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56210" marR="85725" lvl="0" indent="-144145" algn="l" defTabSz="914400" rtl="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56845" algn="l"/>
              </a:tabLst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возврат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денежных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средств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обратно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на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контрагента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на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те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же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реквизиты,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откуда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пришел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платёж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и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той</a:t>
            </a:r>
            <a:r>
              <a:rPr kumimoji="0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же </a:t>
            </a:r>
            <a:r>
              <a:rPr kumimoji="0" sz="1200" b="0" i="0" u="none" strike="noStrike" kern="1200" cap="none" spc="-4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суммой,</a:t>
            </a:r>
            <a:r>
              <a:rPr kumimoji="0" sz="12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копейка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в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копейку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8643" y="3743862"/>
            <a:ext cx="1539240" cy="82804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Удаленно: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56210" marR="5080" lvl="0" indent="-144145" algn="l" defTabSz="914400" rtl="0" eaLnBrk="1" fontAlgn="auto" latinLnBrk="0" hangingPunct="1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56845" algn="l"/>
              </a:tabLst>
              <a:defRPr/>
            </a:pP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упла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т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а</a:t>
            </a:r>
            <a:r>
              <a:rPr kumimoji="0" sz="1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нало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говых  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отчислений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1460" y="1542122"/>
            <a:ext cx="527685" cy="527685"/>
          </a:xfrm>
          <a:custGeom>
            <a:avLst/>
            <a:gdLst/>
            <a:ahLst/>
            <a:cxnLst/>
            <a:rect l="l" t="t" r="r" b="b"/>
            <a:pathLst>
              <a:path w="527685" h="527685">
                <a:moveTo>
                  <a:pt x="256120" y="0"/>
                </a:moveTo>
                <a:lnTo>
                  <a:pt x="207375" y="5992"/>
                </a:lnTo>
                <a:lnTo>
                  <a:pt x="160412" y="20965"/>
                </a:lnTo>
                <a:lnTo>
                  <a:pt x="116569" y="44754"/>
                </a:lnTo>
                <a:lnTo>
                  <a:pt x="77183" y="77195"/>
                </a:lnTo>
                <a:lnTo>
                  <a:pt x="44747" y="116581"/>
                </a:lnTo>
                <a:lnTo>
                  <a:pt x="20961" y="160424"/>
                </a:lnTo>
                <a:lnTo>
                  <a:pt x="5991" y="207387"/>
                </a:lnTo>
                <a:lnTo>
                  <a:pt x="0" y="256132"/>
                </a:lnTo>
                <a:lnTo>
                  <a:pt x="3152" y="305322"/>
                </a:lnTo>
                <a:lnTo>
                  <a:pt x="15613" y="353619"/>
                </a:lnTo>
                <a:lnTo>
                  <a:pt x="37546" y="399686"/>
                </a:lnTo>
                <a:lnTo>
                  <a:pt x="77118" y="450138"/>
                </a:lnTo>
                <a:lnTo>
                  <a:pt x="127577" y="489703"/>
                </a:lnTo>
                <a:lnTo>
                  <a:pt x="173648" y="511637"/>
                </a:lnTo>
                <a:lnTo>
                  <a:pt x="221946" y="524097"/>
                </a:lnTo>
                <a:lnTo>
                  <a:pt x="271136" y="527249"/>
                </a:lnTo>
                <a:lnTo>
                  <a:pt x="319879" y="521256"/>
                </a:lnTo>
                <a:lnTo>
                  <a:pt x="355868" y="509782"/>
                </a:lnTo>
                <a:lnTo>
                  <a:pt x="263632" y="509782"/>
                </a:lnTo>
                <a:lnTo>
                  <a:pt x="233149" y="507880"/>
                </a:lnTo>
                <a:lnTo>
                  <a:pt x="203249" y="502249"/>
                </a:lnTo>
                <a:lnTo>
                  <a:pt x="174274" y="492978"/>
                </a:lnTo>
                <a:lnTo>
                  <a:pt x="146563" y="480153"/>
                </a:lnTo>
                <a:lnTo>
                  <a:pt x="155783" y="470933"/>
                </a:lnTo>
                <a:lnTo>
                  <a:pt x="130917" y="470933"/>
                </a:lnTo>
                <a:lnTo>
                  <a:pt x="129621" y="470095"/>
                </a:lnTo>
                <a:lnTo>
                  <a:pt x="128313" y="469282"/>
                </a:lnTo>
                <a:lnTo>
                  <a:pt x="123767" y="466221"/>
                </a:lnTo>
                <a:lnTo>
                  <a:pt x="119791" y="463427"/>
                </a:lnTo>
                <a:lnTo>
                  <a:pt x="117480" y="461700"/>
                </a:lnTo>
                <a:lnTo>
                  <a:pt x="113708" y="458830"/>
                </a:lnTo>
                <a:lnTo>
                  <a:pt x="112210" y="457725"/>
                </a:lnTo>
                <a:lnTo>
                  <a:pt x="108273" y="454601"/>
                </a:lnTo>
                <a:lnTo>
                  <a:pt x="102265" y="449444"/>
                </a:lnTo>
                <a:lnTo>
                  <a:pt x="101046" y="448466"/>
                </a:lnTo>
                <a:lnTo>
                  <a:pt x="77704" y="424870"/>
                </a:lnTo>
                <a:lnTo>
                  <a:pt x="74618" y="421288"/>
                </a:lnTo>
                <a:lnTo>
                  <a:pt x="72636" y="418939"/>
                </a:lnTo>
                <a:lnTo>
                  <a:pt x="69512" y="415027"/>
                </a:lnTo>
                <a:lnTo>
                  <a:pt x="68356" y="413465"/>
                </a:lnTo>
                <a:lnTo>
                  <a:pt x="63823" y="407458"/>
                </a:lnTo>
                <a:lnTo>
                  <a:pt x="61029" y="403508"/>
                </a:lnTo>
                <a:lnTo>
                  <a:pt x="57917" y="398873"/>
                </a:lnTo>
                <a:lnTo>
                  <a:pt x="56304" y="396333"/>
                </a:lnTo>
                <a:lnTo>
                  <a:pt x="71951" y="380687"/>
                </a:lnTo>
                <a:lnTo>
                  <a:pt x="47084" y="380687"/>
                </a:lnTo>
                <a:lnTo>
                  <a:pt x="27516" y="333263"/>
                </a:lnTo>
                <a:lnTo>
                  <a:pt x="18276" y="283610"/>
                </a:lnTo>
                <a:lnTo>
                  <a:pt x="19330" y="233357"/>
                </a:lnTo>
                <a:lnTo>
                  <a:pt x="30645" y="184134"/>
                </a:lnTo>
                <a:lnTo>
                  <a:pt x="52189" y="137570"/>
                </a:lnTo>
                <a:lnTo>
                  <a:pt x="82903" y="96477"/>
                </a:lnTo>
                <a:lnTo>
                  <a:pt x="120820" y="63116"/>
                </a:lnTo>
                <a:lnTo>
                  <a:pt x="164524" y="38291"/>
                </a:lnTo>
                <a:lnTo>
                  <a:pt x="212600" y="22807"/>
                </a:lnTo>
                <a:lnTo>
                  <a:pt x="263632" y="17467"/>
                </a:lnTo>
                <a:lnTo>
                  <a:pt x="357502" y="17467"/>
                </a:lnTo>
                <a:lnTo>
                  <a:pt x="353607" y="15612"/>
                </a:lnTo>
                <a:lnTo>
                  <a:pt x="305310" y="3151"/>
                </a:lnTo>
                <a:lnTo>
                  <a:pt x="256120" y="0"/>
                </a:lnTo>
                <a:close/>
              </a:path>
              <a:path w="527685" h="527685">
                <a:moveTo>
                  <a:pt x="498751" y="146549"/>
                </a:moveTo>
                <a:lnTo>
                  <a:pt x="480167" y="146549"/>
                </a:lnTo>
                <a:lnTo>
                  <a:pt x="499734" y="193978"/>
                </a:lnTo>
                <a:lnTo>
                  <a:pt x="508974" y="243631"/>
                </a:lnTo>
                <a:lnTo>
                  <a:pt x="507920" y="293882"/>
                </a:lnTo>
                <a:lnTo>
                  <a:pt x="496605" y="343103"/>
                </a:lnTo>
                <a:lnTo>
                  <a:pt x="475061" y="389665"/>
                </a:lnTo>
                <a:lnTo>
                  <a:pt x="444348" y="430760"/>
                </a:lnTo>
                <a:lnTo>
                  <a:pt x="406432" y="464124"/>
                </a:lnTo>
                <a:lnTo>
                  <a:pt x="362729" y="488953"/>
                </a:lnTo>
                <a:lnTo>
                  <a:pt x="314657" y="504440"/>
                </a:lnTo>
                <a:lnTo>
                  <a:pt x="263632" y="509782"/>
                </a:lnTo>
                <a:lnTo>
                  <a:pt x="355868" y="509782"/>
                </a:lnTo>
                <a:lnTo>
                  <a:pt x="410682" y="482495"/>
                </a:lnTo>
                <a:lnTo>
                  <a:pt x="450068" y="450054"/>
                </a:lnTo>
                <a:lnTo>
                  <a:pt x="482508" y="410668"/>
                </a:lnTo>
                <a:lnTo>
                  <a:pt x="506297" y="366824"/>
                </a:lnTo>
                <a:lnTo>
                  <a:pt x="521269" y="319861"/>
                </a:lnTo>
                <a:lnTo>
                  <a:pt x="527260" y="271114"/>
                </a:lnTo>
                <a:lnTo>
                  <a:pt x="524106" y="221922"/>
                </a:lnTo>
                <a:lnTo>
                  <a:pt x="511642" y="173622"/>
                </a:lnTo>
                <a:lnTo>
                  <a:pt x="498751" y="146549"/>
                </a:lnTo>
                <a:close/>
              </a:path>
              <a:path w="527685" h="527685">
                <a:moveTo>
                  <a:pt x="426708" y="56316"/>
                </a:moveTo>
                <a:lnTo>
                  <a:pt x="396334" y="56316"/>
                </a:lnTo>
                <a:lnTo>
                  <a:pt x="398937" y="57967"/>
                </a:lnTo>
                <a:lnTo>
                  <a:pt x="403484" y="61028"/>
                </a:lnTo>
                <a:lnTo>
                  <a:pt x="407459" y="63822"/>
                </a:lnTo>
                <a:lnTo>
                  <a:pt x="412069" y="67289"/>
                </a:lnTo>
                <a:lnTo>
                  <a:pt x="413542" y="68419"/>
                </a:lnTo>
                <a:lnTo>
                  <a:pt x="415041" y="69511"/>
                </a:lnTo>
                <a:lnTo>
                  <a:pt x="418978" y="72648"/>
                </a:lnTo>
                <a:lnTo>
                  <a:pt x="424985" y="77792"/>
                </a:lnTo>
                <a:lnTo>
                  <a:pt x="426204" y="78782"/>
                </a:lnTo>
                <a:lnTo>
                  <a:pt x="449547" y="102379"/>
                </a:lnTo>
                <a:lnTo>
                  <a:pt x="452633" y="105960"/>
                </a:lnTo>
                <a:lnTo>
                  <a:pt x="454614" y="108297"/>
                </a:lnTo>
                <a:lnTo>
                  <a:pt x="457738" y="112221"/>
                </a:lnTo>
                <a:lnTo>
                  <a:pt x="458894" y="113783"/>
                </a:lnTo>
                <a:lnTo>
                  <a:pt x="461764" y="117555"/>
                </a:lnTo>
                <a:lnTo>
                  <a:pt x="463428" y="119790"/>
                </a:lnTo>
                <a:lnTo>
                  <a:pt x="466222" y="123740"/>
                </a:lnTo>
                <a:lnTo>
                  <a:pt x="469334" y="128376"/>
                </a:lnTo>
                <a:lnTo>
                  <a:pt x="470946" y="130903"/>
                </a:lnTo>
                <a:lnTo>
                  <a:pt x="130917" y="470933"/>
                </a:lnTo>
                <a:lnTo>
                  <a:pt x="155783" y="470933"/>
                </a:lnTo>
                <a:lnTo>
                  <a:pt x="480167" y="146549"/>
                </a:lnTo>
                <a:lnTo>
                  <a:pt x="498751" y="146549"/>
                </a:lnTo>
                <a:lnTo>
                  <a:pt x="489704" y="127550"/>
                </a:lnTo>
                <a:lnTo>
                  <a:pt x="461144" y="88809"/>
                </a:lnTo>
                <a:lnTo>
                  <a:pt x="437723" y="65523"/>
                </a:lnTo>
                <a:lnTo>
                  <a:pt x="432173" y="60647"/>
                </a:lnTo>
                <a:lnTo>
                  <a:pt x="426708" y="56316"/>
                </a:lnTo>
                <a:close/>
              </a:path>
              <a:path w="527685" h="527685">
                <a:moveTo>
                  <a:pt x="357502" y="17467"/>
                </a:moveTo>
                <a:lnTo>
                  <a:pt x="263632" y="17467"/>
                </a:lnTo>
                <a:lnTo>
                  <a:pt x="294107" y="19367"/>
                </a:lnTo>
                <a:lnTo>
                  <a:pt x="324003" y="24994"/>
                </a:lnTo>
                <a:lnTo>
                  <a:pt x="352977" y="34265"/>
                </a:lnTo>
                <a:lnTo>
                  <a:pt x="380688" y="47096"/>
                </a:lnTo>
                <a:lnTo>
                  <a:pt x="47084" y="380687"/>
                </a:lnTo>
                <a:lnTo>
                  <a:pt x="71951" y="380687"/>
                </a:lnTo>
                <a:lnTo>
                  <a:pt x="396334" y="56316"/>
                </a:lnTo>
                <a:lnTo>
                  <a:pt x="426708" y="56316"/>
                </a:lnTo>
                <a:lnTo>
                  <a:pt x="421162" y="52176"/>
                </a:lnTo>
                <a:lnTo>
                  <a:pt x="415924" y="48329"/>
                </a:lnTo>
                <a:lnTo>
                  <a:pt x="410604" y="44594"/>
                </a:lnTo>
                <a:lnTo>
                  <a:pt x="405191" y="40992"/>
                </a:lnTo>
                <a:lnTo>
                  <a:pt x="399674" y="37545"/>
                </a:lnTo>
                <a:lnTo>
                  <a:pt x="357502" y="17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92339" y="6241743"/>
            <a:ext cx="379095" cy="41529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2000" b="1" i="0" u="none" strike="noStrike" kern="1200" cap="none" spc="-85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РИСКИ</a:t>
            </a:r>
            <a:r>
              <a:rPr kumimoji="0" sz="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sz="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БИЗН</a:t>
            </a:r>
            <a:r>
              <a:rPr kumimoji="0" sz="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Е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С</a:t>
            </a:r>
            <a:r>
              <a:rPr kumimoji="0" sz="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А</a:t>
            </a:r>
            <a:r>
              <a:rPr kumimoji="0" sz="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ПО</a:t>
            </a:r>
            <a:r>
              <a:rPr kumimoji="0" sz="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r>
              <a:rPr kumimoji="0" sz="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115-</a:t>
            </a:r>
            <a:r>
              <a:rPr kumimoji="0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Ф</a:t>
            </a:r>
            <a:r>
              <a:rPr kumimoji="0" sz="8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</a:rPr>
              <a:t>З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mailto:business_risk@alfabank.ru" TargetMode="External"/></Relationships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FFFFFF"/>
      </a:accent4>
      <a:accent5>
        <a:srgbClr val="7BA79D"/>
      </a:accent5>
      <a:accent6>
        <a:srgbClr val="968C8C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065" rIns="0" bIns="0" rtlCol="0">
        <a:spAutoFit/>
      </a:bodyPr>
      <a:lstStyle>
        <a:defPPr marL="12700">
          <a:lnSpc>
            <a:spcPct val="100000"/>
          </a:lnSpc>
          <a:spcBef>
            <a:spcPts val="95"/>
          </a:spcBef>
          <a:defRPr sz="4000" b="1" spc="45" dirty="0">
            <a:latin typeface="Tahoma"/>
            <a:cs typeface="Tahoma"/>
            <a:hlinkClick xmlns:r="http://schemas.openxmlformats.org/officeDocument/2006/relationships" r:id="rId1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1400</Words>
  <Application>Microsoft Office PowerPoint</Application>
  <PresentationFormat>Широкоэкранный</PresentationFormat>
  <Paragraphs>265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Lucida Sans Unicode</vt:lpstr>
      <vt:lpstr>Microsoft Sans Serif</vt:lpstr>
      <vt:lpstr>Tahoma</vt:lpstr>
      <vt:lpstr>Times New Roman</vt:lpstr>
      <vt:lpstr>Trebuchet MS</vt:lpstr>
      <vt:lpstr>Verdana</vt:lpstr>
      <vt:lpstr>Wingdings</vt:lpstr>
      <vt:lpstr>Office Theme</vt:lpstr>
      <vt:lpstr>Тема Office</vt:lpstr>
      <vt:lpstr>115-ФЗ</vt:lpstr>
      <vt:lpstr>ЧТО ТАКОЕ 115-ФЗ</vt:lpstr>
      <vt:lpstr>Рассмотрим вопросы</vt:lpstr>
      <vt:lpstr>Презентация PowerPoint</vt:lpstr>
      <vt:lpstr>Федеральный закон 115-ФЗ</vt:lpstr>
      <vt:lpstr>Нормативно-правовая база</vt:lpstr>
      <vt:lpstr>Важные изменения 115-ФЗ</vt:lpstr>
      <vt:lpstr>ОБЯЗАННОСТИ БАНКА</vt:lpstr>
      <vt:lpstr>Наложение  ограничительных  мер по счету</vt:lpstr>
      <vt:lpstr>Последствия нарушения 115-ФЗ</vt:lpstr>
      <vt:lpstr>ПРАВИЛА  РЕАБИЛИТАЦИИ</vt:lpstr>
      <vt:lpstr>ОЦЕНКА БАНКА</vt:lpstr>
      <vt:lpstr>Презентация PowerPoint</vt:lpstr>
      <vt:lpstr>Какие ключевые операции контролирует банк</vt:lpstr>
      <vt:lpstr>Три ключевых показателя для банка  при анализе операций клиентов</vt:lpstr>
      <vt:lpstr>Презентация PowerPoint</vt:lpstr>
      <vt:lpstr>Сервис подскажет, как вести  бизнес без рисков</vt:lpstr>
      <vt:lpstr>Как обезопасить себя от блокировок</vt:lpstr>
      <vt:lpstr>Бесплатная проверка контрагентов</vt:lpstr>
      <vt:lpstr>Методические рекоменда</vt:lpstr>
      <vt:lpstr>Бесплатные вебинары по 115-ФЗ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115-ФЗ</dc:title>
  <dc:creator>Пересвет Соратников</dc:creator>
  <cp:lastModifiedBy>Жилин Иван Витальевич</cp:lastModifiedBy>
  <cp:revision>158</cp:revision>
  <dcterms:created xsi:type="dcterms:W3CDTF">2022-01-26T18:46:37Z</dcterms:created>
  <dcterms:modified xsi:type="dcterms:W3CDTF">2023-11-14T15:23:20Z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2022-01-26T00:00:00Z</vt:filetime>
  </property>
</Properties>
</file>