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7" r:id="rId2"/>
    <p:sldId id="341" r:id="rId3"/>
    <p:sldId id="342" r:id="rId4"/>
    <p:sldId id="343" r:id="rId5"/>
    <p:sldId id="345" r:id="rId6"/>
    <p:sldId id="351" r:id="rId7"/>
    <p:sldId id="352" r:id="rId8"/>
    <p:sldId id="347" r:id="rId9"/>
    <p:sldId id="353" r:id="rId10"/>
    <p:sldId id="348" r:id="rId11"/>
    <p:sldId id="354" r:id="rId12"/>
    <p:sldId id="349" r:id="rId13"/>
    <p:sldId id="350" r:id="rId14"/>
    <p:sldId id="355" r:id="rId15"/>
    <p:sldId id="307" r:id="rId16"/>
    <p:sldId id="308" r:id="rId17"/>
    <p:sldId id="310" r:id="rId18"/>
    <p:sldId id="309" r:id="rId19"/>
    <p:sldId id="339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71379" autoAdjust="0"/>
  </p:normalViewPr>
  <p:slideViewPr>
    <p:cSldViewPr>
      <p:cViewPr varScale="1">
        <p:scale>
          <a:sx n="82" d="100"/>
          <a:sy n="82" d="100"/>
        </p:scale>
        <p:origin x="24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356CF-78C2-469A-9291-EB5F290844B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B4606-E64D-40A5-94FF-760CAC58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проведения санитарно- эпидемиологической экспертизы организаций отдыха детей и их оздоровления (оздоровительные учреждения с дневным пребыванием детей):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10.Информация о водоотведении: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-централизованное (в существующие сети населенного пункта);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-собственная система водоотведения наличие сооружений по очистке и обеззараживанию сточных вод (септик);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децентрализованное (выгреб).	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11.Санитарно-эпидемиологическое заключение о соответствии водного объекта и его использования в питьевых и хозяйственно-бытовых целях (при использовании организацией отдыха детей и их оздоровления питьевой воды собственного источника питьевого водоснабжения (скважина и т.д.) (до 01.09.2024 г при наличии, далее- обязательно).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12.Протоколы лабораторных испытаний воды централизованного (нецентрализованного) водоснабжения и почвы за текущий учебный год. Протоколы лабораторных испытаний предоставляются при наличии.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13.При отсутствии местных вытяжным систем вентиляции над источниками тепла, влаги и газов в помещениях пищеблока предоставляются результаты измерений параметров микроклимата на соответствующем рабочем месте при работающем оборудовании, проведенных аккредитованной лабораторией.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14.Результаты проведения контрольных (надзорных) мероприятий Управления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 Архангельской области, его территориальных отделов (предписания, акты осмотра и т.д.). Данные документы предоставляются при наличии.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СРОКИ РАССМОТРЕНИЯ ЗАЯВЛЕНИЯ</a:t>
            </a: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Срок проведения работ по оценке соответствия составляет не более 60 дней с даты регистрации заявления.</a:t>
            </a: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Отсутствие необходимых документов не позволит организовать и провести санитарно-эпидемиологическое обследование и может привести к увеличению сроков проведения санитарно-эпидемиологической экспертизы.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ПРИЧИНЫ, КОТОРЫЕ МОГУТ ПРИВЕСТИ К НЕВОЗМОЖНОСТИ ИЛИ УВЕЛИЧЕНИЮ СРОКОВ ПРОВЕДЕНИЯ САНИТАРНО-ЭПИДЕМИОЛОГИЧЕСКОЙ ЭКСПЕРТИЗЫ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Неготовность объекта к проведению санитарно-эпидемиологического обследования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Отсутствие доступа на объект для проведения санитарно-эпидемиологического обследования по всем адресам, указанным в заявлении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Отсутствие необходимых документов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ПОРЯДОК ПОЛУЧЕНИЯ САНИТАРНО-ЭПИДЕМИОЛОГИЧЕСКИЕ ЗАКЛЮЧЕНИЯ ДЛЯ ОСУЩЕСТВЛЕНИЯ ДЕЯТЕЛЬНОСТИ ПО ОРГАНИЗАЦИИ ОТДЫХА ДЕТЕЙ И ИХ ОЗДОРОВЛЕНИЯ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получения санитарно-эпидемиологической экспертизы ФБУЗ «Центр гигиены и эпидемиологии в Архангельской области и Ненецком автономном округе» необходимо падать заявление В Управление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Архангельской области. </a:t>
            </a:r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пошлина за предоставление государственной услуги не взимается.</a:t>
            </a:r>
          </a:p>
          <a:p>
            <a:pPr algn="just">
              <a:buNone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Подать заявление 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 возможно: 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ично, почтой, на Единый портал государственных и муниципальных услуг. Шаблон заявление размещен на официальном сайте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https://29.rospotrebnadzor.ru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0" kern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BFC2-6621-4F51-A77A-9917CD6E102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Получить услугу можно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по адресу: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г. Архангельск, ул. Гайдара,24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Телефон: (8182)20-47-97 (доб.200)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(8182)65-27-83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Электронная почта: arkh@29.rospotrebnadzor.ru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Специалист: 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Пиковская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Анна Николаевна</a:t>
            </a:r>
          </a:p>
          <a:p>
            <a:pPr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Срок выдачи санитарно-эпидемиологического заключения на виды деятельности (работы, услуги)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не превышает 20 рабочих дней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BFC2-6621-4F51-A77A-9917CD6E102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В заявлении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необходимо указывать следующую информацию: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наименование организации;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сведения о документе, подтверждающем полномочия представителя заявителя;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места нахождения юридического лица/ИП/ФЛ;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фактический адрес осуществления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ОГРН/ОГРНИП; ИНН; СНИЛС (только для ФЛ);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наименование вида деятельности (выполняемых работ, оказываемых услуг);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экспертное заключение о соответствии объекта санитарно-эпидемиологическим требованиям;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протоколы исследований (испытаний), экспертные заключения;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информация о контактном лице;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контактный телефон;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электронной почты.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BFC2-6621-4F51-A77A-9917CD6E102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Основание для отказа: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предоставление комплекта документов, не отвечающих требованиям Приказа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от 19.07.2007 № 224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 санитарно-эпидемиологических экспертизах, обследованиях, исследованиях, испытаниях и токсикологических, гигиенических и иных видах оценок», а именно: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- экспертное заключение о соответствии вида деятельности по организации отдыха детей и их оздоровления;;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-  протоколы лабораторных испытаний;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- инструментальных замеров.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BFC2-6621-4F51-A77A-9917CD6E102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Акценты</a:t>
            </a:r>
            <a:r>
              <a:rPr lang="ru-RU" baseline="0" dirty="0" smtClean="0"/>
              <a:t> на которые необходимо обратить внимание в ходе подготовки к летней оздоровительной кампании 2024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Обратить внимание организаторов отдыха на своевременное направление в ФБУЗ «Центр гигиены и эпидемиологии в Архангельской области и Ненецком автономном округе» (далее – ФБУЗ) и его филиалы заявлений на выдачу экспертного заключения:</a:t>
            </a:r>
            <a:endParaRPr lang="ru-RU" sz="105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 соответствии/несоответствии санитарно-эпидемиологическим правилам и нормативам вида деятельности: здания, строения, сооружения, помещения, оборудование и иное имущество, используемые для осуществления деятельности по организации отдыха детей и их оздоровления с дневным пребыванием детей 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 позднее 01.04.2024,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для загородных и палаточных лагерей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не позднее 01.05.2024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endParaRPr lang="ru-RU" sz="105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20.03.2024 направили заявления в ФБУЗ -  264 ЛОУ из 392 или 67,3%, из них получены положительные 61 или 23%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проведения санитарно- эпидемиологического обследования лагерей  выявлены следующие основные нарушения: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неготовность учреждения к проведению обследования для получения экспертного заключения; отсутствие полного пакета документов для открытия летнего оздоровительного учреждения (договор на акарицидную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дератизационную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обработку,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на мед. обслуживание, на питание)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несоответствие питьевой воды требованиям безопасности; наличие помещений требующих косметического ремонта; отсутствие горячего и холодного водоснабжения; отсутствие ограждения территории лагеря; отсутствие необходимого минимального перечня помещений, технологического оборудования, неисправность технологического оборудования на пищеблоке, отсутствие приборов для обеззараживания помещений; неисправность системы водоотведения (канализации).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24394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Актуальными являются вопросы по профилактике клещевого вирусного энцефалита.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Обеспечить контроль за проведением акарицидной обработки на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эндемичных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территориях за 7 календарных дней до открытия лагеря с последующим контролем эффективности качества проведенной обработки.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Акарицидные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обработки загородных в Мезенском районе и палаточного лагеря в Архангельске проводятся независимо от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эндемичности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территории.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территориям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эндемичным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клещевому вирусному энцефалиту отнесено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20 территорий, кроме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городов Архангельск,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Северодвинск,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Новодвинск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Мезенский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Лешуконский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районы.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Акарицидные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обработки загородных и палаточных лагерей проводятся независимо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эндемичности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территории. </a:t>
            </a:r>
          </a:p>
          <a:p>
            <a:pPr>
              <a:lnSpc>
                <a:spcPct val="110000"/>
              </a:lnSpc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Запланирована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акарицидная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обработка территории  272 лагеря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них заключено</a:t>
            </a:r>
            <a:r>
              <a:rPr lang="ru-RU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 договоров или 66,9%.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Обращаем Ваше внимание, что повторные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акарицидные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обработки проводятся исходя из сроков действия применяемых препаратов и результатов оценки заселенности территорий клещами. При заключении договоров с организациями дезинфекционного профиля предусмотреть обязательный контроль эффективности проведенных работ. В оздоровительных организациях с продолжительностью смен менее 20 дней периодичность рассчитывать с учетом срока действия препарата, но не менее чем 1 раз в 2 смены, при этом необходимо между сменами провести контроль эффективности проведенных работ.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Рекомендуется вакцинация против клещевого вирусного энцефалита работников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палаточных и загородных ЛОУ, расположенных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эндемичных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территориях.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3.3686-21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по профилактике инфекционных болезней»;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 2.4.3648-20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к организациям воспитания и обучения, отдыха и оздоровления детей и молодежи»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24458" eaLnBrk="0" hangingPunct="0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 поступлении на работу необходимо своевременно пройти медицинские осмотры в соответствии с Приказом Минздрава РФ от 28.01.2021 №29 Н «Об утверждении порядка проведения обязательных предварительных и периодических медицинских осмотров у работников, предусмотренных частью четвертой статьи 213 Трудового Кодекса», профессиональную гигиеническую подготовку и аттестации, вакцинацию и иметь личную медицинскую книжку. </a:t>
            </a:r>
          </a:p>
          <a:p>
            <a:pPr algn="just" defTabSz="924458" eaLnBrk="0" hangingPunct="0"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работников ЛОУ – 4428, из них прошли: 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медицинский осмотр  - 60,3%;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гигиеническое обучение – 43,7%;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Вакцинация – 92,0%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aseline="0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10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аправить в Управление и его территориальные отделы, по месту расположения ЛОУ информацию о прохождении медицинских осмотров и исследований работниками </a:t>
            </a:r>
            <a:r>
              <a:rPr lang="ru-RU" sz="10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2 дня </a:t>
            </a:r>
            <a:r>
              <a:rPr lang="ru-RU" sz="10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перед началом каждой смены в соответствии с санитарным законодательством, в том числе работников пищеблока, независимо от формы собственности.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defTabSz="924458" eaLnBrk="0" hangingPunct="0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Учитывая, что до начала лагерной кампании осталось менее 2 месяцев необходимо ускорить прохождение медицинских осмотров, гигиенического обучения, держать на контроле проведение вакцинации работников, а также студентов – вожатых, принимаемых на работу в оздоровительные организации.</a:t>
            </a:r>
          </a:p>
          <a:p>
            <a:pPr>
              <a:buFontTx/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Работники должны быть</a:t>
            </a:r>
            <a:r>
              <a:rPr lang="ru-RU" sz="1000" baseline="0" dirty="0" smtClean="0">
                <a:latin typeface="Times New Roman" pitchFamily="18" charset="0"/>
                <a:cs typeface="Times New Roman" pitchFamily="18" charset="0"/>
              </a:rPr>
              <a:t> обследованы</a:t>
            </a:r>
            <a:r>
              <a:rPr lang="ru-RU" sz="1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 носительство возбудителей острых кишечных инфекций перед началом оздоровительного сезона (также при поступлении на работу в течение оздоровительного сезона) и обследование работников пищеблока на наличие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норо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-, рота- и других вирусных возбудителей кишечных инфекций не ранее, чем за 3 календарных дня до дня выхода на работу перед началом каждой смены.</a:t>
            </a:r>
          </a:p>
          <a:p>
            <a:pPr>
              <a:buFontTx/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FF9E4F-2510-4CE6-BA68-F6EC77C50DA2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24458" eaLnBrk="0" fontAlgn="base" hangingPunct="0">
              <a:spcAft>
                <a:spcPct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Актуальным является вакцинация работников. </a:t>
            </a:r>
          </a:p>
          <a:p>
            <a:pPr defTabSz="9244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профилактических прививок представлен в приказе МЗ РФ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06.12.2021 года №1122н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, в соответствии с которым все работники оздоровительных организаций подлежат вакцинации: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 кори – до 55 лет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 дифтерии, столбняка – 1 раз в 10 лет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 гепатита В – до 55 лет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 краснухи – до 25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Обращаем Ваше внимание: в медицинских заключениях, выдаваемых лицам для оформления в качестве персонала в ЛОУ, детям и подросткам для оформления в детские оздоровительные и санаторно-курортные учреждения, необходимо отражать наличие/отсутствие вакцинации (ревакцинации) против инфекционных заболеваний, 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том числе против кори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подтвержденных данных о ранее перенесенном заболевании корью; наличие/отсутствие лабораторно-подтвержденных сведений о результатах серологических исследований, подтверждающих наличие антител к вирусу кори в защитных титрах, выполненных не ранее 01.03.2024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 данных о наличии/отсутствии контакта с больными инфекционными заболеваниями в предшествующие 21 день (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отдельно контакт с больными корью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подтвержденные организацией, осуществляющей государственное медицинское обслуживание по месту фактического проживания.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Учитывать факты прибытия из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эпидемиологически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неблагополучных по заболеваемости корью территорий.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051DD-703E-4ABF-9A49-E4E3A45CF84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Акценты организации летнего отдыха в 2024 году: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заявление в ФБУЗ подавать при наличии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полного пакета документов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полной готовности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объекта с обеспечением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доступа в организацию общественного питания,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которой заключен договор; к заявлению могут быть приложены результаты выполненных ранее лабораторных исследований, акты проверки и профилактического визита лагеря (школы), предостережения, предписания; дополнительно включено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штатное расписание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пояснительная записка с указанием используемых помещений, их площадей, расчетом численности детей и работников;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детей в группах должно определяться из расчета соблюдения норм площади на одного ребенка (не менее 2,5 кв. м. на ребенка);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допускать подачу заявлений в ФБУЗ по загородным и палаточным лагерям в зимний период (с октября по апрель) в связи с невозможностью объективной оценки территории;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правоустанавливающих документов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лагерь, на здание и на используемый земельный участок;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перерыв между сменами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загородных и палаточных лагерей не менее 1-го календарного дня, день заезда и выезда не учитывается;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допускать открытия лагерей при отсутствии СЭЗ, действующего на весь период смены;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получение СЭЗ </a:t>
            </a: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не позднее 5 календарных дней 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до заезда детей для загородных ЛОУ, </a:t>
            </a: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не позднее 3 календарных дней - 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для палаточных ЛОУ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допускать 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завоза детей в лагерь в день выдачи СЭЗ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BFC2-6621-4F51-A77A-9917CD6E102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АКЦЕНТЫ  ОРГАНИЗАЦИИ ЛЕТНЕГО ОТДЫХА В 2024 ГОДУ</a:t>
            </a:r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Разработать программу производственного контроля за соблюдением требований санитарных правил и выполнением санитарно-противоэпидемических (профилактических) мероприятий в организации отдыха и оздоровления детей, а также запланировать проведение лабораторных испытаний.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Обеспечить наличие результатов лабораторных исследований качества воды бассейнов (при наличии) по показателям, регламентированным действующими гигиеническими нормативами, выполненных не ранее чем за 2 недели до начала смены.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Довести до сведения организаторов питания, что порядок получения санитарно-эпидемиологической экспертизы предусматривает  доступ специалистов ФБУЗ на объекты, обеспечивающие общественное питание детей в организациях отдыха детей и их оздоровления. Кроме того, организаторам питания, осуществляющих доставку готовых блюд из базовых столовых в буфетные - раздаточные организаций отдыха детей и их оздоровления, необходимо наличие изотермических емкостей (термосов) и условий для их обработки (отдельная моечная оборотной тары или отдельная зона, оборудованная двумя моечными ваннами и/или посудомоечной машиной).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Направлять информацию о прохождении медицинских осмотров, гигиенического обучения и обследований работников перед началом летней кампании в Управление и его территориальные отделы за 2 дня перед началом каждой смены, в том числе работников пищеблока, независимо от формы собственности 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Получить СЭЗ на проекты ЗСО собственных источников водоснабжения и на использование водного объекта в целях питьевого водоснабжения  и проведение необходимых процедур для этого в течение 2024 года. В 2025 году СЭЗ на лагерь не будут выдаваться без СЭЗ на ЗСО и источник водоснабжения.</a:t>
            </a:r>
          </a:p>
          <a:p>
            <a:pPr algn="just">
              <a:buFont typeface="Wingdings" pitchFamily="2" charset="2"/>
              <a:buChar char="Ø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подготовки к летней кампании необходимо провести подготовку медицинских пунктов, обеспечение медикаментами, инвентарем и медицинским оборудованием, подбор квалифицированного медицинского персонала.</a:t>
            </a:r>
          </a:p>
          <a:p>
            <a:pPr marL="0" lvl="1" defTabSz="924458" eaLnBrk="0" hangingPunct="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медицинского персонала (врачей) привлекать квалифицированных специалистов-педиатров, имеющих профессиональную подготовку по вопросам этиологии, диагностики, клиники, лечения, профилактики инфекционной патологии.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 загородным лагерям необходимо наличие лицензии на медицинскую деятельность и договор с медицинским работником (врач, фельдшер или медицинская сестра), состоящем в штате лагеря;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 палаточным лагерям в зависимости от расположения лагеря: при расположении в удаленном труднодоступном районе необходимо наличие договора с медицинским работником (врач, фельдшер или медицинская сестра), состоящем в штате лагеря; при непосредственной близости от медицинской организации (в одном населенном пункте) необходим договор возмездного оказания медицинских услуг, заключенного между организацией и медицинской организацией или договор с медицинским работником (врач, фельдшер или медицинская сестра), состоящем в штате лагеря.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Рекомендуем предоставлять документ установленного образца, полученный в организации, имеющей лицензию на образовательную деятельность, о соответствующей подготовке и (или) навыках лиц, оказывающих первую помощь несовершеннолетним (УМО «Школа медицины катастроф» ГБУЗ АО «Архангельская областная клиническая станция скорой медицинской помощи» и другие).</a:t>
            </a:r>
          </a:p>
          <a:p>
            <a:pPr>
              <a:defRPr/>
            </a:pP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FF9E4F-2510-4CE6-BA68-F6EC77C50DA2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Подача заявления о проведении санитарно-эпидемиологической экспертизы вида деятельности: здания, строения, сооружения, помещения, оборудование и иное имущество, используемые для осуществления деятельности по организации отдыха детей и их оздоровления.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Основанием для проведения санитарно-эпидемиологической экспертизы деятельности по организации отдыха детей и их оздоровления является заявление юридических лица.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Заявления принимаются по установленной форме любым из следующих способов: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лично от Заказчика;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 законного представителя Заказчика при наличии оригинала или копии доверенности, подтверждающей его полномочия;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виде почтового отправления;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электронном виде (формат PDF, другой сканированный вариант) через адреса электронной почты ЮЛ.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ФОРМА ЗАЯВЛЕНИЯ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 случае организации приготовления пищи и/или организации питания по договору с иными организациями, находящимися по адресу, отличающимся от адреса основной деятельности лагеря в заявлении необходимо его указывать.</a:t>
            </a: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Порядок проведения санитарно-эпидемиологической экспертизы предусматривает обеспечение доступа специалистов ФБУЗ на заявленные объекты, в том числе к организаторам питания. </a:t>
            </a: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На момент подачи заявления в ФБУЗ объект должен быть готов к проведению санитарно-эпидемиологического обследования.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ЗАЯВЛЕНИЕ ПОДАЕТСЯ ПО ТЕРРИТОРИАЛЬНОМУ ПРИНЦИПУ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ПРОВЕДЕНИЯ САНИТАРНО-ЭПИДЕМИОЛОГИЧЕСКОЙ ЭКСПЕРТИЗЫ ОРГАНИЗАЦИЙ, ОСУЩЕСТВЛЯЮЩИХ ОТДЫХ ДЕТЕЙ И ИХ ОЗДОРОВЛЕНИЕ (ПАЛАТОЧНЫХ ЛАГЕРЕЙ):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Правоустанавливающие документы на используемый земельный участок (при наличии).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2.Пояснительная записка об организации работы лагеря с указанием перечня используемых помещений (палаток), информации об организации питания, питьевого режима, медицинского обслуживания.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3.Информация об организации медицинского обеспечения: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при расположении лагеря в удаленном труднодоступном районе: договор с медицинским работником (врач, фельдшер или медицинская сестра), состоящем в штате лагеря;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при расположении лагеря в непосредственной близости от медицинской организации, в одном населенном пункте: договор возмездного оказания медицинских услуг с медицинской организацией или договор с медицинским работником (врач, фельдшер или медицинская сестра), состоящем в штате лагеря.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Наличие в договоре режима нахождения медицинского работника в лагере.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4.Информация о наличии транспортной доступности к лагерю палаточного типа.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5.Информация о наличии устойчивой телефонной связи на территории лагеря палаточного типа.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6.Договор на оказание услуг по организации питания детей с указанием графика подвоза пищи (предоставляется в случае организации питания сторонней организацией).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7.Договор на поставку бутилированной/питьевой воды с указанием наименования поставщика, его юридического и фактического адреса (при организации питьевого режима и/или приготовления блюд на бутилированной/питьевой воде).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8.Договор о проведении акарицидной обработки территории лагеря, (независимо от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эндемичности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9.Договор о проведении дезинфекции, дезинсекции и дератизации в помещениях и на территории лагеря.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ПРОВЕДЕНИЯ САНИТАРНО-ЭПИДЕМИОЛОГИЧЕСКОЙ ЭКСПЕРТИЗЫ ОРГАНИЗАЦИЙ, ОСУЩЕСТВЛЯЮЩИХ ОТДЫХ ДЕТЕЙ И ИХ ОЗДОРОВЛЕНИЕ (ПАЛАТОЧНЫХ ЛАГЕРЕЙ):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10.Договор на организацию помывки детей (предоставляет в случае при организации банных дней не на территории палаточного лагеря).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Договор на оказание услуг по стирке белья (при наличии).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12.Другие договора (при наличии).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13. Информация об источнике питьевого водоснабжения (источник от которого осуществляется подача воды):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централизованное (централизованная сеть населенного пункта, собственная скважина, поверхностный источник, каптаж, колодец, родник, имеющие разводящие сети к местам потребления;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нецентрализованное (вода привозная, наличие накопительной емкости).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14.Информация о водоотведении: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-централизованное (в существующие сети населенного пункта)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-собственная система водоотведения наличие сооружений по очистке и обеззараживанию сточных вод (септик);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децентрализованное (выгреб).	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15.Санитарно-эпидемиологическое заключение о соответствии водного объекта и его использования в питьевых и хозяйственно-бытовых целях (при использовании организацией отдыха детей и их оздоровления питьевой воды собственного источника питьевого водоснабжения (скважина и т.д.) (до 01.09.2024 г при наличии, далее- обязательно).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проведения санитарно- эпидемиологической экспертизы организаций отдыха детей и их оздоровления (оздоровительные учреждения с дневным пребыванием детей):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1.Правоустанавливающие документы на используемые помещения или договор аренды.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2.Пояснительная записка с указанием используемых помещений, их площадей, численности детей, штатное расписание по должностям.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3.Договор на оказание услуг по медицинскому обслуживанию (при отсутствии собственного медицинского пункта и лицензии на медицинскую деятельность).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4.Договор на оказание услуг по организации питания детей (при отсутствии собственной столовой, а также организации питания сторонними организациями).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5.Договор на поставку бутилированной воды с указанием наименования поставщика, его юридического и фактического адреса (при организации питьевого режима на бутилированной воде).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6.Договор о проведении акарицидной обработки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эндемичных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территории.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неэндемичными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 клещевому энцефалиту территориям Архангельской области являются: г. Архангельск, г.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Новодвинск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г. Северодвинск, Мезенский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Лешуконский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районы).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7.Договор о проведении дезинфекции, дезинсекции и дератизации в помещениях и на территории лагеря.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8.Копия санитарно-эпидемиологического заключения на здания, строения, сооружения, оборудование и иное имущество, используемых для осуществления образовательной деятельности в учреждении, на базе которого расположена организация отдыха детей и их оздоровления (при наличии).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9.Информация об источнике питьевого водоснабжения (источник от которого осуществляется подача воды):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централизованное (централизованная сеть населенного пункта, собственная скважина, поверхностный источник, каптаж, колодец, родник, имеющие разводящие сети к местам потребления;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нецентрализованное (вода привозная, наличие накопительной емкости).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5724-17B6-4DB3-B662-B309CAFEFD84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50CA-424A-4892-AB28-8D6A2B191DB1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19F9-22AB-466C-8390-BA01A1D23A13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E03A-8A67-4FF3-9BFF-CF6DF4E20C6D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178E-0D1B-4ACF-86B7-D0DF57B5741F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B004-F7EE-4F91-82A0-5A00404E3433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DE3-4BBE-4B94-BE2C-C15E60441157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4B3E-70DF-4435-B906-FC5E1BFE17D0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86A-65F4-43A9-B70F-84C2F4981D86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55-5EB5-4887-9AA8-62E8E6E8B11B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AAB4-49B8-4C10-819A-25CD5A78E538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C810-1125-475F-AF98-2FFF37034334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786182" y="642918"/>
            <a:ext cx="5112568" cy="2634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Предоставление услуг в сфере отдыха детей и их оздоровления: обязательные требования и меры поддержки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86248" y="4500570"/>
            <a:ext cx="4212468" cy="2132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Т.Б.Щепина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заместитель начальника отдела санитарного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надзора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Архангельской области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Файл:Emblem of the Federal Service for the Oversight of Consumer Protection  and Welfare.svg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15207"/>
            <a:ext cx="2833287" cy="322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ПРОВЕДЕНИЯ САНИТАРНО- ЭПИДЕМИОЛОГИЧЕСКОЙ ЭКСПЕРТИЗЫ ОЗДОРОВИТЕЛЬНЫЕ УЧРЕЖДЕНИЯ С ДНЕВНЫМ ПРЕБЫВАНИЕМ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857232"/>
            <a:ext cx="8715436" cy="55429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1.	Правоустанавливающие документы на используемые помещения или договор аренды.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	Пояснительная записка с указанием используемых помещений, их площадей, численности детей, штатное расписание по должностям.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	Договор на оказание услуг по медицинскому обслуживанию (при отсутствии собственного медицинского пункта и лицензии на медицинскую деятельность).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4.	Договор на оказание услуг по организации питания детей (при отсутствии собственной столовой, а также организации питания сторонними организациями).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5.	Договор на поставку бутилированной воды с указанием наименования поставщика, его юридического и фактического адреса (при организации питьевого режима на бутилированной воде).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6.	Договор о проведении акарицидной обработки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эндемичных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территории.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неэндемичными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по клещевому энцефалиту территориям Архангельской области являются: г. Архангельск, г.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Новодвинск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г. Северодвинск, Мезенский 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Лешуконский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районы).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7.	Договор о проведении дезинфекции, дезинсекции и дератизации в помещениях и на территории лагеря.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8.	Копия санитарно-эпидемиологического заключения на здания, строения, сооружения, оборудование и иное имущество, используемых для осуществления образовательной деятельности в учреждении, на базе которого расположена организация отдыха детей и их оздоровления (при наличии).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9.	Информация об источнике питьевого водоснабжения (источник от которого осуществляется подача воды):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централизованное (централизованная сеть населенного пункта, собственная скважина, поверхностный источник, каптаж, колодец, родник, имеющие разводящие сети к местам потребления;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нецентрализованное (вода привозная, наличие накопительной емкости).</a:t>
            </a:r>
          </a:p>
        </p:txBody>
      </p:sp>
    </p:spTree>
    <p:extLst>
      <p:ext uri="{BB962C8B-B14F-4D97-AF65-F5344CB8AC3E}">
        <p14:creationId xmlns:p14="http://schemas.microsoft.com/office/powerpoint/2010/main" val="214397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ПРОВЕДЕНИЯ САНИТАРНО- ЭПИДЕМИОЛОГИЧЕСКОЙ ЭКСПЕРТИЗЫ ОЗДОРОВИТЕЛЬНЫЕ УЧРЕЖДЕНИЯ С ДНЕВНЫМ ПРЕБЫВАНИЕМ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10.	Информация о водоотведении: 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-централизованное (в существующие сети населенного пункта);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-собственная система водоотведения наличие сооружений по очистке и обеззараживанию сточных вод (септик); 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децентрализованное (выгреб).	 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11.	Санитарно-эпидемиологическое заключение о соответствии водного объекта и его использования в питьевых и хозяйственно-бытовых целях (при использовании организацией отдыха детей и их оздоровления питьевой воды собственного источника питьевого водоснабжения (скважина и т.д.) (до 01.09.2024 г при наличии, далее- обязательно).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12.	Протоколы лабораторных испытаний воды централизованного (нецентрализованного) водоснабжения и почвы за текущий учебный год. Протоколы лабораторных испытаний предоставляются при наличии.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13.	При отсутствии местных вытяжным систем вентиляции над источниками тепла, влаги и газов в помещениях пищеблока предоставляются результаты измерений параметров микроклимата на соответствующем рабочем месте при работающем оборудовании, проведенных аккредитованной лабораторией. 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14.	Результаты проведения контрольных (надзорных) мероприятий Управления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по Архангельской области, его территориальных отделов (предписания, акты осмотра и т.д.). Данные документы предоставляются при наличии. 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4397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7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СРОКИ РАССМОТРЕНИЯ ЗАЯВЛЕНИЯ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35719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Срок проведения работ по оценке соответствия составляет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не более 60 дней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 даты регистрации заявления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Отсутствие необходимых документов не позволит организовать и провести санитарно-эпидемиологическое обследование и может привести к увеличению сроков проведения санитарно-эпидемиологической экспертизы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53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ПРИЧИНЫ НЕВОЗМОЖНОСТИ ПРОВЕДЕНИЯ САНИТАРНО-ЭПИДЕМИОЛОГИЧЕСКОЙ ЭКСПЕРТИЗЫ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Неготовность объекта к проведению санитарно-эпидемиологического обследования</a:t>
            </a:r>
          </a:p>
          <a:p>
            <a:pPr algn="just">
              <a:buFont typeface="Wingdings" pitchFamily="2" charset="2"/>
              <a:buChar char="Ø"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Отсутствие доступа на объект для проведения санитарно-эпидемиологического обследования по всем адресам, указанным в заявлении</a:t>
            </a:r>
          </a:p>
          <a:p>
            <a:pPr algn="just">
              <a:buFont typeface="Wingdings" pitchFamily="2" charset="2"/>
              <a:buChar char="Ø"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Отсутствие необходимых документов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1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ПОРЯДОК ПОЛУЧЕНИЯ САНИТАРНО-ЭПИДЕМИОЛОГИЧЕСКИЕ ЗАКЛЮЧЕНИЯ ДЛЯ ОСУЩЕСТВЛЕНИЯ ДЕЯТЕЛЬНОСТИ ПО ОРГАНИЗАЦИИ ОТДЫХА ДЕТЕЙ И ИХ ОЗДОРОВЛЕНИЯ</a:t>
            </a: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600" dirty="0"/>
          </a:p>
          <a:p>
            <a:pPr marL="0" indent="0" algn="r">
              <a:buNone/>
            </a:pPr>
            <a:endParaRPr lang="ru-RU" sz="1000" dirty="0" smtClean="0"/>
          </a:p>
          <a:p>
            <a:pPr marL="0" indent="0" algn="r"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9272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3143240" cy="58578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785926"/>
            <a:ext cx="6257940" cy="34290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Подать заявление в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возможно: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Лично;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Почтой;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Единый портал государственных и муниципальных услуг.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Шаблон заявление размещен на официальном сайте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https://29.rospotrebnadzor.ru</a:t>
            </a:r>
            <a:endParaRPr lang="ru-RU" sz="26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85723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ЗАКЛЮЧЕНИЯ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456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ПРЕДОСТАВЛЕНИЯ УСЛУГИ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142984"/>
            <a:ext cx="5643570" cy="52864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Адреса и телефоны: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Адрес: г. Архангельск, ул. Гайдара,24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Телефон: (8182)20-47-97 (доб.200)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Факс: (8182)65-27-83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Электронная почта: arkh@29.rospotrebnadzor.ru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Специалист: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Пиковская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Анна Николаевна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выдачи санитарно-эпидемиологического заключения на виды деятельности (работы, услуги)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превышает 20 рабочих дней.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 descr="scree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3929057" cy="4643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ЗАЯВЛЕНИЕ С УКАЗАНИЕМ СВЕДЕНИЙ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84030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наименование организации;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сведения о документе, подтверждающем полномочия представителя заявителя;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адрес места нахождения юридического лица/ИП/ФЛ;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фактический адрес осуществления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ОГРН/ОГРНИП; ИНН; СНИЛС (только для ФЛ);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наименование вида деятельности (выполняемых работ, оказываемых услуг);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экспертное заключение о соответствии объекта санитарно-эпидемиологическим требованиям;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протоколы исследований (испытаний), экспертные заключения;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информация о контактном лице;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контактный телефон;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адрес электронной почты.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ОСНОВАНИЯ ДЛЯ ОТКАЗА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7786742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предоставление комплекта документов, не отвечающих требованиям Приказа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от 19.07.2007                   № 224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«О санитарно-эпидемиологических экспертизах, обследованиях, исследованиях, испытаниях и токсикологических, гигиенических и иных видах оценок», а именно: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- экспертное заключение о соответствии вида деятельности по организации отдыха детей и их оздоровления;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- протоколы лабораторных испытаний;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- инструментальных замеров.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ЛЕТНЕГО ОТДЫХА В 2024 ГОДУ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Порядок проведения санитарно-эпидемиологической экспертизы для осуществления деятельности по организации отдыха детей и их оздоровления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600" dirty="0"/>
          </a:p>
          <a:p>
            <a:pPr marL="0" indent="0" algn="r">
              <a:buNone/>
            </a:pPr>
            <a:endParaRPr lang="ru-RU" sz="1000" dirty="0" smtClean="0"/>
          </a:p>
          <a:p>
            <a:pPr marL="0" indent="0" algn="r"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9272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1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ПОЛУЧЕНИЕ ЭКСПЕРТНЫХ ЗАКЛЮЧЕНИЙ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929222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Своевременное направление в ФБУЗ «Центр гигиены и эпидемиологии в Архангельской области и Ненецком автономном округе» и его филиалы заявлений на выдачу экспертного заключения: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соответствии/несоответствии санитарно-эпидемиологическим правилам и нормативам вида деятельности: здания, строения, сооружения, помещения, оборудование и иное имущество, используемые для осуществления деятельности по организации отдыха детей и их оздоровления с дневным пребыванием детей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 позднее 01.04.2024,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загородных и палаточных лагерей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не позднее 01.05.2024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20.03.2024 направили заявления в ФБУЗ -  264 ЛОУ из 392 или 67,3%, из них получены положительные 61 или 23%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ОСНОВНЫЕ НАРУШЕНИЯ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91174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ходе санитарно- эпидемиологического обследования выявлены нарушения: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неготовность учреждения к проведению обследования для получения экспертного заключения;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полного пакета документов для открытия лагеря (договор на акарицидную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дератизационную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обработку, на мед. обслуживание, на питание);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несоответствие питьевой воды требованиям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горячего и холодного водоснабжения;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неисправность системы водоотведения (канализации);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помещений требующих косметического ремонта;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необходимого минимального перечня помещений;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минимального перечня  и неисправность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технологического оборудования на пищеблоке;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приборов для обеззараживания помещений;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ограждения территории лагеря.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 descr="1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3033" y="3449387"/>
            <a:ext cx="1775326" cy="2535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АКАРИЦИДНАЯ ОБРАБОТКА</a:t>
            </a:r>
            <a:endParaRPr lang="ru-RU" sz="2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500174"/>
            <a:ext cx="5500726" cy="492922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Обеспечить контроль за проведением акарицидной обработки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эндемичных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территориях за 7 календарных дней до открытия лагеря с последующим контролем эффективности качества проведенной обработки. 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Обращаем Ваше внимание,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заключении договоров с организациями дезинфекционного профиля предусмотреть обязательный контроль эффективности проведенных работ. В оздоровительных организациях с продолжительностью смен менее 20 дней периодичность рассчитывать с учетом срока действия препарата, но не менее чем 1 раз в 2 смены, при этом необходимо между сменами провести контроль эффективности проведенных работ.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 descr="80339e5d7bcfb5b607ef8f5be9e1004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714884"/>
            <a:ext cx="1784654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Содержимое 15"/>
          <p:cNvSpPr txBox="1">
            <a:spLocks/>
          </p:cNvSpPr>
          <p:nvPr/>
        </p:nvSpPr>
        <p:spPr>
          <a:xfrm>
            <a:off x="214282" y="1142984"/>
            <a:ext cx="2897040" cy="300039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НЕЭНДЕМИЧНЫЕ ТЕРРИТОРИИ: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Архангельск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палаточных лагерей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Северодвинск;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Новодвинск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Мезенский район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загородных лагерей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Лешуконский  район.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 txBox="1">
            <a:spLocks/>
          </p:cNvSpPr>
          <p:nvPr/>
        </p:nvSpPr>
        <p:spPr bwMode="auto">
          <a:xfrm>
            <a:off x="611560" y="142852"/>
            <a:ext cx="8229600" cy="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ПРОХОЖДЕНИЕ МЕДИЦИНСКИХ ОСМОТРОВ, ГИГИЕНИЧЕСКОЙ ПОДГОТОВКИ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3786190"/>
            <a:ext cx="8251089" cy="258532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ОБСЛЕДОВАНИЯ РАБОТНИКОВ ПИЩЕБЛОКА:</a:t>
            </a:r>
          </a:p>
          <a:p>
            <a:pPr marL="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носительство возбудителей острых кишечных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инфекций перед началом оздоровительного сезона (также при поступлении на работу в течение оздоровительного сезона);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наличие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-, рота- и других вирусных возбудителей кишечных инфекций не ранее, чем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3 календарных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дня выхода на работу перед началом каждой смены.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Содержимое 15"/>
          <p:cNvSpPr txBox="1">
            <a:spLocks/>
          </p:cNvSpPr>
          <p:nvPr/>
        </p:nvSpPr>
        <p:spPr>
          <a:xfrm>
            <a:off x="4357686" y="1428736"/>
            <a:ext cx="4236502" cy="214314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работников ЛОУ – 4428,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 прошли: </a:t>
            </a:r>
          </a:p>
          <a:p>
            <a:pPr marL="36000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медицинский осмотр  - 2669 или 60,3%;</a:t>
            </a:r>
          </a:p>
          <a:p>
            <a:pPr marL="3600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гигиеническое обучение – 1935 или 43,7%;</a:t>
            </a:r>
          </a:p>
          <a:p>
            <a:pPr marL="3600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вакцинацию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4073 или 92,0%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3268288" cy="2234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97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539552" y="1142128"/>
            <a:ext cx="8208962" cy="13961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 от 06.12.2021 года №1122н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«Об утверждении национального календаря профилактических прививок, календаря профилактических прививок по эпидемическим показаниям и порядка проведения профилактических прививок»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2"/>
          <p:cNvSpPr>
            <a:spLocks noChangeArrowheads="1"/>
          </p:cNvSpPr>
          <p:nvPr/>
        </p:nvSpPr>
        <p:spPr bwMode="auto">
          <a:xfrm>
            <a:off x="3554009" y="2786058"/>
            <a:ext cx="1439863" cy="862016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42852"/>
            <a:ext cx="48789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ВАКЦИНАЦИЯ РАБОТНИКОВ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4405" y="6381750"/>
            <a:ext cx="21336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Содержимое 15"/>
          <p:cNvSpPr txBox="1">
            <a:spLocks/>
          </p:cNvSpPr>
          <p:nvPr/>
        </p:nvSpPr>
        <p:spPr>
          <a:xfrm>
            <a:off x="285720" y="3357562"/>
            <a:ext cx="2625347" cy="71438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Дифтерия, столбняк – 1 раз в 10 лет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 txBox="1">
            <a:spLocks/>
          </p:cNvSpPr>
          <p:nvPr/>
        </p:nvSpPr>
        <p:spPr>
          <a:xfrm>
            <a:off x="3286116" y="4000504"/>
            <a:ext cx="1875248" cy="57150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Гепатит В – до 55 лет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5"/>
          <p:cNvSpPr txBox="1">
            <a:spLocks/>
          </p:cNvSpPr>
          <p:nvPr/>
        </p:nvSpPr>
        <p:spPr>
          <a:xfrm>
            <a:off x="3286116" y="4786322"/>
            <a:ext cx="1875248" cy="57150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Краснуха – до 25 лет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5206011f486ca8bd0419930bded62d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298" y="4286257"/>
            <a:ext cx="2732504" cy="2428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Содержимое 15"/>
          <p:cNvSpPr txBox="1">
            <a:spLocks/>
          </p:cNvSpPr>
          <p:nvPr/>
        </p:nvSpPr>
        <p:spPr>
          <a:xfrm>
            <a:off x="5589991" y="3000372"/>
            <a:ext cx="3268289" cy="32861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Корь –до 55 лет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выдаче медицинских заключений указывать: наличие/отсутствие вакцинации (ревакцинации)  против кори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выдаче сведений о карантине: указывать наличие контакта с больными корью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факты прибытия из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неблагополучных по заболеваемости корью территорий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АКЦЕНТЫ  ОРГАНИЗАЦИИ ЛЕТНЕГО ОТДЫХА В 2024 ГОДУ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33296" cy="542928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заявление в ФБУЗ подавать при наличии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полного пакета документов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полной готовности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объекта с обеспечением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доступа в организацию общественного питания,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 которой заключен договор; к заявлению могут быть приложены результаты выполненных ранее лабораторных исследований, акты проверки и профилактического визита лагеря (школы), предостережения, предписания; дополнительно включено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штатное расписание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;.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пояснительная записка с указанием используемых помещений, их площадей, расчетом численности детей и работников;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количество детей в группах должно определяться из расчета соблюдения норм площади на одного ребенка (не менее 2,5 кв. м. на ребенка);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допускать подачу заявлений в ФБУЗ по загородным и палаточным лагерям в зимний период (с октября по апрель) в связи с невозможностью объективной оценки территории;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правоустанавливающих документов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лагерь, на здание и на используемый земельный участок;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перерыв между сменами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загородных и палаточных лагерей не менее 1-го календарного дня, день заезда и выезда не учитывается;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допускать открытия лагерей при отсутствии СЭЗ, действующего на весь период смены;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получение СЭЗ </a:t>
            </a:r>
            <a:r>
              <a:rPr lang="ru-RU" sz="2600" b="1" kern="1200" dirty="0" smtClean="0">
                <a:latin typeface="Times New Roman" pitchFamily="18" charset="0"/>
                <a:cs typeface="Times New Roman" pitchFamily="18" charset="0"/>
              </a:rPr>
              <a:t>не позднее 5 календарных дней </a:t>
            </a:r>
            <a:r>
              <a:rPr lang="ru-RU" sz="2600" kern="1200" dirty="0" smtClean="0">
                <a:latin typeface="Times New Roman" pitchFamily="18" charset="0"/>
                <a:cs typeface="Times New Roman" pitchFamily="18" charset="0"/>
              </a:rPr>
              <a:t>до заезда детей для загородных ЛОУ, </a:t>
            </a:r>
            <a:r>
              <a:rPr lang="ru-RU" sz="2600" b="1" kern="1200" dirty="0" smtClean="0">
                <a:latin typeface="Times New Roman" pitchFamily="18" charset="0"/>
                <a:cs typeface="Times New Roman" pitchFamily="18" charset="0"/>
              </a:rPr>
              <a:t>не позднее 3 календарных дней - </a:t>
            </a:r>
            <a:r>
              <a:rPr lang="ru-RU" sz="2600" kern="1200" dirty="0" smtClean="0">
                <a:latin typeface="Times New Roman" pitchFamily="18" charset="0"/>
                <a:cs typeface="Times New Roman" pitchFamily="18" charset="0"/>
              </a:rPr>
              <a:t>для палаточных ЛОУ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600" kern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допускать </a:t>
            </a:r>
            <a:r>
              <a:rPr lang="ru-RU" sz="2600" kern="1200" dirty="0" smtClean="0">
                <a:latin typeface="Times New Roman" pitchFamily="18" charset="0"/>
                <a:cs typeface="Times New Roman" pitchFamily="18" charset="0"/>
              </a:rPr>
              <a:t>завоза детей в лагерь в день выдачи СЭЗ</a:t>
            </a:r>
          </a:p>
          <a:p>
            <a:pPr algn="just">
              <a:buFont typeface="Wingdings" pitchFamily="2" charset="2"/>
              <a:buChar char="Ø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5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АКЦЕНТЫ  ОРГАНИЗАЦИИ ЛЕТНЕГО ОТДЫХА В 2024 ГОДУ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357850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Разработать программу производственного контроля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Представить результаты лабораторных исследований качества воды бассейнов, выполненных не ранее чем за 2 недели до начала смены.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Довести до сведения организаторов питания, что порядок получения санитарно-эпидемиологической экспертизы предусматривает  доступ специалистов ФБУЗ на объекты, обеспечивающие общественное питание детей в организациях отдыха детей и их оздоровления. Кроме того, организаторам питания, осуществляющих доставку готовых блюд из базовых столовых в буфетные - раздаточные организаций отдыха детей и их оздоровления, необходимо наличие изотермических емкостей (термосов) и условий для их обработки (отдельная моечная оборотной тары или отдельная зона, оборудованная двумя моечными ваннами и/или посудомоечной машиной).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Направлять информацию о прохождении медицинских осмотров, гигиенического обучения и обследований работников перед началом летней кампании в Управление и его территориальные отделы за 2 дня перед началом каждой смены, в том числе работников пищеблока, независимо от формы собственности 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Получить СЭЗ на проекты ЗСО собственных источников водоснабжения и на использование водного объекта в целях питьевого водоснабжения  и проведение необходимых процедур для этого в течение 2024 года .</a:t>
            </a:r>
          </a:p>
          <a:p>
            <a:pPr algn="just">
              <a:buFont typeface="Wingdings" pitchFamily="2" charset="2"/>
              <a:buChar char="Ø"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 txBox="1">
            <a:spLocks/>
          </p:cNvSpPr>
          <p:nvPr/>
        </p:nvSpPr>
        <p:spPr bwMode="auto">
          <a:xfrm>
            <a:off x="251520" y="0"/>
            <a:ext cx="858964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МЕДИЦИНСКОЕ ОБЕСПЕЧЕНИЕ ЛАГЕРЯ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000109"/>
            <a:ext cx="6000760" cy="470898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пунктов;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медикаментами, инвентарем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мед.оборудованием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квалифицированного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мед.персонала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загородным лагерям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лицензия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мед.деятельность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договор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мед.работником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штате лагеря;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палаточным лагерям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труднодоступном районе - договор с мед. работником в штате лагеря;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палаточным лагерям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расположении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мед.организации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том же населенном пункте - договор с мед. организацией или с мед. работником в штате лагеря;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палаточным лагерям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рекомендуем иметь документ о навыках первой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мед.помощи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Рисунок 12" descr="34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2839661" cy="2473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lg!g9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29066"/>
            <a:ext cx="2893217" cy="2549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0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496"/>
            <a:ext cx="9144000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ПОДАЧА ЗАЯВЛЕНИЯ О ПРОВЕДЕНИИ САНИТАРНО-ЭПИДЕМИОЛОГИЧЕСКОЙ ЭКСПЕРТИЗЫ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505461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проведения санитарно-эпидемиологической экспертизы деятельности по организации отдыха детей и их оздоровления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юридических лица.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принимаются по установленной форме любым из следующих способов: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лично от Заказчика;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от законного представителя Заказчика при наличии оригинала или копии доверенности, подтверждающей его полномочия;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 виде почтового отправления;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 электронном виде (формат PDF, другой сканированный вариант) через адреса электронной почты ЮЛ.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32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ФОРМА ЗАЯВЛЕНИЯ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25352"/>
            <a:ext cx="4176464" cy="5832648"/>
          </a:xfrm>
        </p:spPr>
      </p:pic>
      <p:sp>
        <p:nvSpPr>
          <p:cNvPr id="5" name="TextBox 4"/>
          <p:cNvSpPr txBox="1"/>
          <p:nvPr/>
        </p:nvSpPr>
        <p:spPr>
          <a:xfrm>
            <a:off x="4572000" y="928670"/>
            <a:ext cx="43576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организации приготовления пищи и/или организации питания по договору с иными организациями, находящимися по адресу, отличающимся от адреса основной деятельности лагеря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заявлении необходимо его указывать.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проведения санитарно-эпидемиологической экспертизы предусматривает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доступа специалистов ФБУЗ на заявленные объекты, в том числе к организаторам питания.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момент подачи заявления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ФБУЗ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должен быть готов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проведению санитарно-эпидемиологического обследования.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6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620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ЗАЯВЛЕНИЕ ПОДАЕТСЯ ПО ТЕРРИТОРИАЛЬНОМУ ПРИНЦИПУ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006427"/>
              </p:ext>
            </p:extLst>
          </p:nvPr>
        </p:nvGraphicFramePr>
        <p:xfrm>
          <a:off x="500034" y="1285860"/>
          <a:ext cx="8358245" cy="485456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1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Район/город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филиала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ФБУЗ,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осуществляющего проведение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экспертизы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ФБУЗ «Центр гигиены и эпидемиологии в Архангельской области  и Ненецком автономном округе»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Архангельская область,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Архангельск, пр. Троицкий, д.164, корпус 1.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zayavki@fbuz29.rospotrebnadzor.ru</a:t>
                      </a:r>
                      <a:endParaRPr lang="ru-RU" sz="13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Приморский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Северодвинск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Северодвинский филиал ФБУЗ «Центр гигиены и эпидемиологии в Архангельской области и Ненецком автономном округе»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164523, Архангельская область,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Северодвинск, проспект Морской,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 67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1filial@fbuz29.rospotrebnadzor.ru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Онежский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Коряжма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Вилегодский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Каргопольский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Няндомский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Соловки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7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ЗАЯВЛЕНИЕ ПОДАЕТСЯ ПО ТЕРРИТОРИАЛЬНОМУ ПРИНЦИПУ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006427"/>
              </p:ext>
            </p:extLst>
          </p:nvPr>
        </p:nvGraphicFramePr>
        <p:xfrm>
          <a:off x="500034" y="1214422"/>
          <a:ext cx="8358245" cy="524027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1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Район/город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филиала ФБУЗ, осуществляющего проведение экспертизы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Пинежский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Пинежский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филиал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ФБУЗ «Центр гигиены и эпидемиологии в Архангельской области и Ненецком автономном округе»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164600, Архангельская область,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Пинежский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 село Карпогоры, улица Ленина, дом 122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7filial@fbuz29.rospotrebnadzor.ru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Лешуконский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Мезенский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Новодвинск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Новодвинский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филиал ФБУЗ «Центр гигиены и эпидемиологии в Архангельской области и Ненецком автономном округе»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164900, Архангельская область,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Новодвинск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улица 3-й Пятилетки, дом 11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2filial@fbuz29.rospotrebnadzor.ru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Холмогорский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Виноградовский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Вельский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Вельский филиал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ФБУЗ «Центр гигиены и эпидемиологии в Архангельской области и Ненецком автономном округе»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165150, Архангельская область,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Вельский район, город Вельск,  улица Октябрьская, дом 5А.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3filial@fbuz29.rospotrebnadzor.ru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Коношский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Шенкурский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Устьянский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7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ЗАЯВЛЕНИЕ ПОДАЕТСЯ ПО ТЕРРИТОРИАЛЬНОМУ ПРИНЦИПУ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006427"/>
              </p:ext>
            </p:extLst>
          </p:nvPr>
        </p:nvGraphicFramePr>
        <p:xfrm>
          <a:off x="428596" y="1071546"/>
          <a:ext cx="8358245" cy="502780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1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Район/город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филиала ФБУЗ, осуществляющего проведение экспертизы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Котлас 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Котласский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филиал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ФБУЗ «Центр гигиены и эпидемиологии в Архангельской области и Ненецком автономном округе»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165300, Архангельская область,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Котлас, улица Невского, дом 35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4filial@fbuz29.rospotrebnadzor.ru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Котласский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Верхнетоемский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Красноборский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Мирный 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Плесецкий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филиал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ФБУЗ «Центр гигиены и эпидемиологии в Архангельской области и Ненецком автономном округе»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164262, Архангельская область,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Плесецкий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 поселок Плесецк, улица Ленина, дом 23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5filial@fbuz29.rospotrebnadzor.ru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Плесецкий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7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ПРОВЕДЕНИЯ САНИТАРНО-ЭПИДЕМИОЛОГИЧЕСКОЙ ЭКСПЕРТИЗЫ ПАЛАТОЧНЫХ ЛАГЕРЕЙ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8579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	Правоустанавливающие документы на используемый земельный участок (при наличии).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	Пояснительная записка об организации работы лагеря с указанием перечня используемых помещений (палаток), информации об организации питания, питьевого режима, медицинского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обслуживания, штатное расписание (по должностям).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3.	Информация об организации медицинского обеспечения: 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при расположении лагеря в удаленном труднодоступном районе: договор с медицинским работником (врач, фельдшер или медицинская сестра), состоящем в штате лагеря;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при расположении лагеря в непосредственной близости от медицинской организации, в одном населенном пункте: договор возмездного оказания медицинских услуг с медицинской организацией или договор с медицинским работником (врач, фельдшер или медицинская сестра), состоящем в штате лагеря. 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Наличие в договоре режима нахождения медицинского работника в лагере.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4.	Информация о наличии транспортной доступности к лагерю палаточного типа.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5.	Информация о наличии устойчивой телефонной связи на территории лагеря палаточного типа.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6.	Договор на оказание услуг по организации питания детей с указанием графика подвоза пищи (предоставляется в случае организации питания сторонней организацией).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7.	Договор на поставку бутилированной/питьевой воды с указанием наименования поставщика, его юридического и фактического адреса (при организации питьевого режима и/или приготовления блюд на бутилированной/питьевой воде).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8.	Договор о проведении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акарицидной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обработки территории лагеря, (независимо от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эндемичности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района).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9.	Договор о проведении дезинфекции, дезинсекции и дератизации в помещениях и на территории лагеря.</a:t>
            </a:r>
          </a:p>
          <a:p>
            <a:pPr>
              <a:buNone/>
            </a:pP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06089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ПРОВЕДЕНИЯ САНИТАРНО-ЭПИДЕМИОЛОГИЧЕСКОЙ ЭКСПЕРТИЗЫ ПАЛАТОЧНЫХ ЛАГЕРЕЙ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5721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	Договор на организацию помывки детей (предоставляет в случае при организации банных дней не на территории палаточного лагеря).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11.	 Договор на оказание услуг по стирке белья (при наличии).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12.	Другие договора (при наличии).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13.	 Информация об источнике питьевого водоснабжения (источник от которого осуществляется подача воды): 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централизованное (централизованная сеть населенного пункта, собственная скважина, поверхностный источник, каптаж, колодец, родник, имеющие разводящие сети к местам потребления; 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нецентрализованное (вода привозная, наличие накопительной емкости).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14.	Информация о водоотведении: 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-централизованное (в существующие сети населенного пункта)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-собственная система водоотведения наличие сооружений по очистке и обеззараживанию сточных вод (септик); 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децентрализованное (выгреб).	 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15.	Санитарно-эпидемиологическое заключение о соответствии водного объекта и его использования в питьевых и хозяйственно-бытовых целях (при использовании организацией отдыха детей и их оздоровления питьевой воды собственного источника питьевого водоснабжения (скважина и т.д.) (до 01.09.2024 г при наличии, далее- обязательно).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0899638"/>
      </p:ext>
    </p:extLst>
  </p:cSld>
  <p:clrMapOvr>
    <a:masterClrMapping/>
  </p:clrMapOvr>
</p:sld>
</file>

<file path=ppt/theme/theme1.xml><?xml version="1.0" encoding="utf-8"?>
<a:theme xmlns:a="http://schemas.openxmlformats.org/drawingml/2006/main" name="рпн24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AA8B"/>
      </a:accent1>
      <a:accent2>
        <a:srgbClr val="F94144"/>
      </a:accent2>
      <a:accent3>
        <a:srgbClr val="F9C74F"/>
      </a:accent3>
      <a:accent4>
        <a:srgbClr val="577590"/>
      </a:accent4>
      <a:accent5>
        <a:srgbClr val="F3722C"/>
      </a:accent5>
      <a:accent6>
        <a:srgbClr val="90BE6D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рпн24</Template>
  <TotalTime>3433</TotalTime>
  <Words>5685</Words>
  <Application>Microsoft Office PowerPoint</Application>
  <PresentationFormat>Экран (4:3)</PresentationFormat>
  <Paragraphs>451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рпн24</vt:lpstr>
      <vt:lpstr>Презентация PowerPoint</vt:lpstr>
      <vt:lpstr>Презентация PowerPoint</vt:lpstr>
      <vt:lpstr> ПОДАЧА ЗАЯВЛЕНИЯ О ПРОВЕДЕНИИ САНИТАРНО-ЭПИДЕМИОЛОГИЧЕСКОЙ ЭКСПЕРТИЗЫ</vt:lpstr>
      <vt:lpstr>ФОРМА ЗАЯВЛЕНИЯ</vt:lpstr>
      <vt:lpstr>ЗАЯВЛЕНИЕ ПОДАЕТСЯ ПО ТЕРРИТОРИАЛЬНОМУ ПРИНЦИПУ</vt:lpstr>
      <vt:lpstr>ЗАЯВЛЕНИЕ ПОДАЕТСЯ ПО ТЕРРИТОРИАЛЬНОМУ ПРИНЦИПУ  </vt:lpstr>
      <vt:lpstr>ЗАЯВЛЕНИЕ ПОДАЕТСЯ ПО ТЕРРИТОРИАЛЬНОМУ ПРИНЦИПУ  </vt:lpstr>
      <vt:lpstr>ПЕРЕЧЕНЬ ДОКУМЕНТОВ, НЕОБХОДИМЫХ ДЛЯ ПРОВЕДЕНИЯ САНИТАРНО-ЭПИДЕМИОЛОГИЧЕСКОЙ ЭКСПЕРТИЗЫ ПАЛАТОЧНЫХ ЛАГЕРЕЙ</vt:lpstr>
      <vt:lpstr>ПЕРЕЧЕНЬ ДОКУМЕНТОВ, НЕОБХОДИМЫХ ДЛЯ ПРОВЕДЕНИЯ САНИТАРНО-ЭПИДЕМИОЛОГИЧЕСКОЙ ЭКСПЕРТИЗЫ ПАЛАТОЧНЫХ ЛАГЕРЕЙ</vt:lpstr>
      <vt:lpstr>ПЕРЕЧЕНЬ ДОКУМЕНТОВ, НЕОБХОДИМЫХ ДЛЯ ПРОВЕДЕНИЯ САНИТАРНО- ЭПИДЕМИОЛОГИЧЕСКОЙ ЭКСПЕРТИЗЫ ОЗДОРОВИТЕЛЬНЫЕ УЧРЕЖДЕНИЯ С ДНЕВНЫМ ПРЕБЫВАНИЕМ ДЕТЕЙ</vt:lpstr>
      <vt:lpstr>ПЕРЕЧЕНЬ ДОКУМЕНТОВ, НЕОБХОДИМЫХ ДЛЯ ПРОВЕДЕНИЯ САНИТАРНО- ЭПИДЕМИОЛОГИЧЕСКОЙ ЭКСПЕРТИЗЫ ОЗДОРОВИТЕЛЬНЫЕ УЧРЕЖДЕНИЯ С ДНЕВНЫМ ПРЕБЫВАНИЕМ ДЕТЕЙ</vt:lpstr>
      <vt:lpstr>СРОКИ РАССМОТРЕНИЯ ЗАЯВЛЕНИЯ</vt:lpstr>
      <vt:lpstr>ПРИЧИНЫ НЕВОЗМОЖНОСТИ ПРОВЕДЕНИЯ САНИТАРНО-ЭПИДЕМИОЛОГИЧЕСКОЙ ЭКСПЕРТИЗЫ </vt:lpstr>
      <vt:lpstr>Презентация PowerPoint</vt:lpstr>
      <vt:lpstr>САНИТАРНО-ЭПИДЕМИОЛОГИЧЕСКИЕ ЗАКЛЮЧЕНИЯ</vt:lpstr>
      <vt:lpstr>ПРЕДОСТАВЛЕНИЯ УСЛУГИ</vt:lpstr>
      <vt:lpstr> ЗАЯВЛЕНИЕ С УКАЗАНИЕМ СВЕДЕНИЙ</vt:lpstr>
      <vt:lpstr>ОСНОВАНИЯ ДЛЯ ОТКАЗА</vt:lpstr>
      <vt:lpstr>ОРГАНИЗАЦИЯ ЛЕТНЕГО ОТДЫХА В 2024 ГОДУ</vt:lpstr>
      <vt:lpstr>ПОЛУЧЕНИЕ ЭКСПЕРТНЫХ ЗАКЛЮЧЕНИЙ</vt:lpstr>
      <vt:lpstr>ОСНОВНЫЕ НАРУШЕНИЯ</vt:lpstr>
      <vt:lpstr>АКАРИЦИДНАЯ ОБРАБОТКА</vt:lpstr>
      <vt:lpstr>Презентация PowerPoint</vt:lpstr>
      <vt:lpstr>Презентация PowerPoint</vt:lpstr>
      <vt:lpstr>АКЦЕНТЫ  ОРГАНИЗАЦИИ ЛЕТНЕГО ОТДЫХА В 2024 ГОДУ</vt:lpstr>
      <vt:lpstr>АКЦЕНТЫ  ОРГАНИЗАЦИИ ЛЕТНЕГО ОТДЫХА В 2024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Системный Администратор</dc:creator>
  <cp:lastModifiedBy>Бадеева Дарья Дмитриевна</cp:lastModifiedBy>
  <cp:revision>366</cp:revision>
  <dcterms:modified xsi:type="dcterms:W3CDTF">2024-03-25T12:38:47Z</dcterms:modified>
</cp:coreProperties>
</file>