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1"/>
  </p:notesMasterIdLst>
  <p:sldIdLst>
    <p:sldId id="265" r:id="rId2"/>
    <p:sldId id="285" r:id="rId3"/>
    <p:sldId id="279" r:id="rId4"/>
    <p:sldId id="280" r:id="rId5"/>
    <p:sldId id="281" r:id="rId6"/>
    <p:sldId id="282" r:id="rId7"/>
    <p:sldId id="283" r:id="rId8"/>
    <p:sldId id="286" r:id="rId9"/>
    <p:sldId id="284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85731" autoAdjust="0"/>
  </p:normalViewPr>
  <p:slideViewPr>
    <p:cSldViewPr snapToGrid="0">
      <p:cViewPr varScale="1">
        <p:scale>
          <a:sx n="76" d="100"/>
          <a:sy n="76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1E08A-5118-423A-AF58-3A15783847BA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B7D82-EECE-443A-9DEB-5C240B8FD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0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B7D82-EECE-443A-9DEB-5C240B8FD9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37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18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3"/>
          <a:stretch/>
        </p:blipFill>
        <p:spPr>
          <a:xfrm>
            <a:off x="-9872" y="0"/>
            <a:ext cx="122166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58858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" b="4919"/>
          <a:stretch/>
        </p:blipFill>
        <p:spPr>
          <a:xfrm>
            <a:off x="0" y="4058"/>
            <a:ext cx="12250294" cy="68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5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5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F1D33A-2E4A-4FC2-B956-3E805CFB7DB8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40616" y="6474875"/>
            <a:ext cx="408046" cy="365125"/>
          </a:xfrm>
          <a:prstGeom prst="rect">
            <a:avLst/>
          </a:prstGeom>
        </p:spPr>
        <p:txBody>
          <a:bodyPr/>
          <a:lstStyle/>
          <a:p>
            <a:fld id="{58381FF8-C528-49F6-A61A-977BAC1B2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86785"/>
            <a:ext cx="12192000" cy="483021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0447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901D0-5549-4C35-8F37-9301AF3C85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28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F23280-491C-48F0-BA60-5D196538D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6BB7C-4A2C-4297-B356-A1E357AA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1D33A-2E4A-4FC2-B956-3E805CFB7DB8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5045A0-ED56-443D-A212-2A6FE4C9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54531-1A5D-4CB9-8873-00BFE06E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381FF8-C528-49F6-A61A-977BAC1B2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76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kern="1200" cap="none" spc="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84" y="1581358"/>
            <a:ext cx="11685182" cy="2777991"/>
          </a:xfrm>
        </p:spPr>
        <p:txBody>
          <a:bodyPr>
            <a:normAutofit fontScale="90000"/>
          </a:bodyPr>
          <a:lstStyle/>
          <a:p>
            <a:r>
              <a:rPr lang="ru-RU" sz="4700" dirty="0"/>
              <a:t/>
            </a:r>
            <a:br>
              <a:rPr lang="ru-RU" sz="4700" dirty="0"/>
            </a:br>
            <a:r>
              <a:rPr lang="ru-RU" sz="4400" dirty="0" smtClean="0"/>
              <a:t>«Категорирование и паспортизация объектов (территорий) организаций, осуществляющих медицинскую и фармацевтическую деятельность»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6334" y="4796992"/>
            <a:ext cx="4921827" cy="2061008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Консультант министра </a:t>
            </a:r>
            <a:r>
              <a:rPr lang="ru-RU" sz="1800" dirty="0">
                <a:solidFill>
                  <a:schemeClr val="tx1"/>
                </a:solidFill>
              </a:rPr>
              <a:t>здравоохранения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Архангельской области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Воронин В.В.</a:t>
            </a:r>
            <a:endParaRPr lang="ru-RU" sz="1800" dirty="0">
              <a:solidFill>
                <a:schemeClr val="tx1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12 апреля 2024 </a:t>
            </a:r>
            <a:r>
              <a:rPr lang="ru-RU" sz="1800" dirty="0">
                <a:solidFill>
                  <a:schemeClr val="tx1"/>
                </a:solidFill>
              </a:rPr>
              <a:t>года</a:t>
            </a:r>
          </a:p>
        </p:txBody>
      </p:sp>
      <p:pic>
        <p:nvPicPr>
          <p:cNvPr id="4" name="Picture 2" descr="C:\Users\popovia\Desktop\Coat_of_Arms_of_Arkhangelsk_oblas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27333"/>
            <a:ext cx="198755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4278" y="1023729"/>
            <a:ext cx="10634870" cy="4391233"/>
          </a:xfrm>
        </p:spPr>
        <p:txBody>
          <a:bodyPr anchor="ctr"/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13.01.2017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требований к антитеррористической защищенности объектов (территорий) Министерства здравоохранения Российской Федерации и объектов (территорий), относящихся к сфере деятельности Министерства здравоохранения Российской Федерации, и формы паспорта безопасности этих объектов (территорий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)"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" y="771525"/>
            <a:ext cx="11401425" cy="4840605"/>
          </a:xfrm>
        </p:spPr>
        <p:txBody>
          <a:bodyPr/>
          <a:lstStyle/>
          <a:p>
            <a:r>
              <a:rPr lang="ru-RU" b="1" dirty="0">
                <a:latin typeface="Times New Roman"/>
                <a:ea typeface="Times New Roman"/>
              </a:rPr>
              <a:t>В состав комиссии </a:t>
            </a:r>
            <a:r>
              <a:rPr lang="ru-RU" b="1" dirty="0" smtClean="0">
                <a:latin typeface="Times New Roman"/>
                <a:ea typeface="Times New Roman"/>
              </a:rPr>
              <a:t>включаются: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представители </a:t>
            </a:r>
            <a:r>
              <a:rPr lang="ru-RU" dirty="0">
                <a:latin typeface="Times New Roman"/>
                <a:ea typeface="Times New Roman"/>
              </a:rPr>
              <a:t>органа (организации), являющегося правообладателем объекта (территории), работники объекта (территории</a:t>
            </a:r>
            <a:r>
              <a:rPr lang="ru-RU" dirty="0" smtClean="0">
                <a:latin typeface="Times New Roman"/>
                <a:ea typeface="Times New Roman"/>
              </a:rPr>
              <a:t>); 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представители </a:t>
            </a:r>
            <a:r>
              <a:rPr lang="ru-RU" dirty="0">
                <a:latin typeface="Times New Roman"/>
                <a:ea typeface="Times New Roman"/>
              </a:rPr>
              <a:t>территориального органа </a:t>
            </a:r>
            <a:r>
              <a:rPr lang="ru-RU" dirty="0" smtClean="0">
                <a:latin typeface="Times New Roman"/>
                <a:ea typeface="Times New Roman"/>
              </a:rPr>
              <a:t>безопасности (ФСБ); 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представители территориального </a:t>
            </a:r>
            <a:r>
              <a:rPr lang="ru-RU" dirty="0">
                <a:latin typeface="Times New Roman"/>
                <a:ea typeface="Times New Roman"/>
              </a:rPr>
              <a:t>органа Федеральной службы войск национальной гвардии </a:t>
            </a:r>
            <a:r>
              <a:rPr lang="ru-RU" dirty="0" smtClean="0">
                <a:latin typeface="Times New Roman"/>
                <a:ea typeface="Times New Roman"/>
              </a:rPr>
              <a:t>РФ </a:t>
            </a:r>
            <a:r>
              <a:rPr lang="ru-RU" dirty="0">
                <a:latin typeface="Times New Roman"/>
                <a:ea typeface="Times New Roman"/>
              </a:rPr>
              <a:t>или подразделения вневедомственной охраны </a:t>
            </a:r>
            <a:r>
              <a:rPr lang="ru-RU" dirty="0" smtClean="0">
                <a:latin typeface="Times New Roman"/>
                <a:ea typeface="Times New Roman"/>
              </a:rPr>
              <a:t>ВНГ РФ;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представители территориального </a:t>
            </a:r>
            <a:r>
              <a:rPr lang="ru-RU" dirty="0">
                <a:latin typeface="Times New Roman"/>
                <a:ea typeface="Times New Roman"/>
              </a:rPr>
              <a:t>органа </a:t>
            </a:r>
            <a:r>
              <a:rPr lang="ru-RU" dirty="0" smtClean="0">
                <a:latin typeface="Times New Roman"/>
                <a:ea typeface="Times New Roman"/>
              </a:rPr>
              <a:t>МЧС России.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возглавляет должностное лицо, осуществляющее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деятельностью работников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объекте (территории).</a:t>
            </a:r>
          </a:p>
        </p:txBody>
      </p:sp>
    </p:spTree>
    <p:extLst>
      <p:ext uri="{BB962C8B-B14F-4D97-AF65-F5344CB8AC3E}">
        <p14:creationId xmlns:p14="http://schemas.microsoft.com/office/powerpoint/2010/main" val="42438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738"/>
            <a:ext cx="12058650" cy="6672262"/>
          </a:xfrm>
        </p:spPr>
        <p:txBody>
          <a:bodyPr anchor="ctr"/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Категории </a:t>
            </a:r>
            <a:r>
              <a:rPr lang="ru-RU" sz="2400" b="1" dirty="0">
                <a:latin typeface="Times New Roman"/>
                <a:ea typeface="Times New Roman"/>
              </a:rPr>
              <a:t>объектов (территорий</a:t>
            </a:r>
            <a:r>
              <a:rPr lang="ru-RU" sz="2400" b="1" dirty="0" smtClean="0">
                <a:latin typeface="Times New Roman"/>
                <a:ea typeface="Times New Roman"/>
              </a:rPr>
              <a:t>)</a:t>
            </a:r>
            <a:r>
              <a:rPr lang="ru-RU" sz="2400" b="1" dirty="0">
                <a:latin typeface="Times New Roman"/>
                <a:ea typeface="Times New Roman"/>
              </a:rPr>
              <a:t/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С </a:t>
            </a:r>
            <a:r>
              <a:rPr lang="ru-RU" sz="2000" dirty="0">
                <a:latin typeface="Times New Roman"/>
                <a:ea typeface="Times New Roman"/>
              </a:rPr>
              <a:t>учетом степени угрозы совершения террористического акта и возможных последствий </a:t>
            </a: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его </a:t>
            </a:r>
            <a:r>
              <a:rPr lang="ru-RU" sz="2000" dirty="0">
                <a:latin typeface="Times New Roman"/>
                <a:ea typeface="Times New Roman"/>
              </a:rPr>
              <a:t>совершения устанавливаются следующие </a:t>
            </a:r>
            <a:r>
              <a:rPr lang="ru-RU" sz="2000" b="1" dirty="0">
                <a:latin typeface="Times New Roman"/>
                <a:ea typeface="Times New Roman"/>
              </a:rPr>
              <a:t>категории объектов </a:t>
            </a:r>
            <a:r>
              <a:rPr lang="ru-RU" sz="2000" dirty="0">
                <a:latin typeface="Times New Roman"/>
                <a:ea typeface="Times New Roman"/>
              </a:rPr>
              <a:t>(территорий</a:t>
            </a:r>
            <a:r>
              <a:rPr lang="ru-RU" sz="2000" dirty="0" smtClean="0">
                <a:latin typeface="Times New Roman"/>
                <a:ea typeface="Times New Roman"/>
              </a:rPr>
              <a:t>):</a:t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а) объекты (территории) </a:t>
            </a:r>
            <a:r>
              <a:rPr lang="ru-RU" sz="2000" b="1" dirty="0">
                <a:latin typeface="Times New Roman"/>
                <a:ea typeface="Times New Roman"/>
              </a:rPr>
              <a:t>первой категории </a:t>
            </a:r>
            <a:r>
              <a:rPr lang="ru-RU" sz="2000" dirty="0">
                <a:latin typeface="Times New Roman"/>
                <a:ea typeface="Times New Roman"/>
              </a:rPr>
              <a:t>- </a:t>
            </a:r>
            <a:r>
              <a:rPr lang="ru-RU" sz="2000" dirty="0" smtClean="0">
                <a:latin typeface="Times New Roman"/>
                <a:ea typeface="Times New Roman"/>
              </a:rPr>
              <a:t>в </a:t>
            </a:r>
            <a:r>
              <a:rPr lang="ru-RU" sz="2000" dirty="0">
                <a:latin typeface="Times New Roman"/>
                <a:ea typeface="Times New Roman"/>
              </a:rPr>
              <a:t>результате совершения террористического акта на которых прогнозируемое количество пострадавших составляет более 1000 человек и (или) прогнозируемый максимальный материальный ущерб по балансовой стоимости - более 100 млн. рублей</a:t>
            </a:r>
            <a:r>
              <a:rPr lang="ru-RU" sz="2000" dirty="0" smtClean="0">
                <a:latin typeface="Times New Roman"/>
                <a:ea typeface="Times New Roman"/>
              </a:rPr>
              <a:t>;</a:t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б) объекты (территории) </a:t>
            </a:r>
            <a:r>
              <a:rPr lang="ru-RU" sz="2000" b="1" dirty="0">
                <a:latin typeface="Times New Roman"/>
                <a:ea typeface="Times New Roman"/>
              </a:rPr>
              <a:t>второй категории </a:t>
            </a:r>
            <a:r>
              <a:rPr lang="ru-RU" sz="2000" dirty="0">
                <a:latin typeface="Times New Roman"/>
                <a:ea typeface="Times New Roman"/>
              </a:rPr>
              <a:t>- </a:t>
            </a:r>
            <a:r>
              <a:rPr lang="ru-RU" sz="2000" dirty="0" smtClean="0">
                <a:latin typeface="Times New Roman"/>
                <a:ea typeface="Times New Roman"/>
              </a:rPr>
              <a:t>в </a:t>
            </a:r>
            <a:r>
              <a:rPr lang="ru-RU" sz="2000" dirty="0">
                <a:latin typeface="Times New Roman"/>
                <a:ea typeface="Times New Roman"/>
              </a:rPr>
              <a:t>результате совершения террористического акта на которых прогнозируемое количество пострадавших составляет от 500 до 1000 человек и (или) прогнозируемый максимальный материальный ущерб по балансовой стоимости - от 50 до 100 млн. рублей</a:t>
            </a:r>
            <a:r>
              <a:rPr lang="ru-RU" sz="2000" dirty="0" smtClean="0">
                <a:latin typeface="Times New Roman"/>
                <a:ea typeface="Times New Roman"/>
              </a:rPr>
              <a:t>;</a:t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в) объекты (территории) </a:t>
            </a:r>
            <a:r>
              <a:rPr lang="ru-RU" sz="2000" b="1" dirty="0">
                <a:latin typeface="Times New Roman"/>
                <a:ea typeface="Times New Roman"/>
              </a:rPr>
              <a:t>третьей категории </a:t>
            </a:r>
            <a:r>
              <a:rPr lang="ru-RU" sz="2000" dirty="0">
                <a:latin typeface="Times New Roman"/>
                <a:ea typeface="Times New Roman"/>
              </a:rPr>
              <a:t>- </a:t>
            </a:r>
            <a:r>
              <a:rPr lang="ru-RU" sz="2000" dirty="0" smtClean="0">
                <a:latin typeface="Times New Roman"/>
                <a:ea typeface="Times New Roman"/>
              </a:rPr>
              <a:t>в </a:t>
            </a:r>
            <a:r>
              <a:rPr lang="ru-RU" sz="2000" dirty="0">
                <a:latin typeface="Times New Roman"/>
                <a:ea typeface="Times New Roman"/>
              </a:rPr>
              <a:t>результате совершения террористического акта на которых прогнозируемое количество пострадавших составляет от 50 до 500 человек и (или) прогнозируемый максимальный материальный ущерб по балансовой стоимости - от 30 до 50 млн. рублей</a:t>
            </a:r>
            <a:r>
              <a:rPr lang="ru-RU" sz="2000" dirty="0" smtClean="0">
                <a:latin typeface="Times New Roman"/>
                <a:ea typeface="Times New Roman"/>
              </a:rPr>
              <a:t>;</a:t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г</a:t>
            </a:r>
            <a:r>
              <a:rPr lang="ru-RU" sz="2000" dirty="0">
                <a:latin typeface="Times New Roman"/>
                <a:ea typeface="Times New Roman"/>
              </a:rPr>
              <a:t>) объекты (территории) </a:t>
            </a:r>
            <a:r>
              <a:rPr lang="ru-RU" sz="2000" b="1" dirty="0">
                <a:latin typeface="Times New Roman"/>
                <a:ea typeface="Times New Roman"/>
              </a:rPr>
              <a:t>четвертой категории </a:t>
            </a:r>
            <a:r>
              <a:rPr lang="ru-RU" sz="2000" dirty="0">
                <a:latin typeface="Times New Roman"/>
                <a:ea typeface="Times New Roman"/>
              </a:rPr>
              <a:t>- </a:t>
            </a:r>
            <a:r>
              <a:rPr lang="ru-RU" sz="2000" dirty="0" smtClean="0">
                <a:latin typeface="Times New Roman"/>
                <a:ea typeface="Times New Roman"/>
              </a:rPr>
              <a:t>в </a:t>
            </a:r>
            <a:r>
              <a:rPr lang="ru-RU" sz="2000" dirty="0">
                <a:latin typeface="Times New Roman"/>
                <a:ea typeface="Times New Roman"/>
              </a:rPr>
              <a:t>результате совершения террористического акта на которых прогнозируемое количество пострадавших составляет менее 50 человек и (или) прогнозируемый максимальный материальный ущерб по балансовой стоимости - менее 30 млн. рублей.</a:t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8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570" y="365758"/>
            <a:ext cx="9144000" cy="6163629"/>
          </a:xfrm>
        </p:spPr>
        <p:txBody>
          <a:bodyPr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и категорирования объекта (территории)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комиссии оформляются актом обследования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категорирования объекта (территории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2-х экземплярах.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 подписывается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 членами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утверждается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председателем комиссии.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являются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 частью паспорта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объекта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(территории).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Служебная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содержащаяся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акте является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 ограниченного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(ДСП)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360" y="377190"/>
            <a:ext cx="11121390" cy="308038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Мероприятия </a:t>
            </a:r>
            <a:r>
              <a:rPr lang="ru-RU" sz="2400" b="1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по обеспечению антитеррористической</a:t>
            </a:r>
            <a:br>
              <a:rPr lang="ru-RU" sz="2400" b="1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защищенности объектов (территорий</a:t>
            </a:r>
            <a:r>
              <a:rPr lang="ru-RU" sz="2400" b="1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)</a:t>
            </a:r>
            <a:br>
              <a:rPr lang="ru-RU" sz="2400" b="1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Раздел </a:t>
            </a:r>
            <a:r>
              <a:rPr lang="en-US" sz="2400" b="1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III  </a:t>
            </a:r>
            <a:r>
              <a:rPr lang="ru-RU" sz="2400" b="1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ПП РФ № </a:t>
            </a:r>
            <a:r>
              <a:rPr lang="ru-RU" sz="2400" b="1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8 от </a:t>
            </a:r>
            <a:r>
              <a:rPr lang="ru-RU" sz="2400" b="1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13.01.2017г.</a:t>
            </a:r>
            <a:br>
              <a:rPr lang="ru-RU" sz="2400" b="1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</a:br>
            <a:endParaRPr lang="ru-RU" sz="2400" dirty="0">
              <a:solidFill>
                <a:srgbClr val="297FD5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43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353" y="302260"/>
            <a:ext cx="11327130" cy="1355090"/>
          </a:xfrm>
        </p:spPr>
        <p:txBody>
          <a:bodyPr/>
          <a:lstStyle/>
          <a:p>
            <a:r>
              <a:rPr lang="ru-RU" sz="2400" b="1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Паспорт безопасности объекта (территории</a:t>
            </a:r>
            <a:r>
              <a:rPr lang="ru-RU" sz="2400" b="1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).</a:t>
            </a:r>
            <a:br>
              <a:rPr lang="ru-RU" sz="2400" b="1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Разрабатывается паспорт </a:t>
            </a:r>
            <a:r>
              <a:rPr lang="ru-RU" sz="2000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безопасности в 2-х </a:t>
            </a:r>
            <a:r>
              <a:rPr lang="ru-RU" sz="2000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экземплярах в </a:t>
            </a:r>
            <a:r>
              <a:rPr lang="ru-RU" sz="2000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соответствии </a:t>
            </a:r>
            <a:r>
              <a:rPr lang="ru-RU" sz="2000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2000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актом </a:t>
            </a:r>
            <a:r>
              <a:rPr lang="ru-RU" sz="2000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обследования </a:t>
            </a:r>
            <a:r>
              <a:rPr lang="ru-RU" sz="2000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и категорирования объекта </a:t>
            </a:r>
            <a:r>
              <a:rPr lang="ru-RU" sz="2000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2000" dirty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каждый </a:t>
            </a:r>
            <a:r>
              <a:rPr lang="ru-RU" sz="2000" dirty="0" smtClean="0">
                <a:solidFill>
                  <a:srgbClr val="297FD5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объект.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2905" y="1657350"/>
            <a:ext cx="114757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Согласовывается: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руководителем территориального органа безопасности или уполномоченным им должностным лицом; 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руководителем территориального органа Федеральной службы войск национальной гвардии Российской Федерации или подразделения вневедомственной охраны войск национальной гвардии Российской Федерации по месту нахождения объекта (территории). </a:t>
            </a:r>
          </a:p>
          <a:p>
            <a:pPr marL="342900" indent="-342900" algn="just">
              <a:buFontTx/>
              <a:buChar char="-"/>
            </a:pP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руководителем органа (организации), являющегося правообладателем объекта (территории), или уполномоченным им лицом.</a:t>
            </a:r>
          </a:p>
          <a:p>
            <a:pPr algn="just"/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безопасности объекта (территории)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документом, содержащим служебную информацию ограниченного распространения, и имеет пометку "Для служебного пользования",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ему не присваивается гриф секретности.</a:t>
            </a:r>
          </a:p>
          <a:p>
            <a:pPr algn="just"/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 хранится на объекте (территории), второй экземпляр направляется в орган (организацию), являющийся правообладателем объекта (территории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паспорта безопасности объекта (территории) осуществляется не реже одного раза в 5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3" y="428626"/>
            <a:ext cx="11415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со служебной информацией ограниченного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доступа.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Губернатора Архангельской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25 августа 2011 года N 125-у 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служебной информацией ограниченного доступа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исполнительных органах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 Архангельской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3" y="3486151"/>
            <a:ext cx="11301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организации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со служебной информацией ограниченного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 высшего образования «Институт управления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163060, г. Архангельск,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Урицкого 43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отдел Волобуева Татьяна Евгеньевна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Ясен Оксана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Павловна </a:t>
            </a: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8(8182)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29-13-83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Программа16 часов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49725"/>
          </a:xfrm>
        </p:spPr>
        <p:txBody>
          <a:bodyPr/>
          <a:lstStyle/>
          <a:p>
            <a:pPr indent="450215">
              <a:spcAft>
                <a:spcPts val="0"/>
              </a:spcAft>
              <a:tabLst>
                <a:tab pos="-2790825" algn="l"/>
              </a:tabLst>
            </a:pPr>
            <a:r>
              <a:rPr lang="ru-RU" sz="3200" dirty="0" smtClean="0">
                <a:effectLst/>
                <a:latin typeface="Times New Roman CYR"/>
                <a:ea typeface="Times New Roman"/>
                <a:cs typeface="Times New Roman"/>
              </a:rPr>
              <a:t>СПАСИБО ЗА ВНИМАНИЕ.</a:t>
            </a:r>
            <a:br>
              <a:rPr lang="ru-RU" sz="3200" dirty="0" smtClean="0">
                <a:effectLst/>
                <a:latin typeface="Times New Roman CYR"/>
                <a:ea typeface="Times New Roman"/>
                <a:cs typeface="Times New Roman"/>
              </a:rPr>
            </a:br>
            <a:r>
              <a:rPr lang="ru-RU" sz="2400" dirty="0">
                <a:latin typeface="Times New Roman CYR"/>
                <a:ea typeface="Times New Roman"/>
                <a:cs typeface="Times New Roman"/>
              </a:rPr>
              <a:t/>
            </a:r>
            <a:br>
              <a:rPr lang="ru-RU" sz="2400" dirty="0">
                <a:latin typeface="Times New Roman CYR"/>
                <a:ea typeface="Times New Roman"/>
                <a:cs typeface="Times New Roman"/>
              </a:rPr>
            </a:br>
            <a:r>
              <a:rPr lang="ru-RU" sz="2400" dirty="0" smtClean="0">
                <a:latin typeface="Times New Roman CYR"/>
                <a:ea typeface="Times New Roman"/>
                <a:cs typeface="Times New Roman"/>
              </a:rPr>
              <a:t>Контактный телефон:</a:t>
            </a:r>
            <a:br>
              <a:rPr lang="ru-RU" sz="2400" dirty="0" smtClean="0">
                <a:latin typeface="Times New Roman CYR"/>
                <a:ea typeface="Times New Roman"/>
                <a:cs typeface="Times New Roman"/>
              </a:rPr>
            </a:br>
            <a:r>
              <a:rPr lang="ru-RU" sz="2400" dirty="0" smtClean="0">
                <a:latin typeface="Times New Roman CYR"/>
                <a:ea typeface="Times New Roman"/>
                <a:cs typeface="Times New Roman"/>
              </a:rPr>
              <a:t>8(8182) </a:t>
            </a:r>
            <a:r>
              <a:rPr lang="ru-RU" sz="2400" smtClean="0">
                <a:latin typeface="Times New Roman CYR"/>
                <a:ea typeface="Times New Roman"/>
                <a:cs typeface="Times New Roman"/>
              </a:rPr>
              <a:t>454-500   доб.792</a:t>
            </a:r>
            <a:br>
              <a:rPr lang="ru-RU" sz="2400" smtClean="0">
                <a:latin typeface="Times New Roman CYR"/>
                <a:ea typeface="Times New Roman"/>
                <a:cs typeface="Times New Roman"/>
              </a:rPr>
            </a:br>
            <a:r>
              <a:rPr lang="ru-RU" sz="2400" smtClean="0">
                <a:latin typeface="Times New Roman CYR"/>
                <a:ea typeface="Times New Roman"/>
                <a:cs typeface="Times New Roman"/>
              </a:rPr>
              <a:t>8-911-598-55-29</a:t>
            </a:r>
            <a:r>
              <a:rPr lang="ru-RU" sz="2400" dirty="0" smtClean="0">
                <a:latin typeface="Times New Roman CYR"/>
                <a:ea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 CYR"/>
                <a:ea typeface="Times New Roman"/>
                <a:cs typeface="Times New Roman"/>
              </a:rPr>
            </a:br>
            <a:r>
              <a:rPr lang="ru-RU" sz="2400" dirty="0" smtClean="0">
                <a:latin typeface="Times New Roman CYR"/>
                <a:ea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 CYR"/>
                <a:ea typeface="Times New Roman"/>
                <a:cs typeface="Times New Roman"/>
              </a:rPr>
            </a:br>
            <a:endParaRPr lang="ru-RU" sz="2400" dirty="0">
              <a:effectLst/>
              <a:latin typeface="Times New Roman CYR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92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МЗРФ_2021.0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ЗРФ_2021.01" id="{E8EDB31B-57EC-4703-8774-863758C89051}" vid="{DF40129D-619F-417B-AFC4-EE6DA268EA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МЗРФ_2021.01</Template>
  <TotalTime>1292</TotalTime>
  <Words>316</Words>
  <Application>Microsoft Office PowerPoint</Application>
  <PresentationFormat>Широкоэкранный</PresentationFormat>
  <Paragraphs>47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Times New Roman CYR</vt:lpstr>
      <vt:lpstr>МЗРФ_2021.01</vt:lpstr>
      <vt:lpstr> «Категорирование и паспортизация объектов (территорий) организаций, осуществляющих медицинскую и фармацевтическую деятельность» </vt:lpstr>
      <vt:lpstr>Постановление Правительства РФ от 13.01.2017 № 8 "Об утверждении требований к антитеррористической защищенности объектов (территорий) Министерства здравоохранения Российской Федерации и объектов (территорий), относящихся к сфере деятельности Министерства здравоохранения Российской Федерации, и формы паспорта безопасности этих объектов (территорий)"</vt:lpstr>
      <vt:lpstr>Презентация PowerPoint</vt:lpstr>
      <vt:lpstr>Категории объектов (территорий)  С учетом степени угрозы совершения террористического акта и возможных последствий  его совершения устанавливаются следующие категории объектов (территорий):  а) объекты (территории) первой категории - в результате совершения террористического акта на которых прогнозируемое количество пострадавших составляет более 1000 человек и (или) прогнозируемый максимальный материальный ущерб по балансовой стоимости - более 100 млн. рублей;  б) объекты (территории) второй категории - в результате совершения террористического акта на которых прогнозируемое количество пострадавших составляет от 500 до 1000 человек и (или) прогнозируемый максимальный материальный ущерб по балансовой стоимости - от 50 до 100 млн. рублей;  в) объекты (территории) третьей категории - в результате совершения террористического акта на которых прогнозируемое количество пострадавших составляет от 50 до 500 человек и (или) прогнозируемый максимальный материальный ущерб по балансовой стоимости - от 30 до 50 млн. рублей;  г) объекты (территории) четвертой категории - в результате совершения террористического акта на которых прогнозируемое количество пострадавших составляет менее 50 человек и (или) прогнозируемый максимальный материальный ущерб по балансовой стоимости - менее 30 млн. рублей. </vt:lpstr>
      <vt:lpstr>Акт обследования и категорирования объекта (территории)   Результаты работы комиссии оформляются актом обследования  и категорирования объекта (территории) в 2-х экземплярах.  Акт  подписывается всеми членами комиссии.   Акт утверждается председателем комиссии.  Акт являются неотъемлемой частью паспорта  безопасности объекта (территории).  Служебная информация содержащаяся в акте является  служебной информацией ограниченного распространения (ДСП) </vt:lpstr>
      <vt:lpstr>Мероприятия по обеспечению антитеррористической защищенности объектов (территорий)  Раздел III   ПП РФ № 8 от 13.01.2017г.  </vt:lpstr>
      <vt:lpstr>Паспорт безопасности объекта (территории).  Разрабатывается паспорт безопасности в 2-х экземплярах в соответствии  с актом обследования и категорирования объекта на каждый объект. </vt:lpstr>
      <vt:lpstr>Презентация PowerPoint</vt:lpstr>
      <vt:lpstr>СПАСИБО ЗА ВНИМАНИЕ.  Контактный телефон: 8(8182) 454-500   доб.792 8-911-598-55-29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Дмитриев Александр</dc:creator>
  <cp:lastModifiedBy>user</cp:lastModifiedBy>
  <cp:revision>176</cp:revision>
  <cp:lastPrinted>2022-02-25T10:03:40Z</cp:lastPrinted>
  <dcterms:created xsi:type="dcterms:W3CDTF">2020-12-04T12:28:06Z</dcterms:created>
  <dcterms:modified xsi:type="dcterms:W3CDTF">2024-04-12T08:39:41Z</dcterms:modified>
</cp:coreProperties>
</file>