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257" r:id="rId2"/>
    <p:sldId id="442" r:id="rId3"/>
    <p:sldId id="424" r:id="rId4"/>
    <p:sldId id="425" r:id="rId5"/>
    <p:sldId id="416" r:id="rId6"/>
    <p:sldId id="428" r:id="rId7"/>
    <p:sldId id="369" r:id="rId8"/>
    <p:sldId id="443" r:id="rId9"/>
    <p:sldId id="445" r:id="rId10"/>
    <p:sldId id="444" r:id="rId11"/>
    <p:sldId id="448" r:id="rId12"/>
    <p:sldId id="446" r:id="rId13"/>
    <p:sldId id="449" r:id="rId14"/>
    <p:sldId id="423" r:id="rId15"/>
    <p:sldId id="429" r:id="rId16"/>
    <p:sldId id="430" r:id="rId17"/>
    <p:sldId id="433" r:id="rId18"/>
    <p:sldId id="431" r:id="rId19"/>
    <p:sldId id="432" r:id="rId20"/>
    <p:sldId id="434" r:id="rId21"/>
    <p:sldId id="437" r:id="rId22"/>
    <p:sldId id="435" r:id="rId23"/>
    <p:sldId id="438" r:id="rId24"/>
    <p:sldId id="439" r:id="rId25"/>
    <p:sldId id="441" r:id="rId26"/>
    <p:sldId id="440" r:id="rId27"/>
    <p:sldId id="436" r:id="rId28"/>
    <p:sldId id="447" r:id="rId29"/>
    <p:sldId id="36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1" autoAdjust="0"/>
    <p:restoredTop sz="86443" autoAdjust="0"/>
  </p:normalViewPr>
  <p:slideViewPr>
    <p:cSldViewPr showGuides="1">
      <p:cViewPr varScale="1">
        <p:scale>
          <a:sx n="115" d="100"/>
          <a:sy n="115" d="100"/>
        </p:scale>
        <p:origin x="6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48FD-706D-40CA-8D0F-C984666F6A6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DBB1-D450-43F4-95DA-DD7D77F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8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10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67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6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29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04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51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1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0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96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243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45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214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84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795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329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03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28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13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46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826EAA-0F8A-49EC-939D-DCCEDA8E0D60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12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826EAA-0F8A-49EC-939D-DCCEDA8E0D60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11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4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2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63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90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71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49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496C2B-D808-404A-9597-3A20C7D373BB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51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9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9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0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4FAB-F34F-4275-B843-B86F14711DD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3BB7-1F5A-4C1D-8396-762B83893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914022" y="-1"/>
            <a:ext cx="2277978" cy="6858001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94" y="3068960"/>
            <a:ext cx="899999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3000"/>
              </a:lnSpc>
            </a:pP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«Структурированный контракт: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 частному»</a:t>
            </a:r>
            <a:r>
              <a:rPr lang="ru-RU" sz="4000" b="1" dirty="0">
                <a:latin typeface="Montserrat SemiBold" panose="00000700000000000000" pitchFamily="2" charset="-52"/>
              </a:rPr>
              <a:t/>
            </a:r>
            <a:br>
              <a:rPr lang="ru-RU" sz="4000" b="1" dirty="0">
                <a:latin typeface="Montserrat SemiBold" panose="00000700000000000000" pitchFamily="2" charset="-52"/>
              </a:rPr>
            </a:br>
            <a:r>
              <a:rPr lang="ru-RU" sz="1400" b="1" dirty="0" smtClean="0">
                <a:latin typeface="Montserrat SemiBold" panose="00000700000000000000" pitchFamily="2" charset="-52"/>
              </a:rPr>
              <a:t/>
            </a:r>
            <a:br>
              <a:rPr lang="ru-RU" sz="1400" b="1" dirty="0" smtClean="0">
                <a:latin typeface="Montserrat SemiBold" panose="00000700000000000000" pitchFamily="2" charset="-52"/>
              </a:rPr>
            </a:br>
            <a:r>
              <a:rPr lang="ru-RU" sz="1400" b="1" dirty="0" smtClean="0">
                <a:latin typeface="Montserrat SemiBold" panose="00000700000000000000" pitchFamily="2" charset="-52"/>
              </a:rPr>
              <a:t/>
            </a:r>
            <a:br>
              <a:rPr lang="ru-RU" sz="1400" b="1" dirty="0" smtClean="0">
                <a:latin typeface="Montserrat SemiBold" panose="00000700000000000000" pitchFamily="2" charset="-52"/>
              </a:rPr>
            </a:br>
            <a:r>
              <a:rPr lang="ru-RU" sz="1400" b="1" dirty="0">
                <a:latin typeface="Montserrat SemiBold" panose="00000700000000000000" pitchFamily="2" charset="-52"/>
              </a:rPr>
              <a:t/>
            </a:r>
            <a:br>
              <a:rPr lang="ru-RU" sz="1400" b="1" dirty="0">
                <a:latin typeface="Montserrat SemiBold" panose="00000700000000000000" pitchFamily="2" charset="-52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Станиславовна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Молодцова Мария Сергеевна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173" y="5889119"/>
            <a:ext cx="540696" cy="603935"/>
          </a:xfrm>
        </p:spPr>
      </p:pic>
      <p:sp>
        <p:nvSpPr>
          <p:cNvPr id="8" name="Прямоугольник 7"/>
          <p:cNvSpPr/>
          <p:nvPr/>
        </p:nvSpPr>
        <p:spPr>
          <a:xfrm>
            <a:off x="1193645" y="421542"/>
            <a:ext cx="8107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АРХАНГЕЛЬСКОЙ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АРХАНГЕЛЬСКОЙ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dirty="0">
              <a:latin typeface="Montserrat SemiBold" panose="000007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" y="171692"/>
            <a:ext cx="888273" cy="9897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7395" y="58679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494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1059257" cy="1508122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«характеристики предлагаемого участником закупки товара не соответствуют характеристикам, установленным в описании объекта закупки»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990763" y="1886300"/>
            <a:ext cx="10191750" cy="160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863" y="3887953"/>
            <a:ext cx="10153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63352" y="1775632"/>
            <a:ext cx="11737304" cy="4893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74" y="6056140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26117" y="220346"/>
            <a:ext cx="11059257" cy="13332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корректного заполнения структурированной заявки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5078" y="1467896"/>
            <a:ext cx="108338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ЗАЯВОК УЧАСТНИКОВ:</a:t>
            </a:r>
          </a:p>
          <a:p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приложенном участником закупки файле с описанием объекта закупки противоречат сведениям в структурированной форме заявки</a:t>
            </a:r>
          </a:p>
          <a:p>
            <a:pPr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ла слова «нет»: развиваем минималистское мышление - Лайфхаке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5927" r="21474" b="8139"/>
          <a:stretch/>
        </p:blipFill>
        <p:spPr bwMode="auto">
          <a:xfrm>
            <a:off x="9169583" y="1995977"/>
            <a:ext cx="2352439" cy="18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616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13131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содержания представленной участником закупки в составе заявки информации не представляется возможным достоверно установить характеристики товара, предлагаемого к поставке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07368" y="1910235"/>
            <a:ext cx="11071005" cy="4142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63352" y="1775632"/>
            <a:ext cx="11737304" cy="4893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74" y="6056140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26117" y="220346"/>
            <a:ext cx="11059257" cy="13332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корректного заполнения структурированной заявки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5078" y="1467896"/>
            <a:ext cx="108338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ЗАЯВОК УЧАСТНИКОВ:</a:t>
            </a:r>
          </a:p>
          <a:p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Несоответствие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закупки требованиям извещения в соответствии с частью 1 статьи 31 Закона 44-ФЗ</a:t>
            </a:r>
          </a:p>
          <a:p>
            <a:pPr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ла слова «нет»: развиваем минималистское мышление - Лайфхаке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5927" r="21474" b="8139"/>
          <a:stretch/>
        </p:blipFill>
        <p:spPr bwMode="auto">
          <a:xfrm>
            <a:off x="9169583" y="1995977"/>
            <a:ext cx="2352439" cy="18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386" y="34330"/>
            <a:ext cx="11059257" cy="11744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670577" y="1161582"/>
            <a:ext cx="11487807" cy="505247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dirty="0" smtClean="0">
              <a:latin typeface="+mj-lt"/>
              <a:cs typeface="Corbel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«отсутствует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соответствии участника закупки требованиям, установленным пунктом 10.1 части 1 статьи 31 Закона № 44-ФЗ «участник закупки не является иностранным агентом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;»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неактуальная формулировка пункта 10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статьи 31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 отсутствии конфликта интересов)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AutoNum type="arabicPeriod"/>
            </a:pPr>
            <a:endParaRPr lang="ru-RU" sz="1600" dirty="0"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28499" y="15785"/>
            <a:ext cx="10735000" cy="3240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СТРУКТУРИРОВАННОГО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</a:t>
            </a: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БУМАЖНОГО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ФАЙЛА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499" y="602128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2050" name="Picture 2" descr="Типовые контракты в госзакупках | Контур.Закуп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717032"/>
            <a:ext cx="6527799" cy="27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428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79376"/>
            <a:ext cx="11059257" cy="12694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35360" y="1616881"/>
            <a:ext cx="11971272" cy="505247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000" dirty="0"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01" y="1672536"/>
            <a:ext cx="11494247" cy="4941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999" y="6121459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080" y="-65582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69248" y="1587451"/>
            <a:ext cx="11453504" cy="527054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должен соответствовать закону, в том числе требованиям статьи 34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заключении контракта указывается, что цена контракта является твердой и определяется на весь срок исполнения контракта… При заключении и исполнении контракта изменение его существенных условий не допускается, за исключением случаев, предусмотренных законом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контракт включается обязательное условие об ответственности заказчика и поставщика (подрядчика, исполнителя) за неисполнение или ненадлежащее исполнение обязательств, предусмотренных контрактом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Правительство Российской Федерации вправе установить типовые условия контрактов, подлежащие применению заказчиками при осуществлении закупок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части 13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Контракт должен содержать сведения о порядке и сроках оплаты ТРУ, о порядке и сроках осуществления заказчиком приемки ТРУ, о порядке и сроках документального оформления результатов такой приемки (электронное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актирование)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523" y="6093296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010" y="-77308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35360" y="1616881"/>
            <a:ext cx="11487807" cy="5052479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начальная (максимальная) цена контракта при осуществлении закупки товара, работы, услуги превышает размер, установленный Правительством РФ, в контракте должна быть указана обязанность поставщика (подрядчика, исполнителя) предоставлять информацию о всех соисполнителях, субподрядчиках, заключивших договор или договоры с поставщиком (подрядчиком, исполнителем), цена которого или общая цена которых составляет более чем десять процентов цены контракта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контракт включается обязательное условие о сроках возврата заказчиком поставщику (подрядчику, исполнителю) денежных средств, внесенных в качестве обеспечения исполнения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заказчиком в соответствии с частью 1 статьи 96 44-ФЗ установлено требование обеспечения исполнения контракта, в контракт включается обязательство поставщика (подрядчика, исполнителя) в случае отзыва в соответствии с законодательством РФ у банка, предоставившего независимую гарантию в качестве обеспечения исполнения контракта, лицензии на осуществление банковских операций предоставить новое обеспечение исполнения контракта не позднее одного месяца со дня надлежащего уведомления заказчиком поставщика (подрядчика, исполнителя) о необходимости предоставить соответствующее обеспечение.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65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7294" y="-142456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-2830" y="1616881"/>
            <a:ext cx="12194830" cy="524111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000" i="1" dirty="0" smtClean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  <a:p>
            <a:pPr marL="0" indent="0" fontAlgn="base">
              <a:buNone/>
            </a:pPr>
            <a:endParaRPr lang="ru-RU" sz="2000" i="1" dirty="0" smtClean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algn="ctr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виде прилагать к закупке проект контракта, который потом будет заключен в структурированной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 </a:t>
            </a:r>
          </a:p>
          <a:p>
            <a:pPr marL="0" indent="0" algn="ctr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данную тему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</a:p>
          <a:p>
            <a:pPr marL="0" indent="0" algn="ctr" fontAlgn="base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99227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825625"/>
            <a:ext cx="11458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08" y="6147807"/>
            <a:ext cx="542591" cy="603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192000" cy="908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6" y="0"/>
            <a:ext cx="11059257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структурированные закупочные документы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" y="0"/>
            <a:ext cx="890093" cy="99373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98154" y="2492896"/>
          <a:ext cx="1099702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837">
                  <a:extLst>
                    <a:ext uri="{9D8B030D-6E8A-4147-A177-3AD203B41FA5}">
                      <a16:colId xmlns:a16="http://schemas.microsoft.com/office/drawing/2014/main" val="2956295223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49270260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29561365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49086844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627916084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425536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6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811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14" y="1412776"/>
            <a:ext cx="10217502" cy="47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4375" y="-123438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6938" y="1454094"/>
            <a:ext cx="11336229" cy="5241119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контракта не означает, что более нет необходимости прикладывать стандартный файл с проектом контракта к извещению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система формирует только «титульный лист» контракта (карточка контракта), остальную информацию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цифровому контракту.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оформлению нет, поэтому заказчик сам решает, как прикрепить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вошедшие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7000"/>
              </a:lnSpc>
              <a:spcBef>
                <a:spcPts val="90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полный 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 раньше)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 с названием «Проект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любым другим.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информацию, предусмотренную законодательством 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(особенно актуально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нужно применить типовой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из этой информации впоследствии будет перенесены в структурированную форму цифрового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430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6" y="-243408"/>
            <a:ext cx="11059257" cy="19102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содержанию проекта контракта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77110" y="1616881"/>
            <a:ext cx="11356630" cy="524111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к извещению о проведении закупки прикладывать проект контракта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заполненной таблицы (как выглядит в ЕИС структурированная форма)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в отдельном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файле, который может назваться «Приложение к цифровому контракту»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должны быть в нем согласно закону, но не попали в цифровую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(в структурированную часть).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нельзя удалять заполненную таблицу. Она будет дублироваться дважды (в ЕИС в структуре и в прикрепленных файлах).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222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08743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цифрового контракта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72996" y="1277197"/>
            <a:ext cx="11161240" cy="524111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структуре и прикрепленных файлах может быть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продублирована.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сформированные без использования единой информационной системы, размещаются в единой информационной системе в форме электронного документа или образа бумажного документа, объем каждого из которых не должен превышать 50 мегабайт, при этом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если информация, содержащаяся в таких электронных документах и (или) образах, не соответствует информации, сформированной с использованием единой информационной системы,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имеет информация, сформированная с использованием единой информационной системы </a:t>
            </a:r>
          </a:p>
          <a:p>
            <a:pPr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ПРОТИВОРЕЧИЙ!</a:t>
            </a: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3" y="67987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-222007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цифрового контракта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09239" y="1700809"/>
            <a:ext cx="10644561" cy="426741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участнике загружаются в цифровой контракт автоматически,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ЕРУЗ на дату формирования проекта такого контракта.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странице цифрового контракта почти всегда указан руководитель юридического лица,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отменяет легитимности подписания контракта любым уполномоченным сотрудником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152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956" y="-234028"/>
            <a:ext cx="11059257" cy="1508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цифрового контракта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20818" y="1391005"/>
            <a:ext cx="11347531" cy="524111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сроках исполнения контракта, в том числе об этапах наследуются из извещения. Изменить их на этапе формирования контракта невозможно. Исключение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службу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ЕИС, например, на основании предписания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</a:t>
            </a:r>
          </a:p>
          <a:p>
            <a:pPr marL="0" indent="0" algn="just">
              <a:buNone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06.07.2023 N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24-06-06/62944, Письмо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12.05.2022 N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24-06-06/43240: </a:t>
            </a:r>
          </a:p>
          <a:p>
            <a:pPr marL="0" indent="0" algn="just"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указываемый в извещении об осуществлении закупки срок исполнения контракта (отдельных этапов исполнения контракта) представляет собой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срок, включающий в том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just"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поставленного товара, выполненной работы (ее результатов), оказанной услуги (отдельных этапов исполнения контракта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оплату заказчиком поставщику (подрядчику, исполнителю) поставленного товара, выполненной работы (ее результатов), оказанной услуги (отдельных этапов исполнения контракта).</a:t>
            </a:r>
          </a:p>
          <a:p>
            <a:pPr marL="0" indent="0" algn="just">
              <a:buNone/>
              <a:defRPr/>
            </a:pPr>
            <a:endParaRPr lang="ru-RU" sz="2400" dirty="0"/>
          </a:p>
          <a:p>
            <a:pPr algn="just">
              <a:defRPr/>
            </a:pPr>
            <a:endParaRPr lang="ru-RU" sz="2400" dirty="0">
              <a:cs typeface="Calibri"/>
            </a:endParaRP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5691"/>
            <a:ext cx="89009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222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9387" y="46324"/>
            <a:ext cx="10153127" cy="10461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цифрового контракта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-2830" y="1616881"/>
            <a:ext cx="12194830" cy="524111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ru-RU" sz="2400" dirty="0"/>
          </a:p>
          <a:p>
            <a:pPr algn="just">
              <a:defRPr/>
            </a:pPr>
            <a:endParaRPr lang="ru-RU" sz="2400" dirty="0">
              <a:cs typeface="Calibri"/>
            </a:endParaRP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82" y="1894873"/>
            <a:ext cx="11745646" cy="33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152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2743" y="-22317"/>
            <a:ext cx="11059257" cy="10633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цифрового контракта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51489" y="1364768"/>
            <a:ext cx="11415799" cy="5241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части 2 статьи 51 в отношении работ, услуг в цифровой контракт включаются только сведения, предусмотренные КТРУ. Никакие дополнительные характеристики, в том числе и установленные извещением, в контракт включаться не должны. На текущий момент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характеристики в цифровой контракт не переходят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контракта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заказчик не разместил структурированное описание объекта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(пример)</a:t>
            </a:r>
          </a:p>
          <a:p>
            <a:pPr algn="just">
              <a:defRPr/>
            </a:pPr>
            <a:endParaRPr lang="ru-RU" sz="2400" dirty="0">
              <a:cs typeface="Calibri"/>
            </a:endParaRPr>
          </a:p>
          <a:p>
            <a:pPr marL="0" indent="0" fontAlgn="base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83" y="3046665"/>
            <a:ext cx="11672803" cy="35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6" y="158752"/>
            <a:ext cx="11059257" cy="4619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ОФОРМЛЕНИЯ СПЕЦИФИКАЦИИ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33935" y="764704"/>
            <a:ext cx="11089232" cy="59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1436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263008" y="260648"/>
            <a:ext cx="8593632" cy="6485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84849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600" y="6047814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1436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263008" y="260648"/>
            <a:ext cx="8593632" cy="6485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в некоммерческих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использована информация, размещенная на следующих сайтах в сети Интернет: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https://roskazna.gov.ru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https://zakupki44fz.ru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https://t.me/vergunova_o_zakupkah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84849"/>
            <a:ext cx="890093" cy="99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600" y="6047814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08" y="6147807"/>
            <a:ext cx="542591" cy="603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192000" cy="908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6" y="0"/>
            <a:ext cx="11059257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структурированные закупочные документы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" y="0"/>
            <a:ext cx="890093" cy="99373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98154" y="2492896"/>
          <a:ext cx="1099702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837">
                  <a:extLst>
                    <a:ext uri="{9D8B030D-6E8A-4147-A177-3AD203B41FA5}">
                      <a16:colId xmlns:a16="http://schemas.microsoft.com/office/drawing/2014/main" val="2956295223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49270260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29561365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49086844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627916084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425536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6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811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1425541"/>
            <a:ext cx="9721079" cy="4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08" y="6147807"/>
            <a:ext cx="542591" cy="603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192000" cy="908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6" y="0"/>
            <a:ext cx="11059257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цифровому контракту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" y="0"/>
            <a:ext cx="890093" cy="99373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98154" y="2492896"/>
          <a:ext cx="1099702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837">
                  <a:extLst>
                    <a:ext uri="{9D8B030D-6E8A-4147-A177-3AD203B41FA5}">
                      <a16:colId xmlns:a16="http://schemas.microsoft.com/office/drawing/2014/main" val="2956295223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49270260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29561365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1490868445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627916084"/>
                    </a:ext>
                  </a:extLst>
                </a:gridCol>
                <a:gridCol w="1832837">
                  <a:extLst>
                    <a:ext uri="{9D8B030D-6E8A-4147-A177-3AD203B41FA5}">
                      <a16:colId xmlns:a16="http://schemas.microsoft.com/office/drawing/2014/main" val="2425536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6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811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66" y="1268760"/>
            <a:ext cx="10495798" cy="5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124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контракт – наследование информации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7486"/>
          <a:stretch/>
        </p:blipFill>
        <p:spPr>
          <a:xfrm>
            <a:off x="604419" y="1244129"/>
            <a:ext cx="10983161" cy="509684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35360" y="1616881"/>
            <a:ext cx="11971272" cy="505247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+mj-lt"/>
              <a:cs typeface="Corbel"/>
            </a:endParaRPr>
          </a:p>
          <a:p>
            <a:pPr marL="342900" indent="-342900" fontAlgn="base">
              <a:buAutoNum type="arabicPeriod"/>
            </a:pPr>
            <a:endParaRPr lang="ru-RU" sz="1600" dirty="0"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616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35360" y="1616881"/>
            <a:ext cx="11971272" cy="505247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+mj-lt"/>
              <a:cs typeface="Corbel"/>
            </a:endParaRPr>
          </a:p>
          <a:p>
            <a:pPr marL="342900" indent="-342900" fontAlgn="base">
              <a:buAutoNum type="arabicPeriod"/>
            </a:pPr>
            <a:endParaRPr lang="ru-RU" sz="1600" dirty="0">
              <a:latin typeface="Calibri" panose="020F0502020204030204" pitchFamily="34" charset="0"/>
              <a:cs typeface="Corbe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8" y="1122207"/>
            <a:ext cx="10196968" cy="5735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113" y="5733256"/>
            <a:ext cx="542591" cy="603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2" y="113686"/>
            <a:ext cx="3417888" cy="11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3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63352" y="1775632"/>
            <a:ext cx="11737304" cy="4893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74" y="6056140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33376" y="221203"/>
            <a:ext cx="11059257" cy="13332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корректного заполнения структурированной заявки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7522" y="1600850"/>
            <a:ext cx="103100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ЗАЯВОК УЧАСТНИКОВ:</a:t>
            </a:r>
          </a:p>
          <a:p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информации и документов заявки требованиям извещения</a:t>
            </a:r>
          </a:p>
          <a:p>
            <a:pPr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ла слова «нет»: развиваем минималистское мышление - Лайфхаке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5927" r="21474" b="8139"/>
          <a:stretch/>
        </p:blipFill>
        <p:spPr bwMode="auto">
          <a:xfrm>
            <a:off x="9135148" y="2300855"/>
            <a:ext cx="2352439" cy="18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430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619" y="1"/>
            <a:ext cx="11448750" cy="1508122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«характеристики предлагаемого участником закупки товара не соответствуют характеристикам, установленным в описании объекта закупки»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" y="255649"/>
            <a:ext cx="890093" cy="993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2" y="1569287"/>
            <a:ext cx="10573816" cy="5002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1380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"/>
            <a:ext cx="11059257" cy="1508122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«характеристики предлагаемого участником закупки товара не соответствуют характеристикам, установленным в описании объекта закупки»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None/>
              <a:defRPr/>
            </a:pPr>
            <a:endParaRPr lang="ru-RU" sz="1800" dirty="0"/>
          </a:p>
          <a:p>
            <a:pPr marL="365760" indent="-256032">
              <a:buNone/>
              <a:defRPr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5968218"/>
            <a:ext cx="542591" cy="60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2" y="158752"/>
            <a:ext cx="890093" cy="993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2" y="1446816"/>
            <a:ext cx="7706072" cy="51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1167</Words>
  <Application>Microsoft Office PowerPoint</Application>
  <PresentationFormat>Широкоэкранный</PresentationFormat>
  <Paragraphs>146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Montserrat SemiBold</vt:lpstr>
      <vt:lpstr>Times New Roman</vt:lpstr>
      <vt:lpstr>Wingdings</vt:lpstr>
      <vt:lpstr>Тема Office</vt:lpstr>
      <vt:lpstr>«Структурированный контракт: от общего к частному»    Пантелеева Ольга Станиславовна Молодцова Мария Сергеевна</vt:lpstr>
      <vt:lpstr>Переход на структурированные закупочные документы</vt:lpstr>
      <vt:lpstr>Переход на структурированные закупочные документы</vt:lpstr>
      <vt:lpstr>Переход к цифровому контракту</vt:lpstr>
      <vt:lpstr>Презентация PowerPoint</vt:lpstr>
      <vt:lpstr>Презентация PowerPoint</vt:lpstr>
      <vt:lpstr>Необходимость корректного заполнения структурированной заявки </vt:lpstr>
      <vt:lpstr>ПРИМЕР: «характеристики предлагаемого участником закупки товара не соответствуют характеристикам, установленным в описании объекта закупки»</vt:lpstr>
      <vt:lpstr>ПРИМЕР: «характеристики предлагаемого участником закупки товара не соответствуют характеристикам, установленным в описании объекта закупки»</vt:lpstr>
      <vt:lpstr>ПРИМЕР: «характеристики предлагаемого участником закупки товара не соответствуют характеристикам, установленным в описании объекта закупки»</vt:lpstr>
      <vt:lpstr>Необходимость корректного заполнения структурированной заявки </vt:lpstr>
      <vt:lpstr>ПРИМЕР: исходя из содержания представленной участником закупки в составе заявки информации не представляется возможным достоверно установить характеристики товара, предлагаемого к поставке </vt:lpstr>
      <vt:lpstr>Необходимость корректного заполнения структурированной заявки </vt:lpstr>
      <vt:lpstr>ПРИМЕР:</vt:lpstr>
      <vt:lpstr>Презентация PowerPoint</vt:lpstr>
      <vt:lpstr>Нормативные требования к содержанию проекта контракта</vt:lpstr>
      <vt:lpstr>Нормативные требования к содержанию проекта контракта</vt:lpstr>
      <vt:lpstr>Нормативные требования к содержанию проекта контракта</vt:lpstr>
      <vt:lpstr>Нормативные требования к содержанию проекта контракта</vt:lpstr>
      <vt:lpstr>Нормативные требования к содержанию проекта контракта</vt:lpstr>
      <vt:lpstr>Нормативные требования к содержанию проекта контракта</vt:lpstr>
      <vt:lpstr>Особенности цифрового контракта</vt:lpstr>
      <vt:lpstr>Особенности цифрового контракта</vt:lpstr>
      <vt:lpstr>Особенности цифрового контракта</vt:lpstr>
      <vt:lpstr>Особенности цифрового контракта</vt:lpstr>
      <vt:lpstr>Особенности цифрового контракта</vt:lpstr>
      <vt:lpstr>ВАРИАНТ ОФОРМЛЕНИЯ СПЕЦИФИКАЦИИ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Нагибина Ольга Николаевна</dc:creator>
  <cp:lastModifiedBy>Пантелеева Ольга Станиславовна</cp:lastModifiedBy>
  <cp:revision>307</cp:revision>
  <dcterms:created xsi:type="dcterms:W3CDTF">2022-08-12T11:07:11Z</dcterms:created>
  <dcterms:modified xsi:type="dcterms:W3CDTF">2024-04-24T11:37:31Z</dcterms:modified>
</cp:coreProperties>
</file>